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handoutMasterIdLst>
    <p:handoutMasterId r:id="rId131"/>
  </p:handoutMasterIdLst>
  <p:sldIdLst>
    <p:sldId id="258" r:id="rId2"/>
    <p:sldId id="1938" r:id="rId3"/>
    <p:sldId id="1896" r:id="rId4"/>
    <p:sldId id="1816" r:id="rId5"/>
    <p:sldId id="1926" r:id="rId6"/>
    <p:sldId id="1927" r:id="rId7"/>
    <p:sldId id="1929" r:id="rId8"/>
    <p:sldId id="1935" r:id="rId9"/>
    <p:sldId id="1928" r:id="rId10"/>
    <p:sldId id="1934" r:id="rId11"/>
    <p:sldId id="1930" r:id="rId12"/>
    <p:sldId id="1945" r:id="rId13"/>
    <p:sldId id="1946" r:id="rId14"/>
    <p:sldId id="1954" r:id="rId15"/>
    <p:sldId id="1956" r:id="rId16"/>
    <p:sldId id="1936" r:id="rId17"/>
    <p:sldId id="1989" r:id="rId18"/>
    <p:sldId id="1988" r:id="rId19"/>
    <p:sldId id="1987" r:id="rId20"/>
    <p:sldId id="1986" r:id="rId21"/>
    <p:sldId id="1981" r:id="rId22"/>
    <p:sldId id="1985" r:id="rId23"/>
    <p:sldId id="1984" r:id="rId24"/>
    <p:sldId id="1949" r:id="rId25"/>
    <p:sldId id="1950" r:id="rId26"/>
    <p:sldId id="1952" r:id="rId27"/>
    <p:sldId id="1951" r:id="rId28"/>
    <p:sldId id="1998" r:id="rId29"/>
    <p:sldId id="1990" r:id="rId30"/>
    <p:sldId id="1999" r:id="rId31"/>
    <p:sldId id="2004" r:id="rId32"/>
    <p:sldId id="335" r:id="rId33"/>
    <p:sldId id="2097" r:id="rId34"/>
    <p:sldId id="1953" r:id="rId35"/>
    <p:sldId id="2099" r:id="rId36"/>
    <p:sldId id="1959" r:id="rId37"/>
    <p:sldId id="1960" r:id="rId38"/>
    <p:sldId id="2100" r:id="rId39"/>
    <p:sldId id="2101" r:id="rId40"/>
    <p:sldId id="2103" r:id="rId41"/>
    <p:sldId id="2105" r:id="rId42"/>
    <p:sldId id="2104" r:id="rId43"/>
    <p:sldId id="1958" r:id="rId44"/>
    <p:sldId id="2109" r:id="rId45"/>
    <p:sldId id="2116" r:id="rId46"/>
    <p:sldId id="2134" r:id="rId47"/>
    <p:sldId id="2106" r:id="rId48"/>
    <p:sldId id="2117" r:id="rId49"/>
    <p:sldId id="2118" r:id="rId50"/>
    <p:sldId id="2119" r:id="rId51"/>
    <p:sldId id="2107" r:id="rId52"/>
    <p:sldId id="2111" r:id="rId53"/>
    <p:sldId id="2114" r:id="rId54"/>
    <p:sldId id="2113" r:id="rId55"/>
    <p:sldId id="2110" r:id="rId56"/>
    <p:sldId id="2108" r:id="rId57"/>
    <p:sldId id="2120" r:id="rId58"/>
    <p:sldId id="2121" r:id="rId59"/>
    <p:sldId id="2112" r:id="rId60"/>
    <p:sldId id="2115" r:id="rId61"/>
    <p:sldId id="2126" r:id="rId62"/>
    <p:sldId id="2135" r:id="rId63"/>
    <p:sldId id="2127" r:id="rId64"/>
    <p:sldId id="2162" r:id="rId65"/>
    <p:sldId id="2146" r:id="rId66"/>
    <p:sldId id="2147" r:id="rId67"/>
    <p:sldId id="2148" r:id="rId68"/>
    <p:sldId id="2164" r:id="rId69"/>
    <p:sldId id="2170" r:id="rId70"/>
    <p:sldId id="2171" r:id="rId71"/>
    <p:sldId id="2173" r:id="rId72"/>
    <p:sldId id="2172" r:id="rId73"/>
    <p:sldId id="2174" r:id="rId74"/>
    <p:sldId id="2175" r:id="rId75"/>
    <p:sldId id="2176" r:id="rId76"/>
    <p:sldId id="2178" r:id="rId77"/>
    <p:sldId id="2163" r:id="rId78"/>
    <p:sldId id="2179" r:id="rId79"/>
    <p:sldId id="2165" r:id="rId80"/>
    <p:sldId id="2128" r:id="rId81"/>
    <p:sldId id="2166" r:id="rId82"/>
    <p:sldId id="2130" r:id="rId83"/>
    <p:sldId id="2131" r:id="rId84"/>
    <p:sldId id="2132" r:id="rId85"/>
    <p:sldId id="2141" r:id="rId86"/>
    <p:sldId id="2136" r:id="rId87"/>
    <p:sldId id="2156" r:id="rId88"/>
    <p:sldId id="2142" r:id="rId89"/>
    <p:sldId id="2157" r:id="rId90"/>
    <p:sldId id="2158" r:id="rId91"/>
    <p:sldId id="2159" r:id="rId92"/>
    <p:sldId id="2144" r:id="rId93"/>
    <p:sldId id="2145" r:id="rId94"/>
    <p:sldId id="2140" r:id="rId95"/>
    <p:sldId id="2149" r:id="rId96"/>
    <p:sldId id="2169" r:id="rId97"/>
    <p:sldId id="2168" r:id="rId98"/>
    <p:sldId id="2177" r:id="rId99"/>
    <p:sldId id="2167" r:id="rId100"/>
    <p:sldId id="2160" r:id="rId101"/>
    <p:sldId id="2161" r:id="rId102"/>
    <p:sldId id="2137" r:id="rId103"/>
    <p:sldId id="2138" r:id="rId104"/>
    <p:sldId id="2139" r:id="rId105"/>
    <p:sldId id="2150" r:id="rId106"/>
    <p:sldId id="2151" r:id="rId107"/>
    <p:sldId id="2152" r:id="rId108"/>
    <p:sldId id="2184" r:id="rId109"/>
    <p:sldId id="2183" r:id="rId110"/>
    <p:sldId id="2182" r:id="rId111"/>
    <p:sldId id="2180" r:id="rId112"/>
    <p:sldId id="2202" r:id="rId113"/>
    <p:sldId id="2203" r:id="rId114"/>
    <p:sldId id="2205" r:id="rId115"/>
    <p:sldId id="2181" r:id="rId116"/>
    <p:sldId id="2185" r:id="rId117"/>
    <p:sldId id="2186" r:id="rId118"/>
    <p:sldId id="2191" r:id="rId119"/>
    <p:sldId id="2195" r:id="rId120"/>
    <p:sldId id="2194" r:id="rId121"/>
    <p:sldId id="2187" r:id="rId122"/>
    <p:sldId id="2188" r:id="rId123"/>
    <p:sldId id="2197" r:id="rId124"/>
    <p:sldId id="2196" r:id="rId125"/>
    <p:sldId id="2206" r:id="rId126"/>
    <p:sldId id="2212" r:id="rId127"/>
    <p:sldId id="2208" r:id="rId128"/>
    <p:sldId id="1825" r:id="rId129"/>
  </p:sldIdLst>
  <p:sldSz cx="9144000" cy="6858000" type="screen4x3"/>
  <p:notesSz cx="6815138" cy="9931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94660"/>
  </p:normalViewPr>
  <p:slideViewPr>
    <p:cSldViewPr>
      <p:cViewPr varScale="1">
        <p:scale>
          <a:sx n="108" d="100"/>
          <a:sy n="108" d="100"/>
        </p:scale>
        <p:origin x="2148" y="10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2750" cy="49633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60800" y="0"/>
            <a:ext cx="2952750" cy="496333"/>
          </a:xfrm>
          <a:prstGeom prst="rect">
            <a:avLst/>
          </a:prstGeom>
        </p:spPr>
        <p:txBody>
          <a:bodyPr vert="horz" lIns="91440" tIns="45720" rIns="91440" bIns="45720" rtlCol="0"/>
          <a:lstStyle>
            <a:lvl1pPr algn="r">
              <a:defRPr sz="1200"/>
            </a:lvl1pPr>
          </a:lstStyle>
          <a:p>
            <a:fld id="{722A47BA-7AA8-45B0-8776-5891A49C040E}" type="datetimeFigureOut">
              <a:rPr lang="ko-KR" altLang="en-US" smtClean="0"/>
              <a:pPr/>
              <a:t>2022-03-11</a:t>
            </a:fld>
            <a:endParaRPr lang="ko-KR" altLang="en-US"/>
          </a:p>
        </p:txBody>
      </p:sp>
      <p:sp>
        <p:nvSpPr>
          <p:cNvPr id="4" name="바닥글 개체 틀 3"/>
          <p:cNvSpPr>
            <a:spLocks noGrp="1"/>
          </p:cNvSpPr>
          <p:nvPr>
            <p:ph type="ftr" sz="quarter" idx="2"/>
          </p:nvPr>
        </p:nvSpPr>
        <p:spPr>
          <a:xfrm>
            <a:off x="0" y="9433482"/>
            <a:ext cx="2952750" cy="49633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60800" y="9433482"/>
            <a:ext cx="2952750" cy="496332"/>
          </a:xfrm>
          <a:prstGeom prst="rect">
            <a:avLst/>
          </a:prstGeom>
        </p:spPr>
        <p:txBody>
          <a:bodyPr vert="horz" lIns="91440" tIns="45720" rIns="91440" bIns="45720" rtlCol="0" anchor="b"/>
          <a:lstStyle>
            <a:lvl1pPr algn="r">
              <a:defRPr sz="1200"/>
            </a:lvl1pPr>
          </a:lstStyle>
          <a:p>
            <a:fld id="{DF199BCA-9938-4650-9F68-CD19825694ED}" type="slidenum">
              <a:rPr lang="ko-KR" altLang="en-US" smtClean="0"/>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3226" cy="49657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60335" y="0"/>
            <a:ext cx="2953226" cy="496570"/>
          </a:xfrm>
          <a:prstGeom prst="rect">
            <a:avLst/>
          </a:prstGeom>
        </p:spPr>
        <p:txBody>
          <a:bodyPr vert="horz" lIns="91440" tIns="45720" rIns="91440" bIns="45720" rtlCol="0"/>
          <a:lstStyle>
            <a:lvl1pPr algn="r">
              <a:defRPr sz="1200"/>
            </a:lvl1pPr>
          </a:lstStyle>
          <a:p>
            <a:fld id="{71CF7E2B-0A36-4AB8-8B08-E9FD9D6B2D32}" type="datetimeFigureOut">
              <a:rPr lang="ko-KR" altLang="en-US" smtClean="0"/>
              <a:pPr/>
              <a:t>2022-03-11</a:t>
            </a:fld>
            <a:endParaRPr lang="ko-KR" altLang="en-US"/>
          </a:p>
        </p:txBody>
      </p:sp>
      <p:sp>
        <p:nvSpPr>
          <p:cNvPr id="4" name="슬라이드 이미지 개체 틀 3"/>
          <p:cNvSpPr>
            <a:spLocks noGrp="1" noRot="1" noChangeAspect="1"/>
          </p:cNvSpPr>
          <p:nvPr>
            <p:ph type="sldImg" idx="2"/>
          </p:nvPr>
        </p:nvSpPr>
        <p:spPr>
          <a:xfrm>
            <a:off x="925513" y="744538"/>
            <a:ext cx="4965700" cy="37242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1514" y="4717416"/>
            <a:ext cx="5452110" cy="446913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33106"/>
            <a:ext cx="2953226" cy="49657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60335" y="9433106"/>
            <a:ext cx="2953226" cy="496570"/>
          </a:xfrm>
          <a:prstGeom prst="rect">
            <a:avLst/>
          </a:prstGeom>
        </p:spPr>
        <p:txBody>
          <a:bodyPr vert="horz" lIns="91440" tIns="45720" rIns="91440" bIns="45720" rtlCol="0" anchor="b"/>
          <a:lstStyle>
            <a:lvl1pPr algn="r">
              <a:defRPr sz="1200"/>
            </a:lvl1pPr>
          </a:lstStyle>
          <a:p>
            <a:fld id="{888B94DF-C239-4064-A71B-4D12A7829CC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6BB495D4-8F78-40CF-91AA-6B84D1C95784}" type="datetime1">
              <a:rPr lang="ko-KR" altLang="en-US" smtClean="0"/>
              <a:pPr/>
              <a:t>2022-03-11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E4B94DE-6A39-4FD9-9FEF-7B115D6E17AA}" type="datetime1">
              <a:rPr lang="ko-KR" altLang="en-US" smtClean="0"/>
              <a:pPr/>
              <a:t>2022-03-11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81EE41F-0D92-4C82-A38A-363608BCD069}" type="datetime1">
              <a:rPr lang="ko-KR" altLang="en-US" smtClean="0"/>
              <a:pPr/>
              <a:t>2022-03-11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D5D0205-27A3-481B-BAF0-F9DBED09BA27}" type="datetime1">
              <a:rPr lang="ko-KR" altLang="en-US" smtClean="0"/>
              <a:pPr/>
              <a:t>2022-03-11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642910" y="1714488"/>
            <a:ext cx="7901014" cy="4525963"/>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7298AEA6-03B9-4D38-8264-95B30D442892}" type="datetime1">
              <a:rPr lang="ko-KR" altLang="en-US" smtClean="0"/>
              <a:pPr/>
              <a:t>2022-03-11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
        <p:nvSpPr>
          <p:cNvPr id="7" name="제목 6"/>
          <p:cNvSpPr>
            <a:spLocks noGrp="1"/>
          </p:cNvSpPr>
          <p:nvPr>
            <p:ph type="title"/>
          </p:nvPr>
        </p:nvSpPr>
        <p:spPr/>
        <p:txBody>
          <a:bodyPr>
            <a:normAutofit/>
          </a:bodyPr>
          <a:lstStyle>
            <a:lvl1pPr>
              <a:defRPr sz="2400"/>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431E47A-8F5C-4597-B8EC-E2852B288E67}" type="datetime1">
              <a:rPr lang="ko-KR" altLang="en-US" smtClean="0"/>
              <a:pPr/>
              <a:t>2022-03-11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23A3A28-3563-4AE0-B4FC-A8BD6FA6C12D}" type="datetime1">
              <a:rPr lang="ko-KR" altLang="en-US" smtClean="0"/>
              <a:pPr/>
              <a:t>2022-03-11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048ABD1-A0E8-4D73-A1A9-CDC8EA98082B}" type="datetime1">
              <a:rPr lang="ko-KR" altLang="en-US" smtClean="0"/>
              <a:pPr/>
              <a:t>2022-03-11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27446B6-42E4-4FBB-9032-22CB62A8C0EC}" type="datetime1">
              <a:rPr lang="ko-KR" altLang="en-US" smtClean="0"/>
              <a:pPr/>
              <a:t>2022-03-11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1204DEB-9C72-4165-AE52-3E04967326CF}" type="datetime1">
              <a:rPr lang="ko-KR" altLang="en-US" smtClean="0"/>
              <a:pPr/>
              <a:t>2022-03-11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34A780E-67EC-4D38-B83D-B5B5D3D8A762}" type="datetime1">
              <a:rPr lang="ko-KR" altLang="en-US" smtClean="0"/>
              <a:pPr/>
              <a:t>2022-03-11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E289E37-6397-439E-8E3E-2B6BF7483A5D}" type="datetime1">
              <a:rPr lang="ko-KR" altLang="en-US" smtClean="0"/>
              <a:pPr/>
              <a:t>2022-03-11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000100" y="274638"/>
            <a:ext cx="7143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A780E-67EC-4D38-B83D-B5B5D3D8A762}" type="datetime1">
              <a:rPr lang="ko-KR" altLang="en-US" smtClean="0"/>
              <a:pPr/>
              <a:t>2022-03-11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7BB65-F969-4654-BF30-45C70C1BE112}"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github.com/slundberg/shap"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slundberg.github.io/shap/notebooks/plots/dependence_plot.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3_unsupervised_learni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umap-learn.readthedocs.io/en/latest/how_umap_work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4_working_with_text_data"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nltk/nltk/wiki/Installing-Third-Party-Software" TargetMode="External"/><Relationship Id="rId7" Type="http://schemas.openxmlformats.org/officeDocument/2006/relationships/hyperlink" Target="https://stanfordnlp.github.io/CoreNLP/annotators.html" TargetMode="External"/><Relationship Id="rId2" Type="http://schemas.openxmlformats.org/officeDocument/2006/relationships/hyperlink" Target="https://www.nltk.org/data.html" TargetMode="External"/><Relationship Id="rId1" Type="http://schemas.openxmlformats.org/officeDocument/2006/relationships/slideLayout" Target="../slideLayouts/slideLayout2.xml"/><Relationship Id="rId6" Type="http://schemas.openxmlformats.org/officeDocument/2006/relationships/hyperlink" Target="https://github.com/stanfordnlp/stanza/" TargetMode="External"/><Relationship Id="rId5" Type="http://schemas.openxmlformats.org/officeDocument/2006/relationships/hyperlink" Target="https://stanfordnlp.github.io/CoreNLP" TargetMode="External"/><Relationship Id="rId4" Type="http://schemas.openxmlformats.org/officeDocument/2006/relationships/hyperlink" Target="https://www.infoworld.com/article/3429017/unsupervised-learning-explained.html"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spacy.io/usage/facts-figures" TargetMode="External"/><Relationship Id="rId2" Type="http://schemas.openxmlformats.org/officeDocument/2006/relationships/hyperlink" Target="https://spacy.io/" TargetMode="External"/><Relationship Id="rId1" Type="http://schemas.openxmlformats.org/officeDocument/2006/relationships/slideLayout" Target="../slideLayouts/slideLayout2.xml"/><Relationship Id="rId6" Type="http://schemas.openxmlformats.org/officeDocument/2006/relationships/hyperlink" Target="https://textblob.readthedocs.io/en/latest/advanced_usage.html" TargetMode="External"/><Relationship Id="rId5" Type="http://schemas.openxmlformats.org/officeDocument/2006/relationships/hyperlink" Target="https://textblob.readthedocs.io/en/latest/quickstart.html" TargetMode="External"/><Relationship Id="rId4" Type="http://schemas.openxmlformats.org/officeDocument/2006/relationships/hyperlink" Target="https://github.com/sloria/textblo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5_topic_model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6_word_embedding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7_deep_learn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8_convolutional_neural_net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github.com/PacktPublishing/Machine-Learning-for-Algorithmic-Trading-Second-Edition/blob/master/20_autoencoders_for_conditional_risk_factor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github.com/PacktPublishing/Machine-Learning-for-Algorithmic-Trading-Second-Edition/blob/master/22_deep_reinforcement_learning"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cambridge.org/core/search?filters%5BauthorTerms%5D=Marcos%20M.%20L%C3%B3pez%20de%20Prado&amp;eventCode=SE-AU"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hyperlink" Target="https://en.wikipedia.org/wiki/Normality_test" TargetMode="External"/><Relationship Id="rId1" Type="http://schemas.openxmlformats.org/officeDocument/2006/relationships/slideLayout" Target="../slideLayouts/slideLayout2.xml"/><Relationship Id="rId5" Type="http://schemas.openxmlformats.org/officeDocument/2006/relationships/hyperlink" Target="https://en.wikipedia.org/wiki/Martin_Wilk" TargetMode="External"/><Relationship Id="rId4" Type="http://schemas.openxmlformats.org/officeDocument/2006/relationships/hyperlink" Target="https://en.wikipedia.org/wiki/Samuel_Sanford_Shapir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ko.wikipedia.org/wiki/%EA%B2%B0%ED%95%A9_%ED%99%95%EB%A5%A0_%EB%B6%84%ED%8F%AC" TargetMode="External"/><Relationship Id="rId2" Type="http://schemas.openxmlformats.org/officeDocument/2006/relationships/hyperlink" Target="https://ko.wikipedia.org/wiki/%ED%99%95%EB%A5%A0_%EB%B3%80%EC%88%98" TargetMode="External"/><Relationship Id="rId1" Type="http://schemas.openxmlformats.org/officeDocument/2006/relationships/slideLayout" Target="../slideLayouts/slideLayout2.xml"/><Relationship Id="rId4" Type="http://schemas.openxmlformats.org/officeDocument/2006/relationships/hyperlink" Target="https://ko.wikipedia.org/wiki/%ED%99%95%EB%A5%A0%EC%A0%81_%EC%95%8C%EA%B3%A0%EB%A6%AC%EC%A6%9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en.wikipedia.org/wiki/Eugene_F._Fam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Standard_error" TargetMode="External"/><Relationship Id="rId2" Type="http://schemas.openxmlformats.org/officeDocument/2006/relationships/hyperlink" Target="https://en.wikipedia.org/wiki/Fama%E2%80%93MacBeth_regression#cite_note-2"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en.wikipedia.org/wiki/Fama%E2%80%93MacBeth_regression#cite_note-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Goodness_of_fit" TargetMode="External"/><Relationship Id="rId2" Type="http://schemas.openxmlformats.org/officeDocument/2006/relationships/hyperlink" Target="https://en.wikipedia.org/wiki/Hirotugu_Akaike"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emf"/><Relationship Id="rId5" Type="http://schemas.openxmlformats.org/officeDocument/2006/relationships/oleObject" Target="../embeddings/oleObject2.bin"/><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11.bin"/><Relationship Id="rId3" Type="http://schemas.openxmlformats.org/officeDocument/2006/relationships/oleObject" Target="../embeddings/oleObject3.bin"/><Relationship Id="rId7" Type="http://schemas.openxmlformats.org/officeDocument/2006/relationships/oleObject" Target="../embeddings/oleObject6.bin"/><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9.bin"/><Relationship Id="rId5" Type="http://schemas.openxmlformats.org/officeDocument/2006/relationships/oleObject" Target="../embeddings/oleObject4.bin"/><Relationship Id="rId10" Type="http://schemas.openxmlformats.org/officeDocument/2006/relationships/oleObject" Target="../embeddings/oleObject8.bin"/><Relationship Id="rId4" Type="http://schemas.openxmlformats.org/officeDocument/2006/relationships/image" Target="../media/image38.wmf"/><Relationship Id="rId9" Type="http://schemas.openxmlformats.org/officeDocument/2006/relationships/oleObject" Target="../embeddings/oleObject7.bin"/><Relationship Id="rId14"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Portfolio_(finance)"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en.wikipedia.org/wiki/Probability" TargetMode="External"/><Relationship Id="rId4" Type="http://schemas.openxmlformats.org/officeDocument/2006/relationships/hyperlink" Target="https://en.wikipedia.org/wiki/Time_horiz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ko.wikipedia.org/wiki/%EC%95%8C%EA%B3%A0%EB%A6%AC%EC%A6%98" TargetMode="External"/><Relationship Id="rId2" Type="http://schemas.openxmlformats.org/officeDocument/2006/relationships/hyperlink" Target="https://ko.wikipedia.org/wiki/%ED%91%9C%EC%A7%91"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investopedia.com/terms/b/bond.asp" TargetMode="External"/><Relationship Id="rId2" Type="http://schemas.openxmlformats.org/officeDocument/2006/relationships/hyperlink" Target="https://www.investopedia.com/terms/y/yieldcurve.asp"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investopedia.com/terms/m/maturity.as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namu.wiki/w/%EB%9E%9C%EB%8D%A4%EC%9B%8C%ED%81%AC"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namu.wiki/w/%EA%B8%88%EC%9C%B5%EC%8B%9C%EC%9E%A5" TargetMode="External"/><Relationship Id="rId2" Type="http://schemas.openxmlformats.org/officeDocument/2006/relationships/hyperlink" Target="https://namu.wiki/w/%EB%B6%84%EC%82%B0"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hyperlink" Target="https://ko.wikipedia.org/wiki/%EB%A7%88%EB%A5%B4%EC%BD%94%ED%94%84_%EC%84%B1%EC%A7%88" TargetMode="External"/><Relationship Id="rId2" Type="http://schemas.openxmlformats.org/officeDocument/2006/relationships/hyperlink" Target="https://ko.wikipedia.org/wiki/%ED%99%95%EB%A5%A0_%EA%B3%BC%EC%A0%95"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ko.wikipedia.org/wiki/%EC%A1%B0%EA%B1%B4%EB%B6%80_%ED%99%95%EB%A5%A0"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investopedia.com/terms/e/etf.asp"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Financial_analyst" TargetMode="External"/><Relationship Id="rId7" Type="http://schemas.openxmlformats.org/officeDocument/2006/relationships/hyperlink" Target="https://en.wikipedia.org/wiki/Rate_of_return" TargetMode="External"/><Relationship Id="rId2" Type="http://schemas.openxmlformats.org/officeDocument/2006/relationships/hyperlink" Target="https://en.wikipedia.org/wiki/Finance" TargetMode="External"/><Relationship Id="rId1" Type="http://schemas.openxmlformats.org/officeDocument/2006/relationships/slideLayout" Target="../slideLayouts/slideLayout2.xml"/><Relationship Id="rId6" Type="http://schemas.openxmlformats.org/officeDocument/2006/relationships/hyperlink" Target="https://en.wikipedia.org/wiki/Random_variables" TargetMode="External"/><Relationship Id="rId5" Type="http://schemas.openxmlformats.org/officeDocument/2006/relationships/hyperlink" Target="https://en.wikipedia.org/wiki/Correlation" TargetMode="External"/><Relationship Id="rId4" Type="http://schemas.openxmlformats.org/officeDocument/2006/relationships/hyperlink" Target="https://en.wikipedia.org/wiki/Information_coefficient#cite_note-Investopedia-1"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Adrien-Marie_Legendre" TargetMode="External"/><Relationship Id="rId3" Type="http://schemas.openxmlformats.org/officeDocument/2006/relationships/hyperlink" Target="https://en.wikipedia.org/wiki/Pi" TargetMode="External"/><Relationship Id="rId7" Type="http://schemas.openxmlformats.org/officeDocument/2006/relationships/hyperlink" Target="https://en.wikipedia.org/wiki/Carl_Friedrich_Gauss"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 Id="rId6" Type="http://schemas.openxmlformats.org/officeDocument/2006/relationships/hyperlink" Target="https://en.wikipedia.org/wiki/Square_root" TargetMode="External"/><Relationship Id="rId5" Type="http://schemas.openxmlformats.org/officeDocument/2006/relationships/hyperlink" Target="https://en.wikipedia.org/wiki/Machin-like_formulas" TargetMode="External"/><Relationship Id="rId4" Type="http://schemas.openxmlformats.org/officeDocument/2006/relationships/hyperlink" Target="https://en.wikipedia.org/wiki/Random-access_memory" TargetMode="External"/><Relationship Id="rId9"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hyperlink" Target="https://en.wikipedia.org/wiki/Standard_deviation#Uncorrected_sample_standard_deviatio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n.wikipedia.org/wiki/Covariance_matrix"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namu.wiki/w/%ED%8C%A8%EB%84%90%EB%B6%84%EC%84%9D" TargetMode="External"/><Relationship Id="rId2" Type="http://schemas.openxmlformats.org/officeDocument/2006/relationships/hyperlink" Target="https://namu.wiki/w/%EB%B3%80%EC%88%98" TargetMode="External"/><Relationship Id="rId1" Type="http://schemas.openxmlformats.org/officeDocument/2006/relationships/slideLayout" Target="../slideLayouts/slideLayout2.xml"/><Relationship Id="rId5" Type="http://schemas.openxmlformats.org/officeDocument/2006/relationships/hyperlink" Target="https://namu.wiki/w/GARCH" TargetMode="External"/><Relationship Id="rId4" Type="http://schemas.openxmlformats.org/officeDocument/2006/relationships/hyperlink" Target="https://namu.wiki/w/%EC%9D%B4%EB%8F%99%ED%8F%89%EA%B7%A0%EC%84%A0"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namu.wiki/w/%EB%B0%B1%EC%83%89%EC%9E%A1%EC%9D%8C"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jonsyou.tistory.com/75#%EC%A-%--%EC%--%--%EC%--%B--Stationarity-%--%EA%B-%--%EC%A-%--" TargetMode="External"/><Relationship Id="rId2" Type="http://schemas.openxmlformats.org/officeDocument/2006/relationships/hyperlink" Target="https://namu.wiki/w/VAR"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2" Type="http://schemas.openxmlformats.org/officeDocument/2006/relationships/hyperlink" Target="https://www.statsmodels.org/stable/vector_a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hewiki.kr/w/%EC%8B%9C%EA%B3%84%EC%97%B4%EB%B6%84%EC%84%9D" TargetMode="External"/><Relationship Id="rId2" Type="http://schemas.openxmlformats.org/officeDocument/2006/relationships/hyperlink" Target="https://thewiki.kr/w/%ED%86%B5%EA%B3%84" TargetMode="External"/><Relationship Id="rId1" Type="http://schemas.openxmlformats.org/officeDocument/2006/relationships/slideLayout" Target="../slideLayouts/slideLayout2.xml"/><Relationship Id="rId4" Type="http://schemas.openxmlformats.org/officeDocument/2006/relationships/hyperlink" Target="https://thewiki.kr/w/%EC%84%A0%ED%98%95%20%EB%B3%80%ED%99%98" TargetMode="Externa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PacktPublishing/Machine-Learning-for-Algorithmic-Trading-Second-Edition/blob/master/10_bayesian_machine_learnin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ko.wikipedia.org/wiki/%ED%99%95%EB%A5%A0" TargetMode="External"/><Relationship Id="rId2" Type="http://schemas.openxmlformats.org/officeDocument/2006/relationships/hyperlink" Target="https://ko.wikipedia.org/wiki/%EC%82%AC%EA%B1%B4" TargetMode="Externa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s://ko.wikipedia.org/wiki/%EB%B2%A0%EC%9D%B4%EC%A6%88_%ED%99%95%EB%A5%A0%EB%A1%A0"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en.wikipedia.org/wiki/Approximate_Bayesian_computation" TargetMode="External"/><Relationship Id="rId3" Type="http://schemas.openxmlformats.org/officeDocument/2006/relationships/hyperlink" Target="https://en.wikipedia.org/wiki/Markov_chain_Monte_Carlo" TargetMode="External"/><Relationship Id="rId7" Type="http://schemas.openxmlformats.org/officeDocument/2006/relationships/hyperlink" Target="https://en.wikipedia.org/wiki/Metropolis%E2%80%93Hastings_algorithm" TargetMode="External"/><Relationship Id="rId2" Type="http://schemas.openxmlformats.org/officeDocument/2006/relationships/hyperlink" Target="https://en.wikipedia.org/wiki/Python_(programming_language)" TargetMode="External"/><Relationship Id="rId1" Type="http://schemas.openxmlformats.org/officeDocument/2006/relationships/slideLayout" Target="../slideLayouts/slideLayout2.xml"/><Relationship Id="rId6" Type="http://schemas.openxmlformats.org/officeDocument/2006/relationships/hyperlink" Target="https://en.wikipedia.org/wiki/Hybrid_Monte_Carlo" TargetMode="External"/><Relationship Id="rId11" Type="http://schemas.openxmlformats.org/officeDocument/2006/relationships/hyperlink" Target="https://github.com/pymc-devs/pymc3/wiki/Installation-Guide-(Windows)" TargetMode="External"/><Relationship Id="rId5" Type="http://schemas.openxmlformats.org/officeDocument/2006/relationships/hyperlink" Target="https://en.wikipedia.org/wiki/PyMC#cite_note-NUTS2014-28" TargetMode="External"/><Relationship Id="rId10" Type="http://schemas.openxmlformats.org/officeDocument/2006/relationships/hyperlink" Target="https://github.com/pymc-devs/pymc3/wiki/Installation-Guide-(MacOS)" TargetMode="External"/><Relationship Id="rId4" Type="http://schemas.openxmlformats.org/officeDocument/2006/relationships/hyperlink" Target="https://en.wikipedia.org/wiki/Variational_Bayesian_methods" TargetMode="External"/><Relationship Id="rId9" Type="http://schemas.openxmlformats.org/officeDocument/2006/relationships/hyperlink" Target="https://github.com/pymc-devs/pymc3/wiki/Installation-Guide-(Linu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8703B65-B417-4468-8B63-95A3FE647448}"/>
              </a:ext>
            </a:extLst>
          </p:cNvPr>
          <p:cNvSpPr/>
          <p:nvPr/>
        </p:nvSpPr>
        <p:spPr>
          <a:xfrm>
            <a:off x="539552" y="671436"/>
            <a:ext cx="4182555" cy="400110"/>
          </a:xfrm>
          <a:prstGeom prst="rect">
            <a:avLst/>
          </a:prstGeom>
        </p:spPr>
        <p:txBody>
          <a:bodyPr wrap="none">
            <a:spAutoFit/>
          </a:bodyPr>
          <a:lstStyle/>
          <a:p>
            <a:r>
              <a:rPr lang="en-US" altLang="ko-KR" sz="2000" dirty="0">
                <a:solidFill>
                  <a:schemeClr val="accent2">
                    <a:lumMod val="75000"/>
                  </a:schemeClr>
                </a:solidFill>
                <a:latin typeface="Times New Roman" pitchFamily="18" charset="0"/>
                <a:cs typeface="Times New Roman" pitchFamily="18" charset="0"/>
              </a:rPr>
              <a:t>PBL</a:t>
            </a:r>
            <a:r>
              <a:rPr lang="ko-KR" altLang="en-US" sz="2000" dirty="0">
                <a:solidFill>
                  <a:schemeClr val="accent2">
                    <a:lumMod val="75000"/>
                  </a:schemeClr>
                </a:solidFill>
                <a:latin typeface="Times New Roman" pitchFamily="18" charset="0"/>
                <a:cs typeface="Times New Roman" pitchFamily="18" charset="0"/>
              </a:rPr>
              <a:t>기반 </a:t>
            </a:r>
            <a:r>
              <a:rPr lang="ko-KR" altLang="en-US" sz="2000" dirty="0" err="1">
                <a:solidFill>
                  <a:schemeClr val="accent2">
                    <a:lumMod val="75000"/>
                  </a:schemeClr>
                </a:solidFill>
                <a:latin typeface="Times New Roman" pitchFamily="18" charset="0"/>
                <a:cs typeface="Times New Roman" pitchFamily="18" charset="0"/>
              </a:rPr>
              <a:t>금융빅데이터</a:t>
            </a:r>
            <a:r>
              <a:rPr lang="ko-KR" altLang="en-US" sz="2000" dirty="0">
                <a:solidFill>
                  <a:schemeClr val="accent2">
                    <a:lumMod val="75000"/>
                  </a:schemeClr>
                </a:solidFill>
                <a:latin typeface="Times New Roman" pitchFamily="18" charset="0"/>
                <a:cs typeface="Times New Roman" pitchFamily="18" charset="0"/>
              </a:rPr>
              <a:t> 분석가 과정</a:t>
            </a:r>
            <a:endParaRPr lang="ko-KR" altLang="en-US" sz="2000" dirty="0"/>
          </a:p>
        </p:txBody>
      </p:sp>
      <p:pic>
        <p:nvPicPr>
          <p:cNvPr id="6" name="그림 5">
            <a:extLst>
              <a:ext uri="{FF2B5EF4-FFF2-40B4-BE49-F238E27FC236}">
                <a16:creationId xmlns:a16="http://schemas.microsoft.com/office/drawing/2014/main" id="{95797DB4-62EE-4092-92C7-92DDF1F9A33F}"/>
              </a:ext>
            </a:extLst>
          </p:cNvPr>
          <p:cNvPicPr>
            <a:picLocks noChangeAspect="1"/>
          </p:cNvPicPr>
          <p:nvPr/>
        </p:nvPicPr>
        <p:blipFill>
          <a:blip r:embed="rId2"/>
          <a:stretch>
            <a:fillRect/>
          </a:stretch>
        </p:blipFill>
        <p:spPr>
          <a:xfrm>
            <a:off x="1048487" y="1765170"/>
            <a:ext cx="1695687" cy="2114845"/>
          </a:xfrm>
          <a:prstGeom prst="rect">
            <a:avLst/>
          </a:prstGeom>
        </p:spPr>
      </p:pic>
      <p:pic>
        <p:nvPicPr>
          <p:cNvPr id="7" name="그림 6">
            <a:extLst>
              <a:ext uri="{FF2B5EF4-FFF2-40B4-BE49-F238E27FC236}">
                <a16:creationId xmlns:a16="http://schemas.microsoft.com/office/drawing/2014/main" id="{15CCD0B8-8BE0-4BDB-9798-FF8F97F23559}"/>
              </a:ext>
            </a:extLst>
          </p:cNvPr>
          <p:cNvPicPr>
            <a:picLocks noChangeAspect="1"/>
          </p:cNvPicPr>
          <p:nvPr/>
        </p:nvPicPr>
        <p:blipFill>
          <a:blip r:embed="rId3"/>
          <a:stretch>
            <a:fillRect/>
          </a:stretch>
        </p:blipFill>
        <p:spPr>
          <a:xfrm>
            <a:off x="5003594" y="1877004"/>
            <a:ext cx="1695687" cy="1891175"/>
          </a:xfrm>
          <a:prstGeom prst="rect">
            <a:avLst/>
          </a:prstGeom>
        </p:spPr>
      </p:pic>
      <p:sp>
        <p:nvSpPr>
          <p:cNvPr id="2" name="직사각형 1">
            <a:extLst>
              <a:ext uri="{FF2B5EF4-FFF2-40B4-BE49-F238E27FC236}">
                <a16:creationId xmlns:a16="http://schemas.microsoft.com/office/drawing/2014/main" id="{C9ADC761-B511-446C-9D6F-9855286709F9}"/>
              </a:ext>
            </a:extLst>
          </p:cNvPr>
          <p:cNvSpPr/>
          <p:nvPr/>
        </p:nvSpPr>
        <p:spPr>
          <a:xfrm>
            <a:off x="251520" y="3891114"/>
            <a:ext cx="4608512" cy="1600438"/>
          </a:xfrm>
          <a:prstGeom prst="rect">
            <a:avLst/>
          </a:prstGeom>
        </p:spPr>
        <p:txBody>
          <a:bodyPr wrap="square">
            <a:spAutoFit/>
          </a:bodyPr>
          <a:lstStyle/>
          <a:p>
            <a:r>
              <a:rPr lang="en-US" altLang="ko-KR" sz="1400" b="1" dirty="0">
                <a:solidFill>
                  <a:srgbClr val="333333"/>
                </a:solidFill>
                <a:latin typeface="Arial" panose="020B0604020202020204" pitchFamily="34" charset="0"/>
              </a:rPr>
              <a:t>Finance </a:t>
            </a:r>
            <a:r>
              <a:rPr lang="ko-KR" altLang="en-US" sz="1400" b="1" dirty="0">
                <a:solidFill>
                  <a:srgbClr val="333333"/>
                </a:solidFill>
                <a:latin typeface="Arial" panose="020B0604020202020204" pitchFamily="34" charset="0"/>
              </a:rPr>
              <a:t>이론적 지식이나</a:t>
            </a:r>
            <a:r>
              <a:rPr lang="en-US" altLang="ko-KR" sz="1400" b="1" dirty="0">
                <a:solidFill>
                  <a:srgbClr val="333333"/>
                </a:solidFill>
                <a:latin typeface="Arial" panose="020B0604020202020204" pitchFamily="34" charset="0"/>
              </a:rPr>
              <a:t>, </a:t>
            </a:r>
            <a:r>
              <a:rPr lang="ko-KR" altLang="en-US" sz="1400" b="1" dirty="0">
                <a:solidFill>
                  <a:srgbClr val="333333"/>
                </a:solidFill>
                <a:latin typeface="Arial" panose="020B0604020202020204" pitchFamily="34" charset="0"/>
              </a:rPr>
              <a:t>소개된 내용과  확장된 다양한  </a:t>
            </a:r>
            <a:r>
              <a:rPr lang="en-US" altLang="ko-KR" sz="1400" b="1" dirty="0">
                <a:solidFill>
                  <a:srgbClr val="333333"/>
                </a:solidFill>
                <a:latin typeface="Arial" panose="020B0604020202020204" pitchFamily="34" charset="0"/>
              </a:rPr>
              <a:t>Finance </a:t>
            </a:r>
            <a:r>
              <a:rPr lang="ko-KR" altLang="en-US" sz="1400" b="1" dirty="0">
                <a:solidFill>
                  <a:srgbClr val="333333"/>
                </a:solidFill>
                <a:latin typeface="Arial" panose="020B0604020202020204" pitchFamily="34" charset="0"/>
              </a:rPr>
              <a:t>이론 소개 및 </a:t>
            </a:r>
            <a:endParaRPr lang="en-US" altLang="ko-KR" sz="1400" b="1" dirty="0">
              <a:solidFill>
                <a:srgbClr val="333333"/>
              </a:solidFill>
              <a:latin typeface="Arial" panose="020B0604020202020204" pitchFamily="34" charset="0"/>
            </a:endParaRPr>
          </a:p>
          <a:p>
            <a:r>
              <a:rPr lang="en-US" altLang="ko-KR" sz="1400" b="1" dirty="0">
                <a:solidFill>
                  <a:srgbClr val="333333"/>
                </a:solidFill>
                <a:latin typeface="Arial" panose="020B0604020202020204" pitchFamily="34" charset="0"/>
              </a:rPr>
              <a:t> data</a:t>
            </a:r>
            <a:r>
              <a:rPr lang="ko-KR" altLang="en-US" sz="1400" b="1" dirty="0">
                <a:solidFill>
                  <a:srgbClr val="333333"/>
                </a:solidFill>
                <a:latin typeface="Arial" panose="020B0604020202020204" pitchFamily="34" charset="0"/>
              </a:rPr>
              <a:t> 관련 </a:t>
            </a:r>
            <a:r>
              <a:rPr lang="en-US" altLang="ko-KR" sz="1400" b="1" dirty="0">
                <a:solidFill>
                  <a:srgbClr val="333333"/>
                </a:solidFill>
                <a:latin typeface="Arial" panose="020B0604020202020204" pitchFamily="34" charset="0"/>
              </a:rPr>
              <a:t>Site </a:t>
            </a:r>
            <a:r>
              <a:rPr lang="ko-KR" altLang="en-US" sz="1400" b="1" dirty="0">
                <a:solidFill>
                  <a:srgbClr val="333333"/>
                </a:solidFill>
                <a:latin typeface="Arial" panose="020B0604020202020204" pitchFamily="34" charset="0"/>
              </a:rPr>
              <a:t>내용 이해를 위한 내용 등 을 담습니다</a:t>
            </a:r>
            <a:r>
              <a:rPr lang="en-US" altLang="ko-KR" sz="1400" b="1" dirty="0">
                <a:solidFill>
                  <a:srgbClr val="333333"/>
                </a:solidFill>
                <a:latin typeface="Arial" panose="020B0604020202020204" pitchFamily="34" charset="0"/>
              </a:rPr>
              <a:t>.</a:t>
            </a:r>
            <a:r>
              <a:rPr lang="ko-KR" altLang="en-US" sz="1400" b="1" dirty="0">
                <a:solidFill>
                  <a:srgbClr val="333333"/>
                </a:solidFill>
                <a:latin typeface="Arial" panose="020B0604020202020204" pitchFamily="34" charset="0"/>
              </a:rPr>
              <a:t> </a:t>
            </a:r>
            <a:endParaRPr lang="en-US" altLang="ko-KR" sz="1400" b="1" dirty="0">
              <a:solidFill>
                <a:srgbClr val="333333"/>
              </a:solidFill>
              <a:latin typeface="Arial" panose="020B0604020202020204" pitchFamily="34" charset="0"/>
            </a:endParaRPr>
          </a:p>
          <a:p>
            <a:endParaRPr lang="en-US" altLang="ko-KR" sz="1400" b="1" dirty="0">
              <a:solidFill>
                <a:srgbClr val="333333"/>
              </a:solidFill>
              <a:latin typeface="Arial" panose="020B0604020202020204" pitchFamily="34" charset="0"/>
            </a:endParaRPr>
          </a:p>
          <a:p>
            <a:r>
              <a:rPr lang="ko-KR" altLang="en-US" sz="1400" b="1" dirty="0">
                <a:solidFill>
                  <a:srgbClr val="333333"/>
                </a:solidFill>
                <a:latin typeface="Arial" panose="020B0604020202020204" pitchFamily="34" charset="0"/>
              </a:rPr>
              <a:t>상당 부분은 </a:t>
            </a:r>
            <a:r>
              <a:rPr lang="en-US" altLang="ko-KR" sz="1400" b="1" dirty="0">
                <a:solidFill>
                  <a:srgbClr val="333333"/>
                </a:solidFill>
                <a:latin typeface="Arial" panose="020B0604020202020204" pitchFamily="34" charset="0"/>
              </a:rPr>
              <a:t>E-book </a:t>
            </a:r>
            <a:r>
              <a:rPr lang="ko-KR" altLang="en-US" sz="1400" b="1" dirty="0">
                <a:solidFill>
                  <a:srgbClr val="333333"/>
                </a:solidFill>
                <a:latin typeface="Arial" panose="020B0604020202020204" pitchFamily="34" charset="0"/>
              </a:rPr>
              <a:t>내용이니 여러분들 학습에만 참고하시고 공유하시면 안되는 점 양지 바랍니다</a:t>
            </a:r>
            <a:r>
              <a:rPr lang="en-US" altLang="ko-KR" sz="1400" b="1" dirty="0">
                <a:solidFill>
                  <a:srgbClr val="333333"/>
                </a:solidFill>
                <a:latin typeface="Arial" panose="020B0604020202020204" pitchFamily="34" charset="0"/>
              </a:rPr>
              <a:t>.</a:t>
            </a:r>
          </a:p>
          <a:p>
            <a:r>
              <a:rPr lang="en-US" altLang="ko-KR" sz="1400" b="1" dirty="0">
                <a:solidFill>
                  <a:srgbClr val="333333"/>
                </a:solidFill>
                <a:latin typeface="Arial" panose="020B0604020202020204" pitchFamily="34" charset="0"/>
              </a:rPr>
              <a:t>YB</a:t>
            </a:r>
            <a:endParaRPr lang="en-US" altLang="ko-KR" sz="1400" b="1" dirty="0"/>
          </a:p>
        </p:txBody>
      </p:sp>
      <p:sp>
        <p:nvSpPr>
          <p:cNvPr id="8" name="직사각형 7">
            <a:extLst>
              <a:ext uri="{FF2B5EF4-FFF2-40B4-BE49-F238E27FC236}">
                <a16:creationId xmlns:a16="http://schemas.microsoft.com/office/drawing/2014/main" id="{A45D34D3-9A7B-4CF7-BC42-CE92EE8E7411}"/>
              </a:ext>
            </a:extLst>
          </p:cNvPr>
          <p:cNvSpPr/>
          <p:nvPr/>
        </p:nvSpPr>
        <p:spPr>
          <a:xfrm>
            <a:off x="4935085" y="4149080"/>
            <a:ext cx="3528392" cy="830997"/>
          </a:xfrm>
          <a:prstGeom prst="rect">
            <a:avLst/>
          </a:prstGeom>
        </p:spPr>
        <p:txBody>
          <a:bodyPr wrap="square">
            <a:spAutoFit/>
          </a:bodyPr>
          <a:lstStyle/>
          <a:p>
            <a:r>
              <a:rPr lang="en-US" altLang="ko-KR" sz="1200" b="1" dirty="0">
                <a:solidFill>
                  <a:srgbClr val="333333"/>
                </a:solidFill>
                <a:latin typeface="Arial" panose="020B0604020202020204" pitchFamily="34" charset="0"/>
              </a:rPr>
              <a:t>Machine Learning for Algorithmic Trading: </a:t>
            </a:r>
            <a:r>
              <a:rPr lang="en-US" altLang="ko-KR" sz="1200" dirty="0">
                <a:solidFill>
                  <a:srgbClr val="333333"/>
                </a:solidFill>
                <a:latin typeface="Arial" panose="020B0604020202020204" pitchFamily="34" charset="0"/>
              </a:rPr>
              <a:t>Predictive models to extract signals from market and alternative data for systematic trading strategies with Python</a:t>
            </a:r>
            <a:endParaRPr lang="en-US" altLang="ko-KR" sz="1200" b="1" i="0" dirty="0">
              <a:solidFill>
                <a:srgbClr val="333333"/>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79512" y="299539"/>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2A1080A1-90B8-4EBE-8E96-77DCA4F2AD56}"/>
              </a:ext>
            </a:extLst>
          </p:cNvPr>
          <p:cNvSpPr/>
          <p:nvPr/>
        </p:nvSpPr>
        <p:spPr>
          <a:xfrm>
            <a:off x="424140" y="1128799"/>
            <a:ext cx="8295720" cy="4661341"/>
          </a:xfrm>
          <a:prstGeom prst="rect">
            <a:avLst/>
          </a:prstGeom>
        </p:spPr>
        <p:txBody>
          <a:bodyPr wrap="square">
            <a:spAutoFit/>
          </a:bodyPr>
          <a:lstStyle/>
          <a:p>
            <a:pPr marL="285750" indent="-285750" algn="just" fontAlgn="base">
              <a:lnSpc>
                <a:spcPct val="150000"/>
              </a:lnSpc>
              <a:buFont typeface="Wingdings" panose="05000000000000000000" pitchFamily="2" charset="2"/>
              <a:buChar char="§"/>
            </a:pPr>
            <a:r>
              <a:rPr lang="ko-KR" altLang="en-US" sz="1400" kern="0" dirty="0">
                <a:solidFill>
                  <a:srgbClr val="000000"/>
                </a:solidFill>
                <a:highlight>
                  <a:srgbClr val="FFFF00"/>
                </a:highlight>
                <a:latin typeface="+mj-ea"/>
                <a:ea typeface="+mj-ea"/>
              </a:rPr>
              <a:t>연간수익률 </a:t>
            </a:r>
            <a:r>
              <a:rPr lang="en-US" altLang="ko-KR" sz="1400" kern="0" dirty="0">
                <a:solidFill>
                  <a:srgbClr val="000000"/>
                </a:solidFill>
                <a:highlight>
                  <a:srgbClr val="FFFF00"/>
                </a:highlight>
                <a:latin typeface="+mj-ea"/>
                <a:ea typeface="+mj-ea"/>
              </a:rPr>
              <a:t>(APR : Annual Percentage Return)</a:t>
            </a:r>
            <a:endParaRPr lang="ko-KR" altLang="en-US" sz="1400" kern="0" dirty="0">
              <a:solidFill>
                <a:srgbClr val="000000"/>
              </a:solidFill>
              <a:highlight>
                <a:srgbClr val="FFFF00"/>
              </a:highlight>
              <a:latin typeface="+mj-ea"/>
              <a:ea typeface="+mj-ea"/>
            </a:endParaRPr>
          </a:p>
          <a:p>
            <a:pPr algn="just" fontAlgn="base">
              <a:lnSpc>
                <a:spcPct val="150000"/>
              </a:lnSpc>
            </a:pPr>
            <a:r>
              <a:rPr lang="ko-KR" altLang="en-US" sz="1400" kern="0" dirty="0">
                <a:solidFill>
                  <a:srgbClr val="000000"/>
                </a:solidFill>
                <a:latin typeface="+mj-ea"/>
                <a:ea typeface="+mj-ea"/>
              </a:rPr>
              <a:t> 연 기준 수익률</a:t>
            </a:r>
            <a:r>
              <a:rPr lang="en-US" altLang="ko-KR" sz="1400" kern="0" dirty="0">
                <a:solidFill>
                  <a:srgbClr val="000000"/>
                </a:solidFill>
                <a:latin typeface="+mj-ea"/>
                <a:ea typeface="+mj-ea"/>
              </a:rPr>
              <a:t>(</a:t>
            </a:r>
            <a:r>
              <a:rPr lang="ko-KR" altLang="en-US" sz="1400" kern="0" dirty="0">
                <a:solidFill>
                  <a:srgbClr val="000000"/>
                </a:solidFill>
                <a:latin typeface="+mj-ea"/>
                <a:ea typeface="+mj-ea"/>
              </a:rPr>
              <a:t>연환산수익률</a:t>
            </a:r>
            <a:r>
              <a:rPr lang="en-US" altLang="ko-KR" sz="1400" kern="0" dirty="0">
                <a:solidFill>
                  <a:srgbClr val="000000"/>
                </a:solidFill>
                <a:latin typeface="+mj-ea"/>
                <a:ea typeface="+mj-ea"/>
              </a:rPr>
              <a:t>), </a:t>
            </a:r>
            <a:r>
              <a:rPr lang="ko-KR" altLang="en-US" sz="1400" kern="0" dirty="0">
                <a:solidFill>
                  <a:srgbClr val="000000"/>
                </a:solidFill>
                <a:latin typeface="+mj-ea"/>
                <a:ea typeface="+mj-ea"/>
              </a:rPr>
              <a:t>흔히 시중에서 얘기되는 금리</a:t>
            </a:r>
            <a:r>
              <a:rPr lang="en-US" altLang="ko-KR" sz="1400" kern="0" dirty="0">
                <a:solidFill>
                  <a:srgbClr val="000000"/>
                </a:solidFill>
                <a:latin typeface="+mj-ea"/>
                <a:ea typeface="+mj-ea"/>
                <a:sym typeface="Wingdings" panose="05000000000000000000" pitchFamily="2" charset="2"/>
              </a:rPr>
              <a:t> </a:t>
            </a:r>
            <a:r>
              <a:rPr lang="ko-KR" altLang="en-US" sz="1400" kern="0" dirty="0">
                <a:solidFill>
                  <a:srgbClr val="000000"/>
                </a:solidFill>
                <a:latin typeface="+mj-ea"/>
                <a:ea typeface="+mj-ea"/>
              </a:rPr>
              <a:t>복리를 고려하지 않는다</a:t>
            </a:r>
            <a:r>
              <a:rPr lang="en-US" altLang="ko-KR" sz="1400" kern="0" dirty="0">
                <a:solidFill>
                  <a:srgbClr val="000000"/>
                </a:solidFill>
                <a:latin typeface="+mj-ea"/>
                <a:ea typeface="+mj-ea"/>
              </a:rPr>
              <a:t>.</a:t>
            </a:r>
            <a:endParaRPr lang="ko-KR" altLang="en-US" sz="1400" kern="0" dirty="0">
              <a:solidFill>
                <a:srgbClr val="000000"/>
              </a:solidFill>
              <a:latin typeface="+mj-ea"/>
              <a:ea typeface="+mj-ea"/>
            </a:endParaRPr>
          </a:p>
          <a:p>
            <a:pPr algn="just" fontAlgn="base">
              <a:lnSpc>
                <a:spcPct val="150000"/>
              </a:lnSpc>
            </a:pPr>
            <a:r>
              <a:rPr lang="en-US" altLang="ko-KR" sz="1400" kern="0" dirty="0">
                <a:solidFill>
                  <a:srgbClr val="000000"/>
                </a:solidFill>
                <a:latin typeface="+mj-ea"/>
                <a:ea typeface="+mj-ea"/>
              </a:rPr>
              <a:t> ex ) </a:t>
            </a:r>
            <a:r>
              <a:rPr lang="ko-KR" altLang="en-US" sz="1400" kern="0" dirty="0">
                <a:solidFill>
                  <a:srgbClr val="000000"/>
                </a:solidFill>
                <a:latin typeface="+mj-ea"/>
                <a:ea typeface="+mj-ea"/>
              </a:rPr>
              <a:t>분기 수익률이 </a:t>
            </a:r>
            <a:r>
              <a:rPr lang="en-US" altLang="ko-KR" sz="1400" kern="0" dirty="0">
                <a:solidFill>
                  <a:srgbClr val="000000"/>
                </a:solidFill>
                <a:latin typeface="+mj-ea"/>
                <a:ea typeface="+mj-ea"/>
              </a:rPr>
              <a:t>2%</a:t>
            </a:r>
            <a:r>
              <a:rPr lang="ko-KR" altLang="en-US" sz="1400" kern="0" dirty="0">
                <a:solidFill>
                  <a:srgbClr val="000000"/>
                </a:solidFill>
                <a:latin typeface="+mj-ea"/>
                <a:ea typeface="+mj-ea"/>
              </a:rPr>
              <a:t>인 경우 </a:t>
            </a:r>
            <a:r>
              <a:rPr lang="en-US" altLang="ko-KR" sz="1400" kern="0" dirty="0">
                <a:solidFill>
                  <a:srgbClr val="000000"/>
                </a:solidFill>
                <a:latin typeface="+mj-ea"/>
                <a:ea typeface="+mj-ea"/>
              </a:rPr>
              <a:t>, APR = 2% * 4 = 8% (</a:t>
            </a:r>
            <a:r>
              <a:rPr lang="ko-KR" altLang="en-US" sz="1400" kern="0" dirty="0">
                <a:solidFill>
                  <a:srgbClr val="000000"/>
                </a:solidFill>
                <a:latin typeface="+mj-ea"/>
                <a:ea typeface="+mj-ea"/>
              </a:rPr>
              <a:t>연</a:t>
            </a:r>
            <a:r>
              <a:rPr lang="en-US" altLang="ko-KR" sz="1400" kern="0" dirty="0">
                <a:solidFill>
                  <a:srgbClr val="000000"/>
                </a:solidFill>
                <a:latin typeface="+mj-ea"/>
                <a:ea typeface="+mj-ea"/>
              </a:rPr>
              <a:t>)</a:t>
            </a:r>
            <a:endParaRPr lang="ko-KR" altLang="en-US" sz="1400" kern="0" dirty="0">
              <a:solidFill>
                <a:srgbClr val="000000"/>
              </a:solidFill>
              <a:latin typeface="+mj-ea"/>
              <a:ea typeface="+mj-ea"/>
            </a:endParaRPr>
          </a:p>
          <a:p>
            <a:pPr marL="285750" indent="-285750" algn="just" fontAlgn="base">
              <a:lnSpc>
                <a:spcPct val="150000"/>
              </a:lnSpc>
              <a:buFont typeface="Wingdings" panose="05000000000000000000" pitchFamily="2" charset="2"/>
              <a:buChar char="§"/>
            </a:pPr>
            <a:r>
              <a:rPr lang="ko-KR" altLang="en-US" sz="1400" kern="0" dirty="0">
                <a:solidFill>
                  <a:srgbClr val="000000"/>
                </a:solidFill>
                <a:highlight>
                  <a:srgbClr val="FFFF00"/>
                </a:highlight>
                <a:latin typeface="+mj-ea"/>
                <a:ea typeface="+mj-ea"/>
              </a:rPr>
              <a:t>연간유효수익률</a:t>
            </a:r>
            <a:r>
              <a:rPr lang="en-US" altLang="ko-KR" sz="1400" kern="0" dirty="0">
                <a:solidFill>
                  <a:srgbClr val="000000"/>
                </a:solidFill>
                <a:highlight>
                  <a:srgbClr val="FFFF00"/>
                </a:highlight>
                <a:latin typeface="+mj-ea"/>
                <a:ea typeface="+mj-ea"/>
              </a:rPr>
              <a:t>(EAR : Effective Annual Return)</a:t>
            </a:r>
            <a:endParaRPr lang="ko-KR" altLang="en-US" sz="1400" kern="0" dirty="0">
              <a:solidFill>
                <a:srgbClr val="000000"/>
              </a:solidFill>
              <a:highlight>
                <a:srgbClr val="FFFF00"/>
              </a:highlight>
              <a:latin typeface="+mj-ea"/>
              <a:ea typeface="+mj-ea"/>
            </a:endParaRPr>
          </a:p>
          <a:p>
            <a:pPr algn="just" fontAlgn="base">
              <a:lnSpc>
                <a:spcPct val="150000"/>
              </a:lnSpc>
            </a:pPr>
            <a:r>
              <a:rPr lang="ko-KR" altLang="en-US" sz="1400" kern="0" dirty="0">
                <a:solidFill>
                  <a:srgbClr val="000000"/>
                </a:solidFill>
                <a:latin typeface="+mj-ea"/>
                <a:ea typeface="+mj-ea"/>
              </a:rPr>
              <a:t>   </a:t>
            </a:r>
            <a:r>
              <a:rPr lang="en-US" altLang="ko-KR" sz="1400" kern="0" dirty="0">
                <a:solidFill>
                  <a:srgbClr val="000000"/>
                </a:solidFill>
                <a:latin typeface="+mj-ea"/>
                <a:ea typeface="+mj-ea"/>
                <a:sym typeface="Wingdings" panose="05000000000000000000" pitchFamily="2" charset="2"/>
              </a:rPr>
              <a:t> </a:t>
            </a:r>
            <a:r>
              <a:rPr lang="ko-KR" altLang="en-US" sz="1400" kern="0" dirty="0" err="1">
                <a:solidFill>
                  <a:srgbClr val="000000"/>
                </a:solidFill>
                <a:latin typeface="+mj-ea"/>
                <a:ea typeface="+mj-ea"/>
                <a:sym typeface="Wingdings" panose="05000000000000000000" pitchFamily="2" charset="2"/>
              </a:rPr>
              <a:t>연환산수익률인데</a:t>
            </a:r>
            <a:r>
              <a:rPr lang="ko-KR" altLang="en-US" sz="1400" kern="0" dirty="0">
                <a:solidFill>
                  <a:srgbClr val="000000"/>
                </a:solidFill>
                <a:latin typeface="+mj-ea"/>
                <a:ea typeface="+mj-ea"/>
                <a:sym typeface="Wingdings" panose="05000000000000000000" pitchFamily="2" charset="2"/>
              </a:rPr>
              <a:t> </a:t>
            </a:r>
            <a:r>
              <a:rPr lang="ko-KR" altLang="en-US" sz="1400" kern="0" dirty="0">
                <a:solidFill>
                  <a:srgbClr val="000000"/>
                </a:solidFill>
                <a:latin typeface="+mj-ea"/>
                <a:ea typeface="+mj-ea"/>
              </a:rPr>
              <a:t>복리 효과를 고려</a:t>
            </a:r>
          </a:p>
          <a:p>
            <a:pPr algn="just" fontAlgn="base">
              <a:lnSpc>
                <a:spcPct val="150000"/>
              </a:lnSpc>
            </a:pPr>
            <a:r>
              <a:rPr lang="en-US" altLang="ko-KR" sz="1400" kern="0" dirty="0">
                <a:solidFill>
                  <a:srgbClr val="000000"/>
                </a:solidFill>
                <a:latin typeface="+mj-ea"/>
                <a:ea typeface="+mj-ea"/>
              </a:rPr>
              <a:t>    ex ) </a:t>
            </a:r>
            <a:r>
              <a:rPr lang="ko-KR" altLang="en-US" sz="1400" kern="0" dirty="0">
                <a:solidFill>
                  <a:srgbClr val="000000"/>
                </a:solidFill>
                <a:latin typeface="+mj-ea"/>
                <a:ea typeface="+mj-ea"/>
              </a:rPr>
              <a:t>분기수익률이 </a:t>
            </a:r>
            <a:r>
              <a:rPr lang="en-US" altLang="ko-KR" sz="1400" kern="0" dirty="0">
                <a:solidFill>
                  <a:srgbClr val="000000"/>
                </a:solidFill>
                <a:latin typeface="+mj-ea"/>
                <a:ea typeface="+mj-ea"/>
              </a:rPr>
              <a:t>2%</a:t>
            </a:r>
            <a:r>
              <a:rPr lang="ko-KR" altLang="en-US" sz="1400" kern="0" dirty="0">
                <a:solidFill>
                  <a:srgbClr val="000000"/>
                </a:solidFill>
                <a:latin typeface="+mj-ea"/>
                <a:ea typeface="+mj-ea"/>
              </a:rPr>
              <a:t>인 경우 </a:t>
            </a:r>
            <a:r>
              <a:rPr lang="en-US" altLang="ko-KR" sz="1400" kern="0" dirty="0">
                <a:solidFill>
                  <a:srgbClr val="000000"/>
                </a:solidFill>
                <a:latin typeface="+mj-ea"/>
                <a:ea typeface="+mj-ea"/>
              </a:rPr>
              <a:t>,   EAR = (1.02)^4 -1 = 8.243% (</a:t>
            </a:r>
            <a:r>
              <a:rPr lang="ko-KR" altLang="en-US" sz="1400" kern="0" dirty="0">
                <a:solidFill>
                  <a:srgbClr val="000000"/>
                </a:solidFill>
                <a:latin typeface="+mj-ea"/>
                <a:ea typeface="+mj-ea"/>
              </a:rPr>
              <a:t>연</a:t>
            </a:r>
            <a:r>
              <a:rPr lang="en-US" altLang="ko-KR" sz="1400" kern="0" dirty="0">
                <a:solidFill>
                  <a:srgbClr val="000000"/>
                </a:solidFill>
                <a:latin typeface="+mj-ea"/>
                <a:ea typeface="+mj-ea"/>
              </a:rPr>
              <a:t>)</a:t>
            </a:r>
            <a:endParaRPr lang="ko-KR" altLang="en-US" sz="1400" kern="0" dirty="0">
              <a:solidFill>
                <a:srgbClr val="000000"/>
              </a:solidFill>
              <a:latin typeface="+mj-ea"/>
              <a:ea typeface="+mj-ea"/>
            </a:endParaRPr>
          </a:p>
          <a:p>
            <a:pPr marL="285750" indent="-285750" algn="just" fontAlgn="base">
              <a:lnSpc>
                <a:spcPct val="150000"/>
              </a:lnSpc>
              <a:buFont typeface="Wingdings" panose="05000000000000000000" pitchFamily="2" charset="2"/>
              <a:buChar char="§"/>
            </a:pPr>
            <a:r>
              <a:rPr lang="ko-KR" altLang="en-US" sz="1400" kern="0" dirty="0">
                <a:solidFill>
                  <a:srgbClr val="000000"/>
                </a:solidFill>
                <a:highlight>
                  <a:srgbClr val="FFFF00"/>
                </a:highlight>
                <a:latin typeface="+mj-ea"/>
                <a:ea typeface="+mj-ea"/>
              </a:rPr>
              <a:t>보유기간수익률</a:t>
            </a:r>
            <a:r>
              <a:rPr lang="en-US" altLang="ko-KR" sz="1400" kern="0" dirty="0">
                <a:solidFill>
                  <a:srgbClr val="000000"/>
                </a:solidFill>
                <a:highlight>
                  <a:srgbClr val="FFFF00"/>
                </a:highlight>
                <a:latin typeface="+mj-ea"/>
                <a:ea typeface="+mj-ea"/>
              </a:rPr>
              <a:t>(HPR : Holding Period Return)</a:t>
            </a:r>
            <a:endParaRPr lang="ko-KR" altLang="en-US" sz="1400" kern="0" dirty="0">
              <a:solidFill>
                <a:srgbClr val="000000"/>
              </a:solidFill>
              <a:highlight>
                <a:srgbClr val="FFFF00"/>
              </a:highlight>
              <a:latin typeface="+mj-ea"/>
              <a:ea typeface="+mj-ea"/>
            </a:endParaRPr>
          </a:p>
          <a:p>
            <a:pPr algn="just" fontAlgn="base">
              <a:lnSpc>
                <a:spcPct val="150000"/>
              </a:lnSpc>
            </a:pPr>
            <a:r>
              <a:rPr lang="ko-KR" altLang="en-US" sz="1400" kern="0" dirty="0">
                <a:solidFill>
                  <a:srgbClr val="000000"/>
                </a:solidFill>
                <a:latin typeface="+mj-ea"/>
                <a:ea typeface="+mj-ea"/>
              </a:rPr>
              <a:t>     </a:t>
            </a:r>
            <a:r>
              <a:rPr lang="en-US" altLang="ko-KR" sz="1400" kern="0" dirty="0">
                <a:solidFill>
                  <a:srgbClr val="000000"/>
                </a:solidFill>
                <a:latin typeface="+mj-ea"/>
                <a:ea typeface="+mj-ea"/>
                <a:sym typeface="Wingdings" panose="05000000000000000000" pitchFamily="2" charset="2"/>
              </a:rPr>
              <a:t> </a:t>
            </a:r>
            <a:r>
              <a:rPr lang="ko-KR" altLang="en-US" sz="1400" kern="0" dirty="0">
                <a:solidFill>
                  <a:srgbClr val="000000"/>
                </a:solidFill>
                <a:latin typeface="+mj-ea"/>
                <a:ea typeface="+mj-ea"/>
              </a:rPr>
              <a:t>투자 원금 대비 증권보유기간 동안 획득한 수익률</a:t>
            </a:r>
            <a:r>
              <a:rPr lang="en-US" altLang="ko-KR" sz="1400" kern="0" dirty="0">
                <a:solidFill>
                  <a:srgbClr val="000000"/>
                </a:solidFill>
                <a:latin typeface="+mj-ea"/>
                <a:ea typeface="+mj-ea"/>
              </a:rPr>
              <a:t>, </a:t>
            </a:r>
            <a:r>
              <a:rPr lang="ko-KR" altLang="en-US" sz="1400" kern="0" dirty="0">
                <a:solidFill>
                  <a:srgbClr val="000000"/>
                </a:solidFill>
                <a:latin typeface="+mj-ea"/>
                <a:ea typeface="+mj-ea"/>
              </a:rPr>
              <a:t>대개 </a:t>
            </a:r>
            <a:r>
              <a:rPr lang="en-US" altLang="ko-KR" sz="1400" kern="0" dirty="0">
                <a:solidFill>
                  <a:srgbClr val="000000"/>
                </a:solidFill>
                <a:latin typeface="+mj-ea"/>
                <a:ea typeface="+mj-ea"/>
              </a:rPr>
              <a:t>1</a:t>
            </a:r>
            <a:r>
              <a:rPr lang="ko-KR" altLang="en-US" sz="1400" kern="0" dirty="0">
                <a:solidFill>
                  <a:srgbClr val="000000"/>
                </a:solidFill>
                <a:latin typeface="+mj-ea"/>
                <a:ea typeface="+mj-ea"/>
              </a:rPr>
              <a:t>년 기준</a:t>
            </a:r>
          </a:p>
          <a:p>
            <a:pPr algn="just" fontAlgn="base">
              <a:lnSpc>
                <a:spcPct val="150000"/>
              </a:lnSpc>
            </a:pPr>
            <a:r>
              <a:rPr lang="ko-KR" altLang="en-US" sz="1400" kern="0" dirty="0">
                <a:solidFill>
                  <a:srgbClr val="000000"/>
                </a:solidFill>
                <a:latin typeface="+mj-ea"/>
                <a:ea typeface="+mj-ea"/>
              </a:rPr>
              <a:t>    </a:t>
            </a:r>
            <a:r>
              <a:rPr lang="en-US" altLang="ko-KR" sz="1400" kern="0" dirty="0">
                <a:solidFill>
                  <a:srgbClr val="000000"/>
                </a:solidFill>
                <a:latin typeface="+mj-ea"/>
                <a:ea typeface="+mj-ea"/>
                <a:sym typeface="Wingdings" panose="05000000000000000000" pitchFamily="2" charset="2"/>
              </a:rPr>
              <a:t> </a:t>
            </a:r>
            <a:r>
              <a:rPr lang="ko-KR" altLang="en-US" sz="1400" kern="0" dirty="0">
                <a:solidFill>
                  <a:srgbClr val="000000"/>
                </a:solidFill>
                <a:latin typeface="+mj-ea"/>
                <a:ea typeface="+mj-ea"/>
              </a:rPr>
              <a:t>주식의 경우 </a:t>
            </a:r>
            <a:r>
              <a:rPr lang="en-US" altLang="ko-KR" sz="1400" kern="0" dirty="0">
                <a:solidFill>
                  <a:srgbClr val="000000"/>
                </a:solidFill>
                <a:latin typeface="+mj-ea"/>
                <a:ea typeface="+mj-ea"/>
              </a:rPr>
              <a:t>:  </a:t>
            </a:r>
            <a:r>
              <a:rPr lang="ko-KR" altLang="en-US" sz="1400" kern="0" dirty="0" err="1">
                <a:solidFill>
                  <a:srgbClr val="000000"/>
                </a:solidFill>
                <a:latin typeface="+mj-ea"/>
                <a:ea typeface="+mj-ea"/>
              </a:rPr>
              <a:t>자본이득률</a:t>
            </a:r>
            <a:r>
              <a:rPr lang="en-US" altLang="ko-KR" sz="1400" kern="0" dirty="0">
                <a:solidFill>
                  <a:srgbClr val="000000"/>
                </a:solidFill>
                <a:latin typeface="+mj-ea"/>
                <a:ea typeface="+mj-ea"/>
              </a:rPr>
              <a:t>(</a:t>
            </a:r>
            <a:r>
              <a:rPr lang="ko-KR" altLang="en-US" sz="1400" kern="0" dirty="0">
                <a:solidFill>
                  <a:srgbClr val="000000"/>
                </a:solidFill>
                <a:latin typeface="+mj-ea"/>
                <a:ea typeface="+mj-ea"/>
              </a:rPr>
              <a:t>매매차익</a:t>
            </a:r>
            <a:r>
              <a:rPr lang="en-US" altLang="ko-KR" sz="1400" kern="0" dirty="0">
                <a:solidFill>
                  <a:srgbClr val="000000"/>
                </a:solidFill>
                <a:latin typeface="+mj-ea"/>
                <a:ea typeface="+mj-ea"/>
              </a:rPr>
              <a:t>)</a:t>
            </a:r>
            <a:r>
              <a:rPr lang="ko-KR" altLang="en-US" sz="1400" kern="0" dirty="0">
                <a:solidFill>
                  <a:srgbClr val="000000"/>
                </a:solidFill>
                <a:latin typeface="+mj-ea"/>
                <a:ea typeface="+mj-ea"/>
              </a:rPr>
              <a:t> </a:t>
            </a:r>
            <a:r>
              <a:rPr lang="en-US" altLang="ko-KR" sz="1400" kern="0" dirty="0">
                <a:solidFill>
                  <a:srgbClr val="000000"/>
                </a:solidFill>
                <a:latin typeface="+mj-ea"/>
                <a:ea typeface="+mj-ea"/>
              </a:rPr>
              <a:t>+ </a:t>
            </a:r>
            <a:r>
              <a:rPr lang="ko-KR" altLang="en-US" sz="1400" kern="0" dirty="0">
                <a:solidFill>
                  <a:srgbClr val="000000"/>
                </a:solidFill>
                <a:latin typeface="+mj-ea"/>
                <a:ea typeface="+mj-ea"/>
              </a:rPr>
              <a:t>배당수익률</a:t>
            </a:r>
            <a:r>
              <a:rPr lang="en-US" altLang="ko-KR" sz="1400" kern="0" dirty="0">
                <a:solidFill>
                  <a:srgbClr val="000000"/>
                </a:solidFill>
                <a:latin typeface="+mj-ea"/>
                <a:ea typeface="+mj-ea"/>
              </a:rPr>
              <a:t>(D/P)</a:t>
            </a:r>
            <a:endParaRPr lang="ko-KR" altLang="en-US" sz="1400" kern="0" dirty="0">
              <a:solidFill>
                <a:srgbClr val="000000"/>
              </a:solidFill>
              <a:latin typeface="+mj-ea"/>
              <a:ea typeface="+mj-ea"/>
            </a:endParaRPr>
          </a:p>
          <a:p>
            <a:pPr marL="285750" indent="-285750" algn="just" fontAlgn="base">
              <a:lnSpc>
                <a:spcPct val="150000"/>
              </a:lnSpc>
              <a:buFont typeface="Wingdings" panose="05000000000000000000" pitchFamily="2" charset="2"/>
              <a:buChar char="§"/>
            </a:pPr>
            <a:r>
              <a:rPr lang="ko-KR" altLang="en-US" sz="1400" kern="0" dirty="0">
                <a:solidFill>
                  <a:srgbClr val="000000"/>
                </a:solidFill>
                <a:highlight>
                  <a:srgbClr val="FFFF00"/>
                </a:highlight>
                <a:latin typeface="+mj-ea"/>
                <a:ea typeface="+mj-ea"/>
              </a:rPr>
              <a:t>산술평균수익률 </a:t>
            </a:r>
            <a:r>
              <a:rPr lang="en-US" altLang="ko-KR" sz="1400" kern="0" dirty="0">
                <a:solidFill>
                  <a:srgbClr val="000000"/>
                </a:solidFill>
                <a:highlight>
                  <a:srgbClr val="FFFF00"/>
                </a:highlight>
                <a:latin typeface="+mj-ea"/>
                <a:ea typeface="+mj-ea"/>
              </a:rPr>
              <a:t>(arithmetic return)</a:t>
            </a:r>
            <a:endParaRPr lang="ko-KR" altLang="en-US" sz="1400" kern="0" dirty="0">
              <a:solidFill>
                <a:srgbClr val="000000"/>
              </a:solidFill>
              <a:highlight>
                <a:srgbClr val="FFFF00"/>
              </a:highlight>
              <a:latin typeface="+mj-ea"/>
              <a:ea typeface="+mj-ea"/>
            </a:endParaRPr>
          </a:p>
          <a:p>
            <a:pPr algn="just" fontAlgn="base">
              <a:lnSpc>
                <a:spcPct val="150000"/>
              </a:lnSpc>
            </a:pPr>
            <a:r>
              <a:rPr lang="ko-KR" altLang="en-US" sz="1400" kern="0" dirty="0">
                <a:solidFill>
                  <a:srgbClr val="000000"/>
                </a:solidFill>
                <a:latin typeface="+mj-ea"/>
                <a:ea typeface="+mj-ea"/>
              </a:rPr>
              <a:t>   </a:t>
            </a:r>
            <a:r>
              <a:rPr lang="en-US" altLang="ko-KR" sz="1400" kern="0" dirty="0">
                <a:solidFill>
                  <a:srgbClr val="000000"/>
                </a:solidFill>
                <a:latin typeface="+mj-ea"/>
                <a:ea typeface="+mj-ea"/>
                <a:sym typeface="Wingdings" panose="05000000000000000000" pitchFamily="2" charset="2"/>
              </a:rPr>
              <a:t> </a:t>
            </a:r>
            <a:r>
              <a:rPr lang="ko-KR" altLang="en-US" sz="1400" kern="0" dirty="0">
                <a:solidFill>
                  <a:srgbClr val="000000"/>
                </a:solidFill>
                <a:latin typeface="+mj-ea"/>
                <a:ea typeface="+mj-ea"/>
              </a:rPr>
              <a:t>기간 수익률</a:t>
            </a:r>
            <a:r>
              <a:rPr lang="en-US" altLang="ko-KR" sz="1400" kern="0" dirty="0">
                <a:solidFill>
                  <a:srgbClr val="000000"/>
                </a:solidFill>
                <a:latin typeface="+mj-ea"/>
                <a:ea typeface="+mj-ea"/>
              </a:rPr>
              <a:t>(HPR)</a:t>
            </a:r>
            <a:r>
              <a:rPr lang="ko-KR" altLang="en-US" sz="1400" kern="0" dirty="0">
                <a:solidFill>
                  <a:srgbClr val="000000"/>
                </a:solidFill>
                <a:latin typeface="+mj-ea"/>
                <a:ea typeface="+mj-ea"/>
              </a:rPr>
              <a:t>의 합을 기간 수로 나눈 것 </a:t>
            </a:r>
            <a:r>
              <a:rPr lang="en-US" altLang="ko-KR" sz="1400" kern="0" dirty="0">
                <a:solidFill>
                  <a:srgbClr val="000000"/>
                </a:solidFill>
                <a:latin typeface="+mj-ea"/>
                <a:ea typeface="+mj-ea"/>
              </a:rPr>
              <a:t>(</a:t>
            </a:r>
            <a:r>
              <a:rPr lang="ko-KR" altLang="en-US" sz="1400" kern="0" dirty="0" err="1">
                <a:solidFill>
                  <a:srgbClr val="000000"/>
                </a:solidFill>
                <a:latin typeface="+mj-ea"/>
                <a:ea typeface="+mj-ea"/>
              </a:rPr>
              <a:t>단리</a:t>
            </a:r>
            <a:r>
              <a:rPr lang="en-US" altLang="ko-KR" sz="1400" kern="0" dirty="0">
                <a:solidFill>
                  <a:srgbClr val="000000"/>
                </a:solidFill>
                <a:latin typeface="+mj-ea"/>
                <a:ea typeface="+mj-ea"/>
              </a:rPr>
              <a:t>)</a:t>
            </a:r>
            <a:endParaRPr lang="ko-KR" altLang="en-US" sz="1400" kern="0" dirty="0">
              <a:solidFill>
                <a:srgbClr val="000000"/>
              </a:solidFill>
              <a:latin typeface="+mj-ea"/>
              <a:ea typeface="+mj-ea"/>
            </a:endParaRPr>
          </a:p>
          <a:p>
            <a:pPr marL="285750" indent="-285750" algn="just" fontAlgn="base">
              <a:lnSpc>
                <a:spcPct val="150000"/>
              </a:lnSpc>
              <a:buFont typeface="Wingdings" panose="05000000000000000000" pitchFamily="2" charset="2"/>
              <a:buChar char="§"/>
            </a:pPr>
            <a:r>
              <a:rPr lang="ko-KR" altLang="en-US" sz="1400" kern="0" dirty="0">
                <a:solidFill>
                  <a:srgbClr val="000000"/>
                </a:solidFill>
                <a:highlight>
                  <a:srgbClr val="00FFFF"/>
                </a:highlight>
                <a:latin typeface="+mj-ea"/>
                <a:ea typeface="+mj-ea"/>
              </a:rPr>
              <a:t>기하평균수익률</a:t>
            </a:r>
            <a:r>
              <a:rPr lang="en-US" altLang="ko-KR" sz="1400" kern="0" dirty="0">
                <a:solidFill>
                  <a:srgbClr val="000000"/>
                </a:solidFill>
                <a:highlight>
                  <a:srgbClr val="00FFFF"/>
                </a:highlight>
                <a:latin typeface="+mj-ea"/>
                <a:ea typeface="+mj-ea"/>
              </a:rPr>
              <a:t>(geometric return)</a:t>
            </a:r>
            <a:endParaRPr lang="ko-KR" altLang="en-US" sz="1400" kern="0" dirty="0">
              <a:solidFill>
                <a:srgbClr val="000000"/>
              </a:solidFill>
              <a:highlight>
                <a:srgbClr val="00FFFF"/>
              </a:highlight>
              <a:latin typeface="+mj-ea"/>
              <a:ea typeface="+mj-ea"/>
            </a:endParaRPr>
          </a:p>
          <a:p>
            <a:pPr algn="just" fontAlgn="base">
              <a:lnSpc>
                <a:spcPct val="150000"/>
              </a:lnSpc>
            </a:pPr>
            <a:r>
              <a:rPr lang="ko-KR" altLang="en-US" sz="1400" kern="0" dirty="0">
                <a:solidFill>
                  <a:srgbClr val="000000"/>
                </a:solidFill>
                <a:latin typeface="+mj-ea"/>
                <a:ea typeface="+mj-ea"/>
              </a:rPr>
              <a:t>   </a:t>
            </a:r>
            <a:r>
              <a:rPr lang="en-US" altLang="ko-KR" sz="1400" kern="0" dirty="0">
                <a:solidFill>
                  <a:srgbClr val="000000"/>
                </a:solidFill>
                <a:latin typeface="+mj-ea"/>
                <a:ea typeface="+mj-ea"/>
                <a:sym typeface="Wingdings" panose="05000000000000000000" pitchFamily="2" charset="2"/>
              </a:rPr>
              <a:t> </a:t>
            </a:r>
            <a:r>
              <a:rPr lang="ko-KR" altLang="en-US" sz="1400" kern="0" dirty="0">
                <a:solidFill>
                  <a:srgbClr val="000000"/>
                </a:solidFill>
                <a:latin typeface="+mj-ea"/>
                <a:ea typeface="+mj-ea"/>
              </a:rPr>
              <a:t>각 기간의 복리를 고려하여 계산한 수익률 </a:t>
            </a:r>
            <a:r>
              <a:rPr lang="en-US" altLang="ko-KR" sz="1400" kern="0" dirty="0">
                <a:solidFill>
                  <a:srgbClr val="000000"/>
                </a:solidFill>
                <a:latin typeface="+mj-ea"/>
                <a:ea typeface="+mj-ea"/>
              </a:rPr>
              <a:t>,  </a:t>
            </a:r>
            <a:r>
              <a:rPr lang="ko-KR" altLang="en-US" sz="1400" kern="0" dirty="0">
                <a:solidFill>
                  <a:srgbClr val="000000"/>
                </a:solidFill>
                <a:latin typeface="+mj-ea"/>
                <a:ea typeface="+mj-ea"/>
              </a:rPr>
              <a:t>항상 산술평균수익률보다 작거나 같다</a:t>
            </a:r>
            <a:r>
              <a:rPr lang="en-US" altLang="ko-KR" sz="1600" kern="0" dirty="0">
                <a:solidFill>
                  <a:srgbClr val="000000"/>
                </a:solidFill>
                <a:latin typeface="+mj-ea"/>
                <a:ea typeface="+mj-ea"/>
              </a:rPr>
              <a:t>.</a:t>
            </a:r>
          </a:p>
          <a:p>
            <a:pPr algn="just" fontAlgn="base">
              <a:lnSpc>
                <a:spcPct val="150000"/>
              </a:lnSpc>
            </a:pPr>
            <a:r>
              <a:rPr lang="en-US" altLang="ko-KR" sz="1400" kern="0" dirty="0">
                <a:solidFill>
                  <a:srgbClr val="000000"/>
                </a:solidFill>
                <a:latin typeface="+mj-ea"/>
                <a:ea typeface="+mj-ea"/>
              </a:rPr>
              <a:t>(1+</a:t>
            </a:r>
            <a:r>
              <a:rPr lang="ko-KR" altLang="en-US" sz="1400" kern="0" dirty="0">
                <a:solidFill>
                  <a:srgbClr val="000000"/>
                </a:solidFill>
                <a:latin typeface="+mj-ea"/>
                <a:ea typeface="+mj-ea"/>
              </a:rPr>
              <a:t>수익률</a:t>
            </a:r>
            <a:r>
              <a:rPr lang="en-US" altLang="ko-KR" sz="1400" kern="0" dirty="0">
                <a:solidFill>
                  <a:srgbClr val="000000"/>
                </a:solidFill>
                <a:latin typeface="+mj-ea"/>
                <a:ea typeface="+mj-ea"/>
              </a:rPr>
              <a:t>)(1+</a:t>
            </a:r>
            <a:r>
              <a:rPr lang="ko-KR" altLang="en-US" sz="1400" kern="0" dirty="0">
                <a:solidFill>
                  <a:srgbClr val="000000"/>
                </a:solidFill>
                <a:latin typeface="+mj-ea"/>
                <a:ea typeface="+mj-ea"/>
              </a:rPr>
              <a:t>수익률</a:t>
            </a:r>
            <a:r>
              <a:rPr lang="en-US" altLang="ko-KR" sz="1400" kern="0" dirty="0">
                <a:solidFill>
                  <a:srgbClr val="000000"/>
                </a:solidFill>
                <a:latin typeface="+mj-ea"/>
                <a:ea typeface="+mj-ea"/>
              </a:rPr>
              <a:t>) </a:t>
            </a:r>
            <a:r>
              <a:rPr lang="ko-KR" altLang="en-US" sz="1400" kern="0" dirty="0">
                <a:solidFill>
                  <a:srgbClr val="000000"/>
                </a:solidFill>
                <a:latin typeface="+mj-ea"/>
                <a:ea typeface="+mj-ea"/>
              </a:rPr>
              <a:t>에 대한 제곱근 </a:t>
            </a:r>
            <a:r>
              <a:rPr lang="en-US" altLang="ko-KR" sz="1400" kern="0" dirty="0">
                <a:solidFill>
                  <a:srgbClr val="000000"/>
                </a:solidFill>
                <a:latin typeface="+mj-ea"/>
                <a:ea typeface="+mj-ea"/>
              </a:rPr>
              <a:t>- 1</a:t>
            </a:r>
            <a:endParaRPr lang="ko-KR" altLang="en-US" sz="1400" kern="0" dirty="0">
              <a:solidFill>
                <a:srgbClr val="000000"/>
              </a:solidFill>
              <a:latin typeface="+mj-ea"/>
              <a:ea typeface="+mj-ea"/>
            </a:endParaRPr>
          </a:p>
        </p:txBody>
      </p:sp>
      <p:sp>
        <p:nvSpPr>
          <p:cNvPr id="6" name="직사각형 5">
            <a:extLst>
              <a:ext uri="{FF2B5EF4-FFF2-40B4-BE49-F238E27FC236}">
                <a16:creationId xmlns:a16="http://schemas.microsoft.com/office/drawing/2014/main" id="{FF7102DB-AA94-4FAD-B93C-2250832146FD}"/>
              </a:ext>
            </a:extLst>
          </p:cNvPr>
          <p:cNvSpPr/>
          <p:nvPr/>
        </p:nvSpPr>
        <p:spPr>
          <a:xfrm>
            <a:off x="457667" y="290027"/>
            <a:ext cx="2232248" cy="461665"/>
          </a:xfrm>
          <a:prstGeom prst="rect">
            <a:avLst/>
          </a:prstGeom>
        </p:spPr>
        <p:txBody>
          <a:bodyPr wrap="square">
            <a:spAutoFit/>
          </a:bodyPr>
          <a:lstStyle/>
          <a:p>
            <a:r>
              <a:rPr lang="en-US" altLang="ko-KR" sz="2400" kern="0" dirty="0">
                <a:solidFill>
                  <a:srgbClr val="000000"/>
                </a:solidFill>
                <a:latin typeface="+mj-ea"/>
              </a:rPr>
              <a:t>Return</a:t>
            </a:r>
            <a:endParaRPr lang="ko-KR" altLang="en-US" sz="2400" dirty="0"/>
          </a:p>
        </p:txBody>
      </p:sp>
    </p:spTree>
    <p:extLst>
      <p:ext uri="{BB962C8B-B14F-4D97-AF65-F5344CB8AC3E}">
        <p14:creationId xmlns:p14="http://schemas.microsoft.com/office/powerpoint/2010/main" val="29767807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DED2DB9D-7A1E-46CC-82D9-CD5A4AE1A7C4}"/>
              </a:ext>
            </a:extLst>
          </p:cNvPr>
          <p:cNvSpPr/>
          <p:nvPr/>
        </p:nvSpPr>
        <p:spPr>
          <a:xfrm>
            <a:off x="323528" y="295806"/>
            <a:ext cx="6696744" cy="369332"/>
          </a:xfrm>
          <a:prstGeom prst="rect">
            <a:avLst/>
          </a:prstGeom>
        </p:spPr>
        <p:txBody>
          <a:bodyPr wrap="square">
            <a:spAutoFit/>
          </a:bodyPr>
          <a:lstStyle/>
          <a:p>
            <a:r>
              <a:rPr lang="en-US" altLang="ko-KR" b="1" dirty="0">
                <a:solidFill>
                  <a:srgbClr val="24292F"/>
                </a:solidFill>
                <a:latin typeface="+mj-lt"/>
              </a:rPr>
              <a:t>11 Random Forests: A Long-Short Strategy for Japanese Stocks</a:t>
            </a:r>
            <a:endParaRPr lang="en-US" altLang="ko-KR" b="1" i="0" dirty="0">
              <a:solidFill>
                <a:srgbClr val="24292F"/>
              </a:solidFill>
              <a:effectLst/>
              <a:latin typeface="+mj-lt"/>
            </a:endParaRPr>
          </a:p>
        </p:txBody>
      </p:sp>
      <p:sp>
        <p:nvSpPr>
          <p:cNvPr id="7" name="직사각형 6">
            <a:extLst>
              <a:ext uri="{FF2B5EF4-FFF2-40B4-BE49-F238E27FC236}">
                <a16:creationId xmlns:a16="http://schemas.microsoft.com/office/drawing/2014/main" id="{55AB9535-FA08-4B7E-A039-83D84C73B080}"/>
              </a:ext>
            </a:extLst>
          </p:cNvPr>
          <p:cNvSpPr/>
          <p:nvPr/>
        </p:nvSpPr>
        <p:spPr>
          <a:xfrm>
            <a:off x="436136" y="1124744"/>
            <a:ext cx="8271728" cy="2510303"/>
          </a:xfrm>
          <a:prstGeom prst="rect">
            <a:avLst/>
          </a:prstGeom>
        </p:spPr>
        <p:txBody>
          <a:bodyPr wrap="square">
            <a:spAutoFit/>
          </a:bodyPr>
          <a:lstStyle/>
          <a:p>
            <a:r>
              <a:rPr lang="en-US" altLang="ko-KR" sz="1600" dirty="0">
                <a:solidFill>
                  <a:srgbClr val="24292F"/>
                </a:solidFill>
                <a:latin typeface="+mj-lt"/>
              </a:rPr>
              <a:t>In short, this chapter covers:</a:t>
            </a:r>
          </a:p>
          <a:p>
            <a:pPr>
              <a:lnSpc>
                <a:spcPct val="150000"/>
              </a:lnSpc>
              <a:buFont typeface="Arial" panose="020B0604020202020204" pitchFamily="34" charset="0"/>
              <a:buChar char="•"/>
            </a:pPr>
            <a:r>
              <a:rPr lang="en-US" altLang="ko-KR" sz="1600" dirty="0">
                <a:solidFill>
                  <a:srgbClr val="24292F"/>
                </a:solidFill>
                <a:latin typeface="+mj-lt"/>
              </a:rPr>
              <a:t>Use </a:t>
            </a:r>
            <a:r>
              <a:rPr lang="en-US" altLang="ko-KR" sz="1600" dirty="0">
                <a:solidFill>
                  <a:srgbClr val="24292F"/>
                </a:solidFill>
                <a:highlight>
                  <a:srgbClr val="00FFFF"/>
                </a:highlight>
                <a:latin typeface="+mj-lt"/>
              </a:rPr>
              <a:t>decision trees </a:t>
            </a:r>
            <a:r>
              <a:rPr lang="en-US" altLang="ko-KR" sz="1600" dirty="0">
                <a:solidFill>
                  <a:srgbClr val="24292F"/>
                </a:solidFill>
                <a:latin typeface="+mj-lt"/>
              </a:rPr>
              <a:t>for </a:t>
            </a:r>
            <a:r>
              <a:rPr lang="en-US" altLang="ko-KR" sz="1600" dirty="0">
                <a:solidFill>
                  <a:srgbClr val="24292F"/>
                </a:solidFill>
                <a:highlight>
                  <a:srgbClr val="FFFF00"/>
                </a:highlight>
                <a:latin typeface="+mj-lt"/>
              </a:rPr>
              <a:t>regression and classification</a:t>
            </a:r>
          </a:p>
          <a:p>
            <a:pPr>
              <a:lnSpc>
                <a:spcPct val="150000"/>
              </a:lnSpc>
              <a:buFont typeface="Arial" panose="020B0604020202020204" pitchFamily="34" charset="0"/>
              <a:buChar char="•"/>
            </a:pPr>
            <a:r>
              <a:rPr lang="en-US" altLang="ko-KR" sz="1600" dirty="0">
                <a:solidFill>
                  <a:srgbClr val="24292F"/>
                </a:solidFill>
                <a:latin typeface="+mj-lt"/>
              </a:rPr>
              <a:t>Gain insights from decision trees and visualize the rules learned from the data</a:t>
            </a:r>
          </a:p>
          <a:p>
            <a:pPr>
              <a:lnSpc>
                <a:spcPct val="150000"/>
              </a:lnSpc>
              <a:buFont typeface="Arial" panose="020B0604020202020204" pitchFamily="34" charset="0"/>
              <a:buChar char="•"/>
            </a:pPr>
            <a:r>
              <a:rPr lang="en-US" altLang="ko-KR" sz="1600" dirty="0">
                <a:solidFill>
                  <a:srgbClr val="24292F"/>
                </a:solidFill>
                <a:latin typeface="+mj-lt"/>
              </a:rPr>
              <a:t>Understand why </a:t>
            </a:r>
            <a:r>
              <a:rPr lang="en-US" altLang="ko-KR" sz="1600" dirty="0">
                <a:solidFill>
                  <a:srgbClr val="24292F"/>
                </a:solidFill>
                <a:highlight>
                  <a:srgbClr val="00FFFF"/>
                </a:highlight>
                <a:latin typeface="+mj-lt"/>
              </a:rPr>
              <a:t>ensemble models </a:t>
            </a:r>
            <a:r>
              <a:rPr lang="en-US" altLang="ko-KR" sz="1600" dirty="0">
                <a:solidFill>
                  <a:srgbClr val="24292F"/>
                </a:solidFill>
                <a:latin typeface="+mj-lt"/>
              </a:rPr>
              <a:t>tend to deliver superior results</a:t>
            </a:r>
          </a:p>
          <a:p>
            <a:pPr>
              <a:lnSpc>
                <a:spcPct val="150000"/>
              </a:lnSpc>
              <a:buFont typeface="Arial" panose="020B0604020202020204" pitchFamily="34" charset="0"/>
              <a:buChar char="•"/>
            </a:pPr>
            <a:r>
              <a:rPr lang="en-US" altLang="ko-KR" sz="1600" dirty="0">
                <a:solidFill>
                  <a:srgbClr val="24292F"/>
                </a:solidFill>
                <a:latin typeface="+mj-lt"/>
              </a:rPr>
              <a:t>Use </a:t>
            </a:r>
            <a:r>
              <a:rPr lang="en-US" altLang="ko-KR" sz="1600" dirty="0">
                <a:solidFill>
                  <a:srgbClr val="24292F"/>
                </a:solidFill>
                <a:highlight>
                  <a:srgbClr val="00FFFF"/>
                </a:highlight>
                <a:latin typeface="+mj-lt"/>
              </a:rPr>
              <a:t>bootstrap aggregation </a:t>
            </a:r>
            <a:r>
              <a:rPr lang="en-US" altLang="ko-KR" sz="1600" dirty="0">
                <a:solidFill>
                  <a:srgbClr val="24292F"/>
                </a:solidFill>
                <a:latin typeface="+mj-lt"/>
              </a:rPr>
              <a:t>to address the overfitting challenges of decision trees</a:t>
            </a:r>
          </a:p>
          <a:p>
            <a:pPr>
              <a:lnSpc>
                <a:spcPct val="150000"/>
              </a:lnSpc>
              <a:buFont typeface="Arial" panose="020B0604020202020204" pitchFamily="34" charset="0"/>
              <a:buChar char="•"/>
            </a:pPr>
            <a:r>
              <a:rPr lang="en-US" altLang="ko-KR" sz="1600" dirty="0">
                <a:solidFill>
                  <a:srgbClr val="24292F"/>
                </a:solidFill>
                <a:latin typeface="+mj-lt"/>
              </a:rPr>
              <a:t>Train, tune, and interpret random forests</a:t>
            </a:r>
          </a:p>
          <a:p>
            <a:pPr>
              <a:lnSpc>
                <a:spcPct val="150000"/>
              </a:lnSpc>
              <a:buFont typeface="Arial" panose="020B0604020202020204" pitchFamily="34" charset="0"/>
              <a:buChar char="•"/>
            </a:pPr>
            <a:r>
              <a:rPr lang="en-US" altLang="ko-KR" sz="1600" dirty="0">
                <a:solidFill>
                  <a:srgbClr val="24292F"/>
                </a:solidFill>
                <a:latin typeface="+mj-lt"/>
              </a:rPr>
              <a:t>Employ a </a:t>
            </a:r>
            <a:r>
              <a:rPr lang="en-US" altLang="ko-KR" sz="1600" dirty="0">
                <a:solidFill>
                  <a:srgbClr val="24292F"/>
                </a:solidFill>
                <a:highlight>
                  <a:srgbClr val="00FFFF"/>
                </a:highlight>
                <a:latin typeface="+mj-lt"/>
              </a:rPr>
              <a:t>random forest </a:t>
            </a:r>
            <a:r>
              <a:rPr lang="en-US" altLang="ko-KR" sz="1600" dirty="0">
                <a:solidFill>
                  <a:srgbClr val="24292F"/>
                </a:solidFill>
                <a:latin typeface="+mj-lt"/>
              </a:rPr>
              <a:t>to design and evaluate a </a:t>
            </a:r>
            <a:r>
              <a:rPr lang="en-US" altLang="ko-KR" sz="1600" dirty="0">
                <a:solidFill>
                  <a:srgbClr val="24292F"/>
                </a:solidFill>
                <a:highlight>
                  <a:srgbClr val="FFFF00"/>
                </a:highlight>
                <a:latin typeface="+mj-lt"/>
              </a:rPr>
              <a:t>profitable trading strategy</a:t>
            </a:r>
            <a:endParaRPr lang="en-US" altLang="ko-KR" sz="1600" b="0" i="0" dirty="0">
              <a:solidFill>
                <a:srgbClr val="24292F"/>
              </a:solidFill>
              <a:effectLst/>
              <a:highlight>
                <a:srgbClr val="FFFF00"/>
              </a:highlight>
              <a:latin typeface="+mj-lt"/>
            </a:endParaRPr>
          </a:p>
        </p:txBody>
      </p:sp>
    </p:spTree>
    <p:extLst>
      <p:ext uri="{BB962C8B-B14F-4D97-AF65-F5344CB8AC3E}">
        <p14:creationId xmlns:p14="http://schemas.microsoft.com/office/powerpoint/2010/main" val="1923240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18583AE-03B0-4EB2-BEAD-8D29A9A95E33}"/>
              </a:ext>
            </a:extLst>
          </p:cNvPr>
          <p:cNvSpPr/>
          <p:nvPr/>
        </p:nvSpPr>
        <p:spPr>
          <a:xfrm>
            <a:off x="315629" y="266224"/>
            <a:ext cx="3583225" cy="369332"/>
          </a:xfrm>
          <a:prstGeom prst="rect">
            <a:avLst/>
          </a:prstGeom>
        </p:spPr>
        <p:txBody>
          <a:bodyPr wrap="none">
            <a:spAutoFit/>
          </a:bodyPr>
          <a:lstStyle/>
          <a:p>
            <a:r>
              <a:rPr lang="en-US" altLang="ko-KR" b="1" dirty="0">
                <a:solidFill>
                  <a:srgbClr val="24292F"/>
                </a:solidFill>
                <a:latin typeface="+mj-lt"/>
              </a:rPr>
              <a:t>12 Boosting your Trading Strategy</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B542FCFB-93C9-4328-87E8-0561B1D6234C}"/>
              </a:ext>
            </a:extLst>
          </p:cNvPr>
          <p:cNvSpPr/>
          <p:nvPr/>
        </p:nvSpPr>
        <p:spPr>
          <a:xfrm>
            <a:off x="342254" y="980728"/>
            <a:ext cx="8262194" cy="1384995"/>
          </a:xfrm>
          <a:prstGeom prst="rect">
            <a:avLst/>
          </a:prstGeom>
        </p:spPr>
        <p:txBody>
          <a:bodyPr wrap="square">
            <a:spAutoFit/>
          </a:bodyPr>
          <a:lstStyle/>
          <a:p>
            <a:r>
              <a:rPr lang="en-US" altLang="ko-KR" sz="1400" dirty="0">
                <a:highlight>
                  <a:srgbClr val="00FFFF"/>
                </a:highlight>
              </a:rPr>
              <a:t>Gradient boosting </a:t>
            </a:r>
            <a:r>
              <a:rPr lang="en-US" altLang="ko-KR" sz="1400" dirty="0"/>
              <a:t>is an alternative tree-based ensemble algorithm that often produces </a:t>
            </a:r>
            <a:r>
              <a:rPr lang="en-US" altLang="ko-KR" sz="1400" dirty="0">
                <a:highlight>
                  <a:srgbClr val="FFFF00"/>
                </a:highlight>
              </a:rPr>
              <a:t>better results than random forests. </a:t>
            </a:r>
          </a:p>
          <a:p>
            <a:r>
              <a:rPr lang="en-US" altLang="ko-KR" sz="1400" dirty="0">
                <a:highlight>
                  <a:srgbClr val="00FFFF"/>
                </a:highlight>
              </a:rPr>
              <a:t>The critical difference is that boosting modifies the data used to train each tree based on the cumulative errors made by the model. </a:t>
            </a:r>
          </a:p>
          <a:p>
            <a:r>
              <a:rPr lang="en-US" altLang="ko-KR" sz="1400" dirty="0"/>
              <a:t>While </a:t>
            </a:r>
            <a:r>
              <a:rPr lang="en-US" altLang="ko-KR" sz="1400" dirty="0">
                <a:highlight>
                  <a:srgbClr val="FFFF00"/>
                </a:highlight>
              </a:rPr>
              <a:t>random forests </a:t>
            </a:r>
            <a:r>
              <a:rPr lang="en-US" altLang="ko-KR" sz="1400" dirty="0"/>
              <a:t>train many trees </a:t>
            </a:r>
            <a:r>
              <a:rPr lang="en-US" altLang="ko-KR" sz="1400" dirty="0">
                <a:highlight>
                  <a:srgbClr val="FFFF00"/>
                </a:highlight>
              </a:rPr>
              <a:t>independently using random subsets of the data, </a:t>
            </a:r>
            <a:r>
              <a:rPr lang="en-US" altLang="ko-KR" sz="1400" dirty="0">
                <a:highlight>
                  <a:srgbClr val="00FFFF"/>
                </a:highlight>
              </a:rPr>
              <a:t>boosting</a:t>
            </a:r>
            <a:r>
              <a:rPr lang="en-US" altLang="ko-KR" sz="1400" dirty="0"/>
              <a:t> proceeds </a:t>
            </a:r>
            <a:r>
              <a:rPr lang="en-US" altLang="ko-KR" sz="1400" dirty="0">
                <a:highlight>
                  <a:srgbClr val="00FFFF"/>
                </a:highlight>
              </a:rPr>
              <a:t>sequentially and reweights the data</a:t>
            </a:r>
            <a:r>
              <a:rPr lang="en-US" altLang="ko-KR" sz="1400" dirty="0"/>
              <a:t>. </a:t>
            </a:r>
          </a:p>
        </p:txBody>
      </p:sp>
      <p:pic>
        <p:nvPicPr>
          <p:cNvPr id="6" name="그림 5">
            <a:extLst>
              <a:ext uri="{FF2B5EF4-FFF2-40B4-BE49-F238E27FC236}">
                <a16:creationId xmlns:a16="http://schemas.microsoft.com/office/drawing/2014/main" id="{692B739A-FF09-4158-ADE2-657D74342BA7}"/>
              </a:ext>
            </a:extLst>
          </p:cNvPr>
          <p:cNvPicPr>
            <a:picLocks noChangeAspect="1"/>
          </p:cNvPicPr>
          <p:nvPr/>
        </p:nvPicPr>
        <p:blipFill>
          <a:blip r:embed="rId2"/>
          <a:stretch>
            <a:fillRect/>
          </a:stretch>
        </p:blipFill>
        <p:spPr>
          <a:xfrm>
            <a:off x="79889" y="2341309"/>
            <a:ext cx="8984221" cy="4444359"/>
          </a:xfrm>
          <a:prstGeom prst="rect">
            <a:avLst/>
          </a:prstGeom>
        </p:spPr>
      </p:pic>
    </p:spTree>
    <p:extLst>
      <p:ext uri="{BB962C8B-B14F-4D97-AF65-F5344CB8AC3E}">
        <p14:creationId xmlns:p14="http://schemas.microsoft.com/office/powerpoint/2010/main" val="1305854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44300F7-58F4-4DBD-89AF-9F0DE09FF2AD}"/>
              </a:ext>
            </a:extLst>
          </p:cNvPr>
          <p:cNvSpPr/>
          <p:nvPr/>
        </p:nvSpPr>
        <p:spPr>
          <a:xfrm>
            <a:off x="315629" y="1166843"/>
            <a:ext cx="8504843" cy="2879634"/>
          </a:xfrm>
          <a:prstGeom prst="rect">
            <a:avLst/>
          </a:prstGeom>
        </p:spPr>
        <p:txBody>
          <a:bodyPr wrap="square">
            <a:spAutoFit/>
          </a:bodyPr>
          <a:lstStyle/>
          <a:p>
            <a:r>
              <a:rPr lang="en-US" altLang="ko-KR" sz="1600" dirty="0">
                <a:solidFill>
                  <a:srgbClr val="24292F"/>
                </a:solidFill>
                <a:latin typeface="+mj-lt"/>
              </a:rPr>
              <a:t>More specifically, we will cover the following topics:</a:t>
            </a:r>
          </a:p>
          <a:p>
            <a:pPr>
              <a:lnSpc>
                <a:spcPct val="150000"/>
              </a:lnSpc>
              <a:buFont typeface="Arial" panose="020B0604020202020204" pitchFamily="34" charset="0"/>
              <a:buChar char="•"/>
            </a:pPr>
            <a:r>
              <a:rPr lang="en-US" altLang="ko-KR" sz="1600" dirty="0">
                <a:solidFill>
                  <a:srgbClr val="24292F"/>
                </a:solidFill>
                <a:latin typeface="+mj-lt"/>
              </a:rPr>
              <a:t>How does </a:t>
            </a:r>
            <a:r>
              <a:rPr lang="en-US" altLang="ko-KR" sz="1600" dirty="0">
                <a:solidFill>
                  <a:srgbClr val="24292F"/>
                </a:solidFill>
                <a:highlight>
                  <a:srgbClr val="00FFFF"/>
                </a:highlight>
                <a:latin typeface="+mj-lt"/>
              </a:rPr>
              <a:t>boosting </a:t>
            </a:r>
            <a:r>
              <a:rPr lang="en-US" altLang="ko-KR" sz="1600" dirty="0">
                <a:solidFill>
                  <a:srgbClr val="24292F"/>
                </a:solidFill>
                <a:latin typeface="+mj-lt"/>
              </a:rPr>
              <a:t>differ from </a:t>
            </a:r>
            <a:r>
              <a:rPr lang="en-US" altLang="ko-KR" sz="1600" dirty="0">
                <a:solidFill>
                  <a:srgbClr val="24292F"/>
                </a:solidFill>
                <a:highlight>
                  <a:srgbClr val="FFFF00"/>
                </a:highlight>
                <a:latin typeface="+mj-lt"/>
              </a:rPr>
              <a:t>bagging</a:t>
            </a:r>
            <a:r>
              <a:rPr lang="en-US" altLang="ko-KR" sz="1600" dirty="0">
                <a:solidFill>
                  <a:srgbClr val="24292F"/>
                </a:solidFill>
                <a:latin typeface="+mj-lt"/>
              </a:rPr>
              <a:t>, and how did </a:t>
            </a:r>
            <a:r>
              <a:rPr lang="en-US" altLang="ko-KR" sz="1600" dirty="0">
                <a:solidFill>
                  <a:srgbClr val="24292F"/>
                </a:solidFill>
                <a:highlight>
                  <a:srgbClr val="00FFFF"/>
                </a:highlight>
                <a:latin typeface="+mj-lt"/>
              </a:rPr>
              <a:t>gradient boosting </a:t>
            </a:r>
            <a:r>
              <a:rPr lang="en-US" altLang="ko-KR" sz="1600" dirty="0">
                <a:solidFill>
                  <a:srgbClr val="24292F"/>
                </a:solidFill>
                <a:latin typeface="+mj-lt"/>
              </a:rPr>
              <a:t>evolve from </a:t>
            </a:r>
            <a:r>
              <a:rPr lang="en-US" altLang="ko-KR" sz="1600" dirty="0">
                <a:solidFill>
                  <a:srgbClr val="24292F"/>
                </a:solidFill>
                <a:highlight>
                  <a:srgbClr val="00FFFF"/>
                </a:highlight>
                <a:latin typeface="+mj-lt"/>
              </a:rPr>
              <a:t>adaptive boosting,</a:t>
            </a:r>
          </a:p>
          <a:p>
            <a:pPr>
              <a:lnSpc>
                <a:spcPct val="150000"/>
              </a:lnSpc>
              <a:buFont typeface="Arial" panose="020B0604020202020204" pitchFamily="34" charset="0"/>
              <a:buChar char="•"/>
            </a:pPr>
            <a:r>
              <a:rPr lang="en-US" altLang="ko-KR" sz="1600" dirty="0">
                <a:solidFill>
                  <a:srgbClr val="24292F"/>
                </a:solidFill>
                <a:latin typeface="+mj-lt"/>
              </a:rPr>
              <a:t>Design and tune </a:t>
            </a:r>
            <a:r>
              <a:rPr lang="en-US" altLang="ko-KR" sz="1600" dirty="0">
                <a:solidFill>
                  <a:srgbClr val="24292F"/>
                </a:solidFill>
                <a:highlight>
                  <a:srgbClr val="00FFFF"/>
                </a:highlight>
                <a:latin typeface="+mj-lt"/>
              </a:rPr>
              <a:t>adaptive and gradient boosting models </a:t>
            </a:r>
            <a:r>
              <a:rPr lang="en-US" altLang="ko-KR" sz="1600" dirty="0">
                <a:solidFill>
                  <a:srgbClr val="24292F"/>
                </a:solidFill>
                <a:latin typeface="+mj-lt"/>
              </a:rPr>
              <a:t>with </a:t>
            </a:r>
            <a:r>
              <a:rPr lang="en-US" altLang="ko-KR" sz="1600" dirty="0" err="1">
                <a:solidFill>
                  <a:srgbClr val="24292F"/>
                </a:solidFill>
                <a:highlight>
                  <a:srgbClr val="FFFF00"/>
                </a:highlight>
                <a:latin typeface="+mj-lt"/>
              </a:rPr>
              <a:t>scikit</a:t>
            </a:r>
            <a:r>
              <a:rPr lang="en-US" altLang="ko-KR" sz="1600" dirty="0">
                <a:solidFill>
                  <a:srgbClr val="24292F"/>
                </a:solidFill>
                <a:highlight>
                  <a:srgbClr val="FFFF00"/>
                </a:highlight>
                <a:latin typeface="+mj-lt"/>
              </a:rPr>
              <a:t>-learn</a:t>
            </a:r>
            <a:r>
              <a:rPr lang="en-US" altLang="ko-KR" sz="1600" dirty="0">
                <a:solidFill>
                  <a:srgbClr val="24292F"/>
                </a:solidFill>
                <a:latin typeface="+mj-lt"/>
              </a:rPr>
              <a:t>,</a:t>
            </a:r>
          </a:p>
          <a:p>
            <a:pPr>
              <a:lnSpc>
                <a:spcPct val="150000"/>
              </a:lnSpc>
              <a:buFont typeface="Arial" panose="020B0604020202020204" pitchFamily="34" charset="0"/>
              <a:buChar char="•"/>
            </a:pPr>
            <a:r>
              <a:rPr lang="en-US" altLang="ko-KR" sz="1600" dirty="0">
                <a:solidFill>
                  <a:srgbClr val="24292F"/>
                </a:solidFill>
                <a:latin typeface="+mj-lt"/>
              </a:rPr>
              <a:t>Build, optimize, and evaluate </a:t>
            </a:r>
            <a:r>
              <a:rPr lang="en-US" altLang="ko-KR" sz="1600" dirty="0">
                <a:solidFill>
                  <a:srgbClr val="24292F"/>
                </a:solidFill>
                <a:highlight>
                  <a:srgbClr val="00FFFF"/>
                </a:highlight>
                <a:latin typeface="+mj-lt"/>
              </a:rPr>
              <a:t>gradient boosting models </a:t>
            </a:r>
            <a:r>
              <a:rPr lang="en-US" altLang="ko-KR" sz="1600" dirty="0">
                <a:solidFill>
                  <a:srgbClr val="24292F"/>
                </a:solidFill>
                <a:latin typeface="+mj-lt"/>
              </a:rPr>
              <a:t>on large datasets with the state-of-the-art implementations </a:t>
            </a:r>
            <a:r>
              <a:rPr lang="en-US" altLang="ko-KR" sz="1600" dirty="0" err="1">
                <a:solidFill>
                  <a:srgbClr val="24292F"/>
                </a:solidFill>
                <a:highlight>
                  <a:srgbClr val="00FFFF"/>
                </a:highlight>
                <a:latin typeface="+mj-lt"/>
              </a:rPr>
              <a:t>XGBoost</a:t>
            </a:r>
            <a:r>
              <a:rPr lang="en-US" altLang="ko-KR" sz="1600" dirty="0">
                <a:solidFill>
                  <a:srgbClr val="24292F"/>
                </a:solidFill>
                <a:highlight>
                  <a:srgbClr val="00FFFF"/>
                </a:highlight>
                <a:latin typeface="+mj-lt"/>
              </a:rPr>
              <a:t>, </a:t>
            </a:r>
            <a:r>
              <a:rPr lang="en-US" altLang="ko-KR" sz="1600" dirty="0" err="1">
                <a:solidFill>
                  <a:srgbClr val="24292F"/>
                </a:solidFill>
                <a:highlight>
                  <a:srgbClr val="00FFFF"/>
                </a:highlight>
                <a:latin typeface="+mj-lt"/>
              </a:rPr>
              <a:t>LightGBM</a:t>
            </a:r>
            <a:r>
              <a:rPr lang="en-US" altLang="ko-KR" sz="1600" dirty="0">
                <a:solidFill>
                  <a:srgbClr val="24292F"/>
                </a:solidFill>
                <a:highlight>
                  <a:srgbClr val="00FFFF"/>
                </a:highlight>
                <a:latin typeface="+mj-lt"/>
              </a:rPr>
              <a:t>, and </a:t>
            </a:r>
            <a:r>
              <a:rPr lang="en-US" altLang="ko-KR" sz="1600" dirty="0" err="1">
                <a:solidFill>
                  <a:srgbClr val="24292F"/>
                </a:solidFill>
                <a:highlight>
                  <a:srgbClr val="00FFFF"/>
                </a:highlight>
                <a:latin typeface="+mj-lt"/>
              </a:rPr>
              <a:t>CatBoost</a:t>
            </a:r>
            <a:r>
              <a:rPr lang="en-US" altLang="ko-KR" sz="1600" dirty="0">
                <a:solidFill>
                  <a:srgbClr val="24292F"/>
                </a:solidFill>
                <a:highlight>
                  <a:srgbClr val="00FFFF"/>
                </a:highlight>
                <a:latin typeface="+mj-lt"/>
              </a:rPr>
              <a:t>,</a:t>
            </a:r>
          </a:p>
          <a:p>
            <a:pPr>
              <a:lnSpc>
                <a:spcPct val="150000"/>
              </a:lnSpc>
              <a:buFont typeface="Arial" panose="020B0604020202020204" pitchFamily="34" charset="0"/>
              <a:buChar char="•"/>
            </a:pPr>
            <a:r>
              <a:rPr lang="en-US" altLang="ko-KR" sz="1600" dirty="0">
                <a:solidFill>
                  <a:srgbClr val="24292F"/>
                </a:solidFill>
                <a:latin typeface="+mj-lt"/>
              </a:rPr>
              <a:t>Interpreting and gaining insights from </a:t>
            </a:r>
            <a:r>
              <a:rPr lang="en-US" altLang="ko-KR" sz="1600" dirty="0">
                <a:solidFill>
                  <a:srgbClr val="24292F"/>
                </a:solidFill>
                <a:highlight>
                  <a:srgbClr val="00FFFF"/>
                </a:highlight>
                <a:latin typeface="+mj-lt"/>
              </a:rPr>
              <a:t>gradient boosting models </a:t>
            </a:r>
            <a:r>
              <a:rPr lang="en-US" altLang="ko-KR" sz="1600" dirty="0">
                <a:solidFill>
                  <a:srgbClr val="24292F"/>
                </a:solidFill>
                <a:latin typeface="+mj-lt"/>
              </a:rPr>
              <a:t>using </a:t>
            </a:r>
            <a:r>
              <a:rPr lang="en-US" altLang="ko-KR" sz="1600" dirty="0">
                <a:solidFill>
                  <a:srgbClr val="24292F"/>
                </a:solidFill>
                <a:latin typeface="+mj-lt"/>
                <a:hlinkClick r:id="rId2"/>
              </a:rPr>
              <a:t>SHAP</a:t>
            </a:r>
            <a:r>
              <a:rPr lang="en-US" altLang="ko-KR" sz="1600" dirty="0">
                <a:solidFill>
                  <a:srgbClr val="24292F"/>
                </a:solidFill>
                <a:latin typeface="+mj-lt"/>
              </a:rPr>
              <a:t> values, and</a:t>
            </a:r>
          </a:p>
          <a:p>
            <a:pPr>
              <a:lnSpc>
                <a:spcPct val="150000"/>
              </a:lnSpc>
              <a:buFont typeface="Arial" panose="020B0604020202020204" pitchFamily="34" charset="0"/>
              <a:buChar char="•"/>
            </a:pPr>
            <a:r>
              <a:rPr lang="en-US" altLang="ko-KR" sz="1600" dirty="0">
                <a:solidFill>
                  <a:srgbClr val="24292F"/>
                </a:solidFill>
                <a:latin typeface="+mj-lt"/>
              </a:rPr>
              <a:t>Using boosting with high-frequency data to design an </a:t>
            </a:r>
            <a:r>
              <a:rPr lang="en-US" altLang="ko-KR" sz="1600" dirty="0">
                <a:solidFill>
                  <a:srgbClr val="24292F"/>
                </a:solidFill>
                <a:highlight>
                  <a:srgbClr val="FFFF00"/>
                </a:highlight>
                <a:latin typeface="+mj-lt"/>
              </a:rPr>
              <a:t>intraday strategy.</a:t>
            </a:r>
            <a:endParaRPr lang="en-US" altLang="ko-KR" sz="1600" b="0" i="0" dirty="0">
              <a:solidFill>
                <a:srgbClr val="24292F"/>
              </a:solidFill>
              <a:effectLst/>
              <a:highlight>
                <a:srgbClr val="FFFF00"/>
              </a:highlight>
              <a:latin typeface="+mj-lt"/>
            </a:endParaRPr>
          </a:p>
        </p:txBody>
      </p:sp>
      <p:sp>
        <p:nvSpPr>
          <p:cNvPr id="6" name="직사각형 5">
            <a:extLst>
              <a:ext uri="{FF2B5EF4-FFF2-40B4-BE49-F238E27FC236}">
                <a16:creationId xmlns:a16="http://schemas.microsoft.com/office/drawing/2014/main" id="{75018762-68C5-48D7-AF8D-87B40DC40660}"/>
              </a:ext>
            </a:extLst>
          </p:cNvPr>
          <p:cNvSpPr/>
          <p:nvPr/>
        </p:nvSpPr>
        <p:spPr>
          <a:xfrm>
            <a:off x="315629" y="266224"/>
            <a:ext cx="3583225" cy="369332"/>
          </a:xfrm>
          <a:prstGeom prst="rect">
            <a:avLst/>
          </a:prstGeom>
        </p:spPr>
        <p:txBody>
          <a:bodyPr wrap="none">
            <a:spAutoFit/>
          </a:bodyPr>
          <a:lstStyle/>
          <a:p>
            <a:r>
              <a:rPr lang="en-US" altLang="ko-KR" b="1" dirty="0">
                <a:solidFill>
                  <a:srgbClr val="24292F"/>
                </a:solidFill>
                <a:latin typeface="+mj-lt"/>
              </a:rPr>
              <a:t>12 Boosting your Trading Strategy</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343546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직사각형 6">
            <a:extLst>
              <a:ext uri="{FF2B5EF4-FFF2-40B4-BE49-F238E27FC236}">
                <a16:creationId xmlns:a16="http://schemas.microsoft.com/office/drawing/2014/main" id="{6D964C6A-D4D1-4997-958F-5FE350BBEF00}"/>
              </a:ext>
            </a:extLst>
          </p:cNvPr>
          <p:cNvSpPr/>
          <p:nvPr/>
        </p:nvSpPr>
        <p:spPr>
          <a:xfrm>
            <a:off x="434985" y="6091203"/>
            <a:ext cx="7818462" cy="276999"/>
          </a:xfrm>
          <a:prstGeom prst="rect">
            <a:avLst/>
          </a:prstGeom>
        </p:spPr>
        <p:txBody>
          <a:bodyPr wrap="square">
            <a:spAutoFit/>
          </a:bodyPr>
          <a:lstStyle/>
          <a:p>
            <a:r>
              <a:rPr lang="en-US" altLang="ko-KR" sz="1200" dirty="0">
                <a:hlinkClick r:id="rId2"/>
              </a:rPr>
              <a:t>https://slundberg.github.io/shap/notebooks/plots/dependence_plot.html</a:t>
            </a:r>
            <a:r>
              <a:rPr lang="en-US" altLang="ko-KR" sz="1200" dirty="0"/>
              <a:t>  </a:t>
            </a:r>
            <a:r>
              <a:rPr lang="ko-KR" altLang="en-US" sz="1200" dirty="0" err="1"/>
              <a:t>파이썬</a:t>
            </a:r>
            <a:r>
              <a:rPr lang="ko-KR" altLang="en-US" sz="1200" dirty="0"/>
              <a:t> 코드 참조</a:t>
            </a:r>
          </a:p>
        </p:txBody>
      </p:sp>
      <p:sp>
        <p:nvSpPr>
          <p:cNvPr id="8" name="직사각형 7">
            <a:extLst>
              <a:ext uri="{FF2B5EF4-FFF2-40B4-BE49-F238E27FC236}">
                <a16:creationId xmlns:a16="http://schemas.microsoft.com/office/drawing/2014/main" id="{F6C6F895-40B4-4CE6-B10A-2AE65C381F8F}"/>
              </a:ext>
            </a:extLst>
          </p:cNvPr>
          <p:cNvSpPr/>
          <p:nvPr/>
        </p:nvSpPr>
        <p:spPr>
          <a:xfrm>
            <a:off x="1691680" y="301835"/>
            <a:ext cx="4192238" cy="369332"/>
          </a:xfrm>
          <a:prstGeom prst="rect">
            <a:avLst/>
          </a:prstGeom>
        </p:spPr>
        <p:txBody>
          <a:bodyPr wrap="none">
            <a:spAutoFit/>
          </a:bodyPr>
          <a:lstStyle/>
          <a:p>
            <a:r>
              <a:rPr lang="en-US" altLang="ko-KR" b="1" dirty="0">
                <a:solidFill>
                  <a:srgbClr val="383838"/>
                </a:solidFill>
                <a:latin typeface="+mj-lt"/>
              </a:rPr>
              <a:t>** SHAP(</a:t>
            </a:r>
            <a:r>
              <a:rPr lang="en-US" altLang="ko-KR" b="1" dirty="0" err="1">
                <a:solidFill>
                  <a:srgbClr val="383838"/>
                </a:solidFill>
                <a:latin typeface="+mj-lt"/>
              </a:rPr>
              <a:t>SHapley</a:t>
            </a:r>
            <a:r>
              <a:rPr lang="en-US" altLang="ko-KR" b="1" dirty="0">
                <a:solidFill>
                  <a:srgbClr val="383838"/>
                </a:solidFill>
                <a:latin typeface="+mj-lt"/>
              </a:rPr>
              <a:t> Additive </a:t>
            </a:r>
            <a:r>
              <a:rPr lang="en-US" altLang="ko-KR" b="1" dirty="0" err="1">
                <a:solidFill>
                  <a:srgbClr val="383838"/>
                </a:solidFill>
                <a:latin typeface="+mj-lt"/>
              </a:rPr>
              <a:t>exPlanation</a:t>
            </a:r>
            <a:r>
              <a:rPr lang="en-US" altLang="ko-KR" b="1" dirty="0">
                <a:solidFill>
                  <a:srgbClr val="383838"/>
                </a:solidFill>
                <a:latin typeface="+mj-lt"/>
              </a:rPr>
              <a:t>)</a:t>
            </a:r>
            <a:endParaRPr lang="ko-KR" altLang="en-US" dirty="0">
              <a:latin typeface="+mj-lt"/>
            </a:endParaRPr>
          </a:p>
        </p:txBody>
      </p:sp>
      <p:sp>
        <p:nvSpPr>
          <p:cNvPr id="9" name="직사각형 8">
            <a:extLst>
              <a:ext uri="{FF2B5EF4-FFF2-40B4-BE49-F238E27FC236}">
                <a16:creationId xmlns:a16="http://schemas.microsoft.com/office/drawing/2014/main" id="{49655394-8C69-4BA8-9D00-970EE840EDC7}"/>
              </a:ext>
            </a:extLst>
          </p:cNvPr>
          <p:cNvSpPr/>
          <p:nvPr/>
        </p:nvSpPr>
        <p:spPr>
          <a:xfrm>
            <a:off x="395536" y="1124744"/>
            <a:ext cx="8048303" cy="830997"/>
          </a:xfrm>
          <a:prstGeom prst="rect">
            <a:avLst/>
          </a:prstGeom>
        </p:spPr>
        <p:txBody>
          <a:bodyPr wrap="square">
            <a:spAutoFit/>
          </a:bodyPr>
          <a:lstStyle/>
          <a:p>
            <a:r>
              <a:rPr lang="ko-KR" altLang="en-US" sz="1200" dirty="0">
                <a:solidFill>
                  <a:srgbClr val="383838"/>
                </a:solidFill>
                <a:latin typeface="Noto Sans KR"/>
              </a:rPr>
              <a:t>모델링을 하면서 </a:t>
            </a:r>
            <a:r>
              <a:rPr lang="ko-KR" altLang="en-US" sz="1200" b="1" dirty="0">
                <a:solidFill>
                  <a:srgbClr val="383838"/>
                </a:solidFill>
                <a:latin typeface="Noto Sans KR"/>
              </a:rPr>
              <a:t>반드시 그 원인 인자를 찾고</a:t>
            </a:r>
            <a:r>
              <a:rPr lang="en-US" altLang="ko-KR" sz="1200" b="1" dirty="0">
                <a:solidFill>
                  <a:srgbClr val="383838"/>
                </a:solidFill>
                <a:latin typeface="Noto Sans KR"/>
              </a:rPr>
              <a:t>, </a:t>
            </a:r>
            <a:r>
              <a:rPr lang="ko-KR" altLang="en-US" sz="1200" b="1" dirty="0">
                <a:solidFill>
                  <a:srgbClr val="383838"/>
                </a:solidFill>
                <a:latin typeface="Noto Sans KR"/>
              </a:rPr>
              <a:t>얼마나 결과에 영향을 주었는지를 파악이 필요하는 경우</a:t>
            </a:r>
            <a:endParaRPr lang="en-US" altLang="ko-KR" sz="1200" b="1" dirty="0">
              <a:solidFill>
                <a:srgbClr val="383838"/>
              </a:solidFill>
              <a:latin typeface="Noto Sans KR"/>
            </a:endParaRPr>
          </a:p>
          <a:p>
            <a:pPr marL="171450" indent="-171450">
              <a:buFont typeface="Wingdings" panose="05000000000000000000" pitchFamily="2" charset="2"/>
              <a:buChar char="à"/>
            </a:pPr>
            <a:r>
              <a:rPr lang="ko-KR" altLang="en-US" sz="1200" dirty="0">
                <a:solidFill>
                  <a:srgbClr val="383838"/>
                </a:solidFill>
                <a:latin typeface="Noto Sans KR"/>
              </a:rPr>
              <a:t>결과를 </a:t>
            </a:r>
            <a:r>
              <a:rPr lang="en-US" altLang="ko-KR" sz="1200" dirty="0">
                <a:solidFill>
                  <a:srgbClr val="383838"/>
                </a:solidFill>
                <a:latin typeface="Noto Sans KR"/>
              </a:rPr>
              <a:t>"</a:t>
            </a:r>
            <a:r>
              <a:rPr lang="ko-KR" altLang="en-US" sz="1200" dirty="0">
                <a:solidFill>
                  <a:srgbClr val="383838"/>
                </a:solidFill>
                <a:latin typeface="Noto Sans KR"/>
              </a:rPr>
              <a:t>설명</a:t>
            </a:r>
            <a:r>
              <a:rPr lang="en-US" altLang="ko-KR" sz="1200" dirty="0">
                <a:solidFill>
                  <a:srgbClr val="383838"/>
                </a:solidFill>
                <a:latin typeface="Noto Sans KR"/>
              </a:rPr>
              <a:t>"</a:t>
            </a:r>
            <a:r>
              <a:rPr lang="ko-KR" altLang="en-US" sz="1200" dirty="0">
                <a:solidFill>
                  <a:srgbClr val="383838"/>
                </a:solidFill>
                <a:latin typeface="Noto Sans KR"/>
              </a:rPr>
              <a:t>하는 것이 중요해지면서 </a:t>
            </a:r>
            <a:r>
              <a:rPr lang="en-US" altLang="ko-KR" sz="1200" u="sng" dirty="0">
                <a:solidFill>
                  <a:srgbClr val="383838"/>
                </a:solidFill>
                <a:latin typeface="Noto Sans KR"/>
              </a:rPr>
              <a:t>XAI(</a:t>
            </a:r>
            <a:r>
              <a:rPr lang="en-US" altLang="ko-KR" sz="1200" u="sng" dirty="0" err="1">
                <a:solidFill>
                  <a:srgbClr val="383838"/>
                </a:solidFill>
                <a:latin typeface="Noto Sans KR"/>
              </a:rPr>
              <a:t>eXplainable</a:t>
            </a:r>
            <a:r>
              <a:rPr lang="en-US" altLang="ko-KR" sz="1200" u="sng" dirty="0">
                <a:solidFill>
                  <a:srgbClr val="383838"/>
                </a:solidFill>
                <a:latin typeface="Noto Sans KR"/>
              </a:rPr>
              <a:t> AI)</a:t>
            </a:r>
            <a:r>
              <a:rPr lang="ko-KR" altLang="en-US" sz="1200" dirty="0">
                <a:solidFill>
                  <a:srgbClr val="383838"/>
                </a:solidFill>
                <a:latin typeface="Noto Sans KR"/>
              </a:rPr>
              <a:t>가 관심이 커지면서 </a:t>
            </a:r>
            <a:r>
              <a:rPr lang="en-US" altLang="ko-KR" sz="1200" dirty="0">
                <a:solidFill>
                  <a:srgbClr val="383838"/>
                </a:solidFill>
                <a:latin typeface="Noto Sans KR"/>
              </a:rPr>
              <a:t>SHAP</a:t>
            </a:r>
            <a:r>
              <a:rPr lang="ko-KR" altLang="en-US" sz="1200" dirty="0">
                <a:solidFill>
                  <a:srgbClr val="383838"/>
                </a:solidFill>
                <a:latin typeface="Noto Sans KR"/>
              </a:rPr>
              <a:t>은 </a:t>
            </a:r>
            <a:r>
              <a:rPr lang="en-US" altLang="ko-KR" sz="1200" dirty="0">
                <a:solidFill>
                  <a:srgbClr val="383838"/>
                </a:solidFill>
                <a:latin typeface="Noto Sans KR"/>
              </a:rPr>
              <a:t>Shapley Value</a:t>
            </a:r>
            <a:r>
              <a:rPr lang="ko-KR" altLang="en-US" sz="1200" dirty="0">
                <a:solidFill>
                  <a:srgbClr val="383838"/>
                </a:solidFill>
                <a:latin typeface="Noto Sans KR"/>
              </a:rPr>
              <a:t>를 근간으로 하는 </a:t>
            </a:r>
            <a:r>
              <a:rPr lang="en-US" altLang="ko-KR" sz="1200" dirty="0">
                <a:solidFill>
                  <a:srgbClr val="383838"/>
                </a:solidFill>
                <a:latin typeface="Noto Sans KR"/>
              </a:rPr>
              <a:t>XAI </a:t>
            </a:r>
            <a:r>
              <a:rPr lang="ko-KR" altLang="en-US" sz="1200" dirty="0">
                <a:solidFill>
                  <a:srgbClr val="383838"/>
                </a:solidFill>
                <a:latin typeface="Noto Sans KR"/>
              </a:rPr>
              <a:t>이다</a:t>
            </a:r>
            <a:r>
              <a:rPr lang="en-US" altLang="ko-KR" sz="1200" dirty="0">
                <a:solidFill>
                  <a:srgbClr val="383838"/>
                </a:solidFill>
                <a:latin typeface="Noto Sans KR"/>
              </a:rPr>
              <a:t>.</a:t>
            </a:r>
          </a:p>
          <a:p>
            <a:pPr marL="171450" indent="-171450">
              <a:buFont typeface="Wingdings" panose="05000000000000000000" pitchFamily="2" charset="2"/>
              <a:buChar char="à"/>
            </a:pPr>
            <a:r>
              <a:rPr lang="en-US" altLang="ko-KR" sz="1200" dirty="0"/>
              <a:t>SHAP</a:t>
            </a:r>
            <a:r>
              <a:rPr lang="ko-KR" altLang="en-US" sz="1200" dirty="0"/>
              <a:t>은 </a:t>
            </a:r>
            <a:r>
              <a:rPr lang="en-US" altLang="ko-KR" sz="1200" dirty="0"/>
              <a:t>Local Explanation</a:t>
            </a:r>
            <a:r>
              <a:rPr lang="ko-KR" altLang="en-US" sz="1200" dirty="0"/>
              <a:t>을 기반으로 하여</a:t>
            </a:r>
            <a:r>
              <a:rPr lang="en-US" altLang="ko-KR" sz="1200" dirty="0"/>
              <a:t>, </a:t>
            </a:r>
            <a:r>
              <a:rPr lang="ko-KR" altLang="en-US" sz="1200" dirty="0"/>
              <a:t>데이터의 </a:t>
            </a:r>
            <a:r>
              <a:rPr lang="ko-KR" altLang="en-US" sz="1200" b="1" dirty="0"/>
              <a:t>전체적인 영역에 대한 해석</a:t>
            </a:r>
            <a:r>
              <a:rPr lang="en-US" altLang="ko-KR" sz="1200" b="1" dirty="0"/>
              <a:t>(Global Surrogate)</a:t>
            </a:r>
            <a:r>
              <a:rPr lang="ko-KR" altLang="en-US" sz="1200" dirty="0"/>
              <a:t>이 가능</a:t>
            </a:r>
            <a:endParaRPr lang="ko-KR" altLang="en-US" sz="1200" b="0" i="0" dirty="0">
              <a:solidFill>
                <a:srgbClr val="383838"/>
              </a:solidFill>
              <a:effectLst/>
              <a:latin typeface="Noto Sans KR"/>
            </a:endParaRPr>
          </a:p>
        </p:txBody>
      </p:sp>
      <p:pic>
        <p:nvPicPr>
          <p:cNvPr id="10" name="그림 9">
            <a:extLst>
              <a:ext uri="{FF2B5EF4-FFF2-40B4-BE49-F238E27FC236}">
                <a16:creationId xmlns:a16="http://schemas.microsoft.com/office/drawing/2014/main" id="{42886787-9BB0-4071-A00B-20FBD5CFA0D6}"/>
              </a:ext>
            </a:extLst>
          </p:cNvPr>
          <p:cNvPicPr>
            <a:picLocks noChangeAspect="1"/>
          </p:cNvPicPr>
          <p:nvPr/>
        </p:nvPicPr>
        <p:blipFill>
          <a:blip r:embed="rId3"/>
          <a:stretch>
            <a:fillRect/>
          </a:stretch>
        </p:blipFill>
        <p:spPr>
          <a:xfrm>
            <a:off x="434985" y="2060297"/>
            <a:ext cx="4547144" cy="1872208"/>
          </a:xfrm>
          <a:prstGeom prst="rect">
            <a:avLst/>
          </a:prstGeom>
          <a:ln>
            <a:solidFill>
              <a:schemeClr val="accent3">
                <a:lumMod val="75000"/>
              </a:schemeClr>
            </a:solidFill>
          </a:ln>
        </p:spPr>
      </p:pic>
      <p:sp>
        <p:nvSpPr>
          <p:cNvPr id="12" name="직사각형 11">
            <a:extLst>
              <a:ext uri="{FF2B5EF4-FFF2-40B4-BE49-F238E27FC236}">
                <a16:creationId xmlns:a16="http://schemas.microsoft.com/office/drawing/2014/main" id="{A458DA1E-E028-4829-8F27-9BF16A716369}"/>
              </a:ext>
            </a:extLst>
          </p:cNvPr>
          <p:cNvSpPr/>
          <p:nvPr/>
        </p:nvSpPr>
        <p:spPr>
          <a:xfrm>
            <a:off x="467544" y="4136924"/>
            <a:ext cx="8322518" cy="1569660"/>
          </a:xfrm>
          <a:prstGeom prst="rect">
            <a:avLst/>
          </a:prstGeom>
          <a:ln>
            <a:solidFill>
              <a:schemeClr val="accent3">
                <a:lumMod val="75000"/>
              </a:schemeClr>
            </a:solidFill>
          </a:ln>
        </p:spPr>
        <p:txBody>
          <a:bodyPr wrap="square">
            <a:spAutoFit/>
          </a:bodyPr>
          <a:lstStyle/>
          <a:p>
            <a:r>
              <a:rPr lang="en-US" altLang="ko-KR" sz="1200" dirty="0">
                <a:solidFill>
                  <a:srgbClr val="383838"/>
                </a:solidFill>
                <a:latin typeface="Noto Sans KR"/>
              </a:rPr>
              <a:t>SHAP Values</a:t>
            </a:r>
          </a:p>
          <a:p>
            <a:r>
              <a:rPr lang="en-US" altLang="ko-KR" sz="1200" i="1" dirty="0">
                <a:solidFill>
                  <a:srgbClr val="383838"/>
                </a:solidFill>
                <a:latin typeface="Noto Sans KR"/>
              </a:rPr>
              <a:t>A Unified Approach to Interpreting Model Predictions</a:t>
            </a:r>
            <a:r>
              <a:rPr lang="en-US" altLang="ko-KR" sz="1200" dirty="0">
                <a:solidFill>
                  <a:srgbClr val="383838"/>
                </a:solidFill>
                <a:latin typeface="Noto Sans KR"/>
              </a:rPr>
              <a:t>(2017) </a:t>
            </a:r>
            <a:r>
              <a:rPr lang="ko-KR" altLang="en-US" sz="1200" dirty="0">
                <a:solidFill>
                  <a:srgbClr val="383838"/>
                </a:solidFill>
                <a:latin typeface="Noto Sans KR"/>
              </a:rPr>
              <a:t>논문</a:t>
            </a:r>
            <a:endParaRPr lang="en-US" altLang="ko-KR" sz="1200" dirty="0">
              <a:solidFill>
                <a:srgbClr val="383838"/>
              </a:solidFill>
              <a:latin typeface="Noto Sans KR"/>
            </a:endParaRPr>
          </a:p>
          <a:p>
            <a:r>
              <a:rPr lang="ko-KR" altLang="en-US" sz="1200" dirty="0">
                <a:solidFill>
                  <a:srgbClr val="383838"/>
                </a:solidFill>
                <a:latin typeface="Noto Sans KR"/>
              </a:rPr>
              <a:t> </a:t>
            </a:r>
            <a:r>
              <a:rPr lang="en-US" altLang="ko-KR" sz="1200" dirty="0">
                <a:solidFill>
                  <a:srgbClr val="383838"/>
                </a:solidFill>
                <a:latin typeface="Noto Sans KR"/>
              </a:rPr>
              <a:t>SHAP values</a:t>
            </a:r>
            <a:r>
              <a:rPr lang="ko-KR" altLang="en-US" sz="1200" dirty="0">
                <a:solidFill>
                  <a:srgbClr val="383838"/>
                </a:solidFill>
                <a:latin typeface="Noto Sans KR"/>
              </a:rPr>
              <a:t>를 특성 중요도의 </a:t>
            </a:r>
            <a:r>
              <a:rPr lang="en-US" altLang="ko-KR" sz="1200" dirty="0">
                <a:solidFill>
                  <a:srgbClr val="383838"/>
                </a:solidFill>
                <a:latin typeface="Noto Sans KR"/>
              </a:rPr>
              <a:t>"</a:t>
            </a:r>
            <a:r>
              <a:rPr lang="ko-KR" altLang="en-US" sz="1200" dirty="0">
                <a:solidFill>
                  <a:srgbClr val="383838"/>
                </a:solidFill>
                <a:latin typeface="Noto Sans KR"/>
              </a:rPr>
              <a:t>통합된 측정 방식</a:t>
            </a:r>
            <a:r>
              <a:rPr lang="en-US" altLang="ko-KR" sz="1200" dirty="0">
                <a:solidFill>
                  <a:srgbClr val="383838"/>
                </a:solidFill>
                <a:latin typeface="Noto Sans KR"/>
              </a:rPr>
              <a:t>(unified measure)"</a:t>
            </a:r>
            <a:r>
              <a:rPr lang="ko-KR" altLang="en-US" sz="1200" dirty="0">
                <a:solidFill>
                  <a:srgbClr val="383838"/>
                </a:solidFill>
                <a:latin typeface="Noto Sans KR"/>
              </a:rPr>
              <a:t> 제안</a:t>
            </a:r>
            <a:endParaRPr lang="en-US" altLang="ko-KR" sz="1200" dirty="0">
              <a:solidFill>
                <a:srgbClr val="383838"/>
              </a:solidFill>
              <a:latin typeface="Noto Sans KR"/>
            </a:endParaRPr>
          </a:p>
          <a:p>
            <a:pPr marL="171450" indent="-171450">
              <a:buFont typeface="Wingdings" panose="05000000000000000000" pitchFamily="2" charset="2"/>
              <a:buChar char="à"/>
            </a:pPr>
            <a:r>
              <a:rPr lang="en-US" altLang="ko-KR" sz="1200" dirty="0" err="1">
                <a:solidFill>
                  <a:srgbClr val="383838"/>
                </a:solidFill>
                <a:latin typeface="Noto Sans KR"/>
              </a:rPr>
              <a:t>Shapvely</a:t>
            </a:r>
            <a:r>
              <a:rPr lang="en-US" altLang="ko-KR" sz="1200" dirty="0">
                <a:solidFill>
                  <a:srgbClr val="383838"/>
                </a:solidFill>
                <a:latin typeface="Noto Sans KR"/>
              </a:rPr>
              <a:t> Value</a:t>
            </a:r>
            <a:r>
              <a:rPr lang="ko-KR" altLang="en-US" sz="1200" dirty="0">
                <a:solidFill>
                  <a:srgbClr val="383838"/>
                </a:solidFill>
                <a:latin typeface="Noto Sans KR"/>
              </a:rPr>
              <a:t>의 </a:t>
            </a:r>
            <a:r>
              <a:rPr lang="ko-KR" altLang="en-US" sz="1200" u="sng" dirty="0">
                <a:solidFill>
                  <a:srgbClr val="383838"/>
                </a:solidFill>
                <a:latin typeface="Noto Sans KR"/>
              </a:rPr>
              <a:t>조건부평균</a:t>
            </a:r>
            <a:r>
              <a:rPr lang="en-US" altLang="ko-KR" sz="1200" u="sng" dirty="0">
                <a:solidFill>
                  <a:srgbClr val="383838"/>
                </a:solidFill>
                <a:latin typeface="Noto Sans KR"/>
              </a:rPr>
              <a:t>(Conditional Expectation)</a:t>
            </a:r>
            <a:r>
              <a:rPr lang="ko-KR" altLang="en-US" sz="1200" dirty="0">
                <a:solidFill>
                  <a:srgbClr val="383838"/>
                </a:solidFill>
                <a:latin typeface="Noto Sans KR"/>
              </a:rPr>
              <a:t>으로</a:t>
            </a:r>
            <a:r>
              <a:rPr lang="en-US" altLang="ko-KR" sz="1200" dirty="0">
                <a:solidFill>
                  <a:srgbClr val="383838"/>
                </a:solidFill>
                <a:latin typeface="Noto Sans KR"/>
              </a:rPr>
              <a:t>, simplified input</a:t>
            </a:r>
            <a:r>
              <a:rPr lang="ko-KR" altLang="en-US" sz="1200" dirty="0">
                <a:solidFill>
                  <a:srgbClr val="383838"/>
                </a:solidFill>
                <a:latin typeface="Noto Sans KR"/>
              </a:rPr>
              <a:t>을 정의하기 위해 </a:t>
            </a:r>
            <a:r>
              <a:rPr lang="en-US" altLang="ko-KR" sz="1200" dirty="0">
                <a:solidFill>
                  <a:srgbClr val="383838"/>
                </a:solidFill>
                <a:latin typeface="Noto Sans KR"/>
              </a:rPr>
              <a:t>original model</a:t>
            </a:r>
            <a:r>
              <a:rPr lang="ko-KR" altLang="en-US" sz="1200" dirty="0">
                <a:solidFill>
                  <a:srgbClr val="383838"/>
                </a:solidFill>
                <a:latin typeface="Noto Sans KR"/>
              </a:rPr>
              <a:t>인 </a:t>
            </a:r>
            <a:r>
              <a:rPr lang="en-US" altLang="ko-KR" sz="1200" dirty="0">
                <a:solidFill>
                  <a:srgbClr val="383838"/>
                </a:solidFill>
                <a:latin typeface="MJXc-TeX-math-I"/>
              </a:rPr>
              <a:t>f</a:t>
            </a:r>
            <a:r>
              <a:rPr lang="ko-KR" altLang="en-US" sz="1200" dirty="0">
                <a:solidFill>
                  <a:srgbClr val="383838"/>
                </a:solidFill>
                <a:latin typeface="Noto Sans KR"/>
              </a:rPr>
              <a:t>의 값이 </a:t>
            </a:r>
            <a:endParaRPr lang="en-US" altLang="ko-KR" sz="1200" dirty="0">
              <a:solidFill>
                <a:srgbClr val="383838"/>
              </a:solidFill>
              <a:latin typeface="Noto Sans KR"/>
            </a:endParaRPr>
          </a:p>
          <a:p>
            <a:r>
              <a:rPr lang="ko-KR" altLang="en-US" sz="1200" dirty="0">
                <a:solidFill>
                  <a:srgbClr val="383838"/>
                </a:solidFill>
                <a:latin typeface="Noto Sans KR"/>
              </a:rPr>
              <a:t>아닌 </a:t>
            </a:r>
            <a:r>
              <a:rPr lang="en-US" altLang="ko-KR" sz="1200" dirty="0">
                <a:solidFill>
                  <a:srgbClr val="383838"/>
                </a:solidFill>
                <a:latin typeface="MJXc-TeX-math-I"/>
              </a:rPr>
              <a:t>f</a:t>
            </a:r>
            <a:r>
              <a:rPr lang="ko-KR" altLang="en-US" sz="1200" dirty="0">
                <a:solidFill>
                  <a:srgbClr val="383838"/>
                </a:solidFill>
                <a:latin typeface="Noto Sans KR"/>
              </a:rPr>
              <a:t>의 조건부평균을 계산</a:t>
            </a:r>
            <a:endParaRPr lang="en-US" altLang="ko-KR" sz="1200" dirty="0">
              <a:solidFill>
                <a:srgbClr val="383838"/>
              </a:solidFill>
              <a:latin typeface="Noto Sans KR"/>
            </a:endParaRPr>
          </a:p>
          <a:p>
            <a:pPr marL="285750" indent="-285750">
              <a:buFont typeface="Wingdings" panose="05000000000000000000" pitchFamily="2" charset="2"/>
              <a:buChar char="à"/>
            </a:pPr>
            <a:r>
              <a:rPr lang="en-US" altLang="ko-KR" sz="1200" dirty="0"/>
              <a:t>SHAP values</a:t>
            </a:r>
            <a:r>
              <a:rPr lang="ko-KR" altLang="en-US" sz="1200" dirty="0"/>
              <a:t>는 어떤 특성의 조건부 조건에서 해당 특성이 모델 예측치의 변화를 가져오는 정도</a:t>
            </a:r>
            <a:endParaRPr lang="en-US" altLang="ko-KR" sz="1200" dirty="0"/>
          </a:p>
          <a:p>
            <a:pPr marL="171450" indent="-171450">
              <a:buFont typeface="Wingdings" panose="05000000000000000000" pitchFamily="2" charset="2"/>
              <a:buChar char="à"/>
            </a:pPr>
            <a:r>
              <a:rPr lang="en-US" altLang="ko-KR" sz="1200" dirty="0"/>
              <a:t>SHAP Values</a:t>
            </a:r>
            <a:r>
              <a:rPr lang="ko-KR" altLang="en-US" sz="1200" dirty="0"/>
              <a:t>는 </a:t>
            </a:r>
            <a:r>
              <a:rPr lang="en-US" altLang="ko-KR" sz="1200" dirty="0"/>
              <a:t>Feature Attribution</a:t>
            </a:r>
            <a:r>
              <a:rPr lang="ko-KR" altLang="en-US" sz="1200" dirty="0"/>
              <a:t>의 </a:t>
            </a:r>
            <a:r>
              <a:rPr lang="en-US" altLang="ko-KR" sz="1200" b="1" dirty="0"/>
              <a:t>3</a:t>
            </a:r>
            <a:r>
              <a:rPr lang="ko-KR" altLang="en-US" sz="1200" b="1" dirty="0"/>
              <a:t>가지 특징</a:t>
            </a:r>
            <a:r>
              <a:rPr lang="en-US" altLang="ko-KR" sz="1200" b="1" dirty="0"/>
              <a:t>(Local Accuracy, Missingness, Consistency)</a:t>
            </a:r>
            <a:r>
              <a:rPr lang="ko-KR" altLang="en-US" sz="1200" dirty="0"/>
              <a:t>을 만족하는 </a:t>
            </a:r>
            <a:r>
              <a:rPr lang="ko-KR" altLang="en-US" sz="1200" dirty="0" err="1"/>
              <a:t>유니크한</a:t>
            </a:r>
            <a:r>
              <a:rPr lang="ko-KR" altLang="en-US" sz="1200" dirty="0"/>
              <a:t> </a:t>
            </a:r>
            <a:r>
              <a:rPr lang="ko-KR" altLang="en-US" sz="1200" dirty="0" err="1"/>
              <a:t>가산적</a:t>
            </a:r>
            <a:r>
              <a:rPr lang="ko-KR" altLang="en-US" sz="1200" dirty="0"/>
              <a:t> 특성 중요도 측정</a:t>
            </a:r>
            <a:r>
              <a:rPr lang="en-US" altLang="ko-KR" sz="1200" dirty="0"/>
              <a:t>(additive feature importance measure) </a:t>
            </a:r>
            <a:r>
              <a:rPr lang="ko-KR" altLang="en-US" sz="1200" dirty="0"/>
              <a:t>방식을 제공</a:t>
            </a:r>
            <a:endParaRPr lang="ko-KR" altLang="en-US" sz="1200" b="0" i="0" dirty="0">
              <a:solidFill>
                <a:srgbClr val="383838"/>
              </a:solidFill>
              <a:effectLst/>
              <a:latin typeface="Noto Sans KR"/>
            </a:endParaRPr>
          </a:p>
        </p:txBody>
      </p:sp>
    </p:spTree>
    <p:extLst>
      <p:ext uri="{BB962C8B-B14F-4D97-AF65-F5344CB8AC3E}">
        <p14:creationId xmlns:p14="http://schemas.microsoft.com/office/powerpoint/2010/main" val="21751264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72E0615-68E7-4AD6-AD85-90A8756CBA35}"/>
              </a:ext>
            </a:extLst>
          </p:cNvPr>
          <p:cNvSpPr/>
          <p:nvPr/>
        </p:nvSpPr>
        <p:spPr>
          <a:xfrm>
            <a:off x="251520" y="346152"/>
            <a:ext cx="8064896" cy="369332"/>
          </a:xfrm>
          <a:prstGeom prst="rect">
            <a:avLst/>
          </a:prstGeom>
        </p:spPr>
        <p:txBody>
          <a:bodyPr wrap="square">
            <a:spAutoFit/>
          </a:bodyPr>
          <a:lstStyle/>
          <a:p>
            <a:r>
              <a:rPr lang="en-US" altLang="ko-KR" b="1" dirty="0">
                <a:solidFill>
                  <a:srgbClr val="24292F"/>
                </a:solidFill>
                <a:latin typeface="+mj-lt"/>
              </a:rPr>
              <a:t>13 Data-Driven Risk Factors and Asset Allocation with Unsupervised Learning</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D6774DC9-153D-4345-8985-BFB07C3094BB}"/>
              </a:ext>
            </a:extLst>
          </p:cNvPr>
          <p:cNvSpPr/>
          <p:nvPr/>
        </p:nvSpPr>
        <p:spPr>
          <a:xfrm>
            <a:off x="323528" y="1166843"/>
            <a:ext cx="8568952" cy="1997919"/>
          </a:xfrm>
          <a:prstGeom prst="rect">
            <a:avLst/>
          </a:prstGeom>
        </p:spPr>
        <p:txBody>
          <a:bodyPr wrap="square">
            <a:spAutoFit/>
          </a:bodyPr>
          <a:lstStyle/>
          <a:p>
            <a:pPr>
              <a:lnSpc>
                <a:spcPct val="150000"/>
              </a:lnSpc>
            </a:pPr>
            <a:r>
              <a:rPr lang="en-US" altLang="ko-KR" sz="1400" dirty="0">
                <a:solidFill>
                  <a:srgbClr val="24292F"/>
                </a:solidFill>
                <a:highlight>
                  <a:srgbClr val="00FFFF"/>
                </a:highlight>
                <a:latin typeface="+mj-lt"/>
              </a:rPr>
              <a:t>Dimensionality reduction and clustering </a:t>
            </a:r>
            <a:r>
              <a:rPr lang="en-US" altLang="ko-KR" sz="1400" dirty="0">
                <a:solidFill>
                  <a:srgbClr val="24292F"/>
                </a:solidFill>
                <a:latin typeface="+mj-lt"/>
              </a:rPr>
              <a:t>are the main tasks for </a:t>
            </a:r>
            <a:r>
              <a:rPr lang="en-US" altLang="ko-KR" sz="1400" dirty="0">
                <a:solidFill>
                  <a:srgbClr val="24292F"/>
                </a:solidFill>
                <a:highlight>
                  <a:srgbClr val="FFFF00"/>
                </a:highlight>
                <a:latin typeface="+mj-lt"/>
              </a:rPr>
              <a:t>unsupervised learning</a:t>
            </a:r>
            <a:r>
              <a:rPr lang="en-US" altLang="ko-KR" sz="1400" dirty="0">
                <a:solidFill>
                  <a:srgbClr val="24292F"/>
                </a:solidFill>
                <a:latin typeface="+mj-lt"/>
              </a:rPr>
              <a:t>:</a:t>
            </a:r>
          </a:p>
          <a:p>
            <a:pPr>
              <a:lnSpc>
                <a:spcPct val="150000"/>
              </a:lnSpc>
              <a:buFont typeface="Arial" panose="020B0604020202020204" pitchFamily="34" charset="0"/>
              <a:buChar char="•"/>
            </a:pPr>
            <a:r>
              <a:rPr lang="en-US" altLang="ko-KR" sz="1400" dirty="0">
                <a:solidFill>
                  <a:srgbClr val="24292F"/>
                </a:solidFill>
                <a:highlight>
                  <a:srgbClr val="00FFFF"/>
                </a:highlight>
                <a:latin typeface="+mj-lt"/>
              </a:rPr>
              <a:t>Dimensionality reduction </a:t>
            </a:r>
            <a:r>
              <a:rPr lang="en-US" altLang="ko-KR" sz="1400" dirty="0">
                <a:solidFill>
                  <a:srgbClr val="24292F"/>
                </a:solidFill>
                <a:latin typeface="+mj-lt"/>
              </a:rPr>
              <a:t>transforms the existing features into a new, </a:t>
            </a:r>
            <a:r>
              <a:rPr lang="en-US" altLang="ko-KR" sz="1400" dirty="0">
                <a:solidFill>
                  <a:srgbClr val="24292F"/>
                </a:solidFill>
                <a:highlight>
                  <a:srgbClr val="FFFF00"/>
                </a:highlight>
                <a:latin typeface="+mj-lt"/>
              </a:rPr>
              <a:t>smaller set </a:t>
            </a:r>
            <a:r>
              <a:rPr lang="en-US" altLang="ko-KR" sz="1400" dirty="0">
                <a:solidFill>
                  <a:srgbClr val="24292F"/>
                </a:solidFill>
                <a:latin typeface="+mj-lt"/>
              </a:rPr>
              <a:t>while </a:t>
            </a:r>
            <a:r>
              <a:rPr lang="en-US" altLang="ko-KR" sz="1400" dirty="0">
                <a:solidFill>
                  <a:srgbClr val="24292F"/>
                </a:solidFill>
                <a:highlight>
                  <a:srgbClr val="FFFF00"/>
                </a:highlight>
                <a:latin typeface="+mj-lt"/>
              </a:rPr>
              <a:t>minimizing the loss of information</a:t>
            </a:r>
            <a:r>
              <a:rPr lang="en-US" altLang="ko-KR" sz="1400" dirty="0">
                <a:solidFill>
                  <a:srgbClr val="24292F"/>
                </a:solidFill>
                <a:latin typeface="+mj-lt"/>
              </a:rPr>
              <a:t>. </a:t>
            </a:r>
          </a:p>
          <a:p>
            <a:pPr>
              <a:lnSpc>
                <a:spcPct val="150000"/>
              </a:lnSpc>
              <a:buFont typeface="Arial" panose="020B0604020202020204" pitchFamily="34" charset="0"/>
              <a:buChar char="•"/>
            </a:pPr>
            <a:r>
              <a:rPr lang="en-US" altLang="ko-KR" sz="1400" dirty="0">
                <a:solidFill>
                  <a:srgbClr val="24292F"/>
                </a:solidFill>
                <a:latin typeface="+mj-lt"/>
              </a:rPr>
              <a:t>A broad range of algorithms exists that differ by how they measure the loss of information, whether they apply linear or non-linear transformations or the constraints they impose on the new feature set.</a:t>
            </a:r>
          </a:p>
          <a:p>
            <a:pPr>
              <a:lnSpc>
                <a:spcPct val="150000"/>
              </a:lnSpc>
              <a:buFont typeface="Arial" panose="020B0604020202020204" pitchFamily="34" charset="0"/>
              <a:buChar char="•"/>
            </a:pPr>
            <a:r>
              <a:rPr lang="en-US" altLang="ko-KR" sz="1400" dirty="0">
                <a:solidFill>
                  <a:srgbClr val="24292F"/>
                </a:solidFill>
                <a:highlight>
                  <a:srgbClr val="00FFFF"/>
                </a:highlight>
                <a:latin typeface="+mj-lt"/>
              </a:rPr>
              <a:t>Clustering algorithms </a:t>
            </a:r>
            <a:r>
              <a:rPr lang="en-US" altLang="ko-KR" sz="1400" dirty="0">
                <a:solidFill>
                  <a:srgbClr val="24292F"/>
                </a:solidFill>
                <a:latin typeface="+mj-lt"/>
              </a:rPr>
              <a:t>identify and </a:t>
            </a:r>
            <a:r>
              <a:rPr lang="en-US" altLang="ko-KR" sz="1400" dirty="0">
                <a:solidFill>
                  <a:srgbClr val="24292F"/>
                </a:solidFill>
                <a:highlight>
                  <a:srgbClr val="FFFF00"/>
                </a:highlight>
                <a:latin typeface="+mj-lt"/>
              </a:rPr>
              <a:t>group similar observations or features </a:t>
            </a:r>
            <a:r>
              <a:rPr lang="en-US" altLang="ko-KR" sz="1400" dirty="0">
                <a:solidFill>
                  <a:srgbClr val="24292F"/>
                </a:solidFill>
                <a:latin typeface="+mj-lt"/>
              </a:rPr>
              <a:t>instead of identifying new features. </a:t>
            </a:r>
          </a:p>
        </p:txBody>
      </p:sp>
      <p:sp>
        <p:nvSpPr>
          <p:cNvPr id="6" name="직사각형 5">
            <a:extLst>
              <a:ext uri="{FF2B5EF4-FFF2-40B4-BE49-F238E27FC236}">
                <a16:creationId xmlns:a16="http://schemas.microsoft.com/office/drawing/2014/main" id="{3BAF844B-4C75-4B29-829E-E85879F7CD64}"/>
              </a:ext>
            </a:extLst>
          </p:cNvPr>
          <p:cNvSpPr/>
          <p:nvPr/>
        </p:nvSpPr>
        <p:spPr>
          <a:xfrm>
            <a:off x="467544" y="3693239"/>
            <a:ext cx="7848872" cy="1815882"/>
          </a:xfrm>
          <a:prstGeom prst="rect">
            <a:avLst/>
          </a:prstGeom>
          <a:ln>
            <a:solidFill>
              <a:schemeClr val="accent3">
                <a:lumMod val="75000"/>
              </a:schemeClr>
            </a:solidFill>
          </a:ln>
        </p:spPr>
        <p:txBody>
          <a:bodyPr wrap="square">
            <a:spAutoFit/>
          </a:bodyPr>
          <a:lstStyle/>
          <a:p>
            <a:r>
              <a:rPr lang="en-US" altLang="ko-KR" sz="1400" dirty="0">
                <a:solidFill>
                  <a:srgbClr val="24292F"/>
                </a:solidFill>
                <a:latin typeface="+mj-lt"/>
              </a:rPr>
              <a:t>More specifically, this </a:t>
            </a:r>
            <a:r>
              <a:rPr lang="en-US" altLang="ko-KR" sz="1400" dirty="0">
                <a:solidFill>
                  <a:srgbClr val="24292F"/>
                </a:solidFill>
                <a:latin typeface="+mj-lt"/>
                <a:hlinkClick r:id="rId2"/>
              </a:rPr>
              <a:t>chapter</a:t>
            </a:r>
            <a:r>
              <a:rPr lang="en-US" altLang="ko-KR" sz="1400" dirty="0">
                <a:solidFill>
                  <a:srgbClr val="24292F"/>
                </a:solidFill>
                <a:latin typeface="+mj-lt"/>
              </a:rPr>
              <a:t> covers:</a:t>
            </a:r>
          </a:p>
          <a:p>
            <a:pPr>
              <a:buFont typeface="Arial" panose="020B0604020202020204" pitchFamily="34" charset="0"/>
              <a:buChar char="•"/>
            </a:pPr>
            <a:r>
              <a:rPr lang="en-US" altLang="ko-KR" sz="1400" dirty="0">
                <a:solidFill>
                  <a:srgbClr val="24292F"/>
                </a:solidFill>
                <a:latin typeface="+mj-lt"/>
              </a:rPr>
              <a:t>How principal and independent component analysis </a:t>
            </a:r>
            <a:r>
              <a:rPr lang="en-US" altLang="ko-KR" sz="1400" dirty="0">
                <a:solidFill>
                  <a:srgbClr val="24292F"/>
                </a:solidFill>
                <a:highlight>
                  <a:srgbClr val="00FFFF"/>
                </a:highlight>
                <a:latin typeface="+mj-lt"/>
              </a:rPr>
              <a:t>(PCA and ICA</a:t>
            </a:r>
            <a:r>
              <a:rPr lang="en-US" altLang="ko-KR" sz="1400" dirty="0">
                <a:solidFill>
                  <a:srgbClr val="24292F"/>
                </a:solidFill>
                <a:latin typeface="+mj-lt"/>
              </a:rPr>
              <a:t>) perform </a:t>
            </a:r>
            <a:r>
              <a:rPr lang="en-US" altLang="ko-KR" sz="1400" dirty="0">
                <a:solidFill>
                  <a:srgbClr val="24292F"/>
                </a:solidFill>
                <a:highlight>
                  <a:srgbClr val="FFFF00"/>
                </a:highlight>
                <a:latin typeface="+mj-lt"/>
              </a:rPr>
              <a:t>linear dimensionality reduction</a:t>
            </a:r>
          </a:p>
          <a:p>
            <a:pPr>
              <a:buFont typeface="Arial" panose="020B0604020202020204" pitchFamily="34" charset="0"/>
              <a:buChar char="•"/>
            </a:pPr>
            <a:r>
              <a:rPr lang="en-US" altLang="ko-KR" sz="1400" dirty="0">
                <a:solidFill>
                  <a:srgbClr val="24292F"/>
                </a:solidFill>
                <a:latin typeface="+mj-lt"/>
              </a:rPr>
              <a:t>Identifying data-driven risk factors and </a:t>
            </a:r>
            <a:r>
              <a:rPr lang="en-US" altLang="ko-KR" sz="1400" dirty="0" err="1">
                <a:solidFill>
                  <a:srgbClr val="24292F"/>
                </a:solidFill>
                <a:latin typeface="+mj-lt"/>
              </a:rPr>
              <a:t>eigenportfolios</a:t>
            </a:r>
            <a:r>
              <a:rPr lang="en-US" altLang="ko-KR" sz="1400" dirty="0">
                <a:solidFill>
                  <a:srgbClr val="24292F"/>
                </a:solidFill>
                <a:latin typeface="+mj-lt"/>
              </a:rPr>
              <a:t> from asset returns using </a:t>
            </a:r>
            <a:r>
              <a:rPr lang="en-US" altLang="ko-KR" sz="1400" dirty="0">
                <a:solidFill>
                  <a:srgbClr val="24292F"/>
                </a:solidFill>
                <a:highlight>
                  <a:srgbClr val="00FFFF"/>
                </a:highlight>
                <a:latin typeface="+mj-lt"/>
              </a:rPr>
              <a:t>PCA</a:t>
            </a:r>
          </a:p>
          <a:p>
            <a:pPr>
              <a:buFont typeface="Arial" panose="020B0604020202020204" pitchFamily="34" charset="0"/>
              <a:buChar char="•"/>
            </a:pPr>
            <a:r>
              <a:rPr lang="en-US" altLang="ko-KR" sz="1400" dirty="0">
                <a:solidFill>
                  <a:srgbClr val="24292F"/>
                </a:solidFill>
                <a:latin typeface="+mj-lt"/>
              </a:rPr>
              <a:t>Effectively visualizing nonlinear, high-dimensional data using manifold learning</a:t>
            </a:r>
          </a:p>
          <a:p>
            <a:pPr>
              <a:buFont typeface="Arial" panose="020B0604020202020204" pitchFamily="34" charset="0"/>
              <a:buChar char="•"/>
            </a:pPr>
            <a:r>
              <a:rPr lang="en-US" altLang="ko-KR" sz="1400" dirty="0">
                <a:solidFill>
                  <a:srgbClr val="24292F"/>
                </a:solidFill>
                <a:latin typeface="+mj-lt"/>
              </a:rPr>
              <a:t>Using </a:t>
            </a:r>
            <a:r>
              <a:rPr lang="en-US" altLang="ko-KR" sz="1400" dirty="0">
                <a:solidFill>
                  <a:srgbClr val="24292F"/>
                </a:solidFill>
                <a:highlight>
                  <a:srgbClr val="00FFFF"/>
                </a:highlight>
                <a:latin typeface="+mj-lt"/>
              </a:rPr>
              <a:t>T-SNE and UMAP </a:t>
            </a:r>
            <a:r>
              <a:rPr lang="en-US" altLang="ko-KR" sz="1400" dirty="0">
                <a:solidFill>
                  <a:srgbClr val="24292F"/>
                </a:solidFill>
                <a:latin typeface="+mj-lt"/>
              </a:rPr>
              <a:t>to explore high-dimensional image data</a:t>
            </a:r>
          </a:p>
          <a:p>
            <a:pPr>
              <a:buFont typeface="Arial" panose="020B0604020202020204" pitchFamily="34" charset="0"/>
              <a:buChar char="•"/>
            </a:pPr>
            <a:r>
              <a:rPr lang="en-US" altLang="ko-KR" sz="1400" dirty="0">
                <a:solidFill>
                  <a:srgbClr val="24292F"/>
                </a:solidFill>
                <a:latin typeface="+mj-lt"/>
              </a:rPr>
              <a:t>How </a:t>
            </a:r>
            <a:r>
              <a:rPr lang="en-US" altLang="ko-KR" sz="1400" dirty="0">
                <a:solidFill>
                  <a:srgbClr val="24292F"/>
                </a:solidFill>
                <a:highlight>
                  <a:srgbClr val="00FFFF"/>
                </a:highlight>
                <a:latin typeface="+mj-lt"/>
              </a:rPr>
              <a:t>k-means</a:t>
            </a:r>
            <a:r>
              <a:rPr lang="en-US" altLang="ko-KR" sz="1400" dirty="0">
                <a:solidFill>
                  <a:srgbClr val="24292F"/>
                </a:solidFill>
                <a:latin typeface="+mj-lt"/>
              </a:rPr>
              <a:t>, hierarchical, and density-based clustering algorithms work</a:t>
            </a:r>
          </a:p>
          <a:p>
            <a:pPr>
              <a:buFont typeface="Arial" panose="020B0604020202020204" pitchFamily="34" charset="0"/>
              <a:buChar char="•"/>
            </a:pPr>
            <a:r>
              <a:rPr lang="en-US" altLang="ko-KR" sz="1400" dirty="0">
                <a:solidFill>
                  <a:srgbClr val="24292F"/>
                </a:solidFill>
                <a:latin typeface="+mj-lt"/>
              </a:rPr>
              <a:t>Using agglomerative </a:t>
            </a:r>
            <a:r>
              <a:rPr lang="en-US" altLang="ko-KR" sz="1400" dirty="0">
                <a:solidFill>
                  <a:srgbClr val="24292F"/>
                </a:solidFill>
                <a:highlight>
                  <a:srgbClr val="00FFFF"/>
                </a:highlight>
                <a:latin typeface="+mj-lt"/>
              </a:rPr>
              <a:t>clustering </a:t>
            </a:r>
            <a:r>
              <a:rPr lang="en-US" altLang="ko-KR" sz="1400" dirty="0">
                <a:solidFill>
                  <a:srgbClr val="24292F"/>
                </a:solidFill>
                <a:latin typeface="+mj-lt"/>
              </a:rPr>
              <a:t>to build robust portfolios with hierarchical risk parity</a:t>
            </a:r>
            <a:endParaRPr lang="en-US" altLang="ko-KR" sz="1400" b="0" i="0" dirty="0">
              <a:solidFill>
                <a:srgbClr val="24292F"/>
              </a:solidFill>
              <a:effectLst/>
              <a:latin typeface="+mj-lt"/>
            </a:endParaRPr>
          </a:p>
        </p:txBody>
      </p:sp>
    </p:spTree>
    <p:extLst>
      <p:ext uri="{BB962C8B-B14F-4D97-AF65-F5344CB8AC3E}">
        <p14:creationId xmlns:p14="http://schemas.microsoft.com/office/powerpoint/2010/main" val="39959811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1AEB6FF-02B9-4EC5-A8BB-E8CF7F6E6CED}"/>
              </a:ext>
            </a:extLst>
          </p:cNvPr>
          <p:cNvSpPr/>
          <p:nvPr/>
        </p:nvSpPr>
        <p:spPr>
          <a:xfrm>
            <a:off x="1132385" y="275842"/>
            <a:ext cx="6164252" cy="369332"/>
          </a:xfrm>
          <a:prstGeom prst="rect">
            <a:avLst/>
          </a:prstGeom>
        </p:spPr>
        <p:txBody>
          <a:bodyPr wrap="square">
            <a:spAutoFit/>
          </a:bodyPr>
          <a:lstStyle/>
          <a:p>
            <a:r>
              <a:rPr lang="en-US" altLang="ko-KR" b="1" dirty="0">
                <a:latin typeface="+mj-lt"/>
              </a:rPr>
              <a:t>* t-SNE(t-distributed stochastic neighbor embedding)</a:t>
            </a:r>
            <a:endParaRPr lang="en-US" altLang="ko-KR" b="1" i="0" dirty="0">
              <a:effectLst/>
              <a:latin typeface="+mj-lt"/>
            </a:endParaRPr>
          </a:p>
        </p:txBody>
      </p:sp>
      <p:sp>
        <p:nvSpPr>
          <p:cNvPr id="3" name="직사각형 2">
            <a:extLst>
              <a:ext uri="{FF2B5EF4-FFF2-40B4-BE49-F238E27FC236}">
                <a16:creationId xmlns:a16="http://schemas.microsoft.com/office/drawing/2014/main" id="{A184D041-E9DA-4B2C-80D1-58F497FE5A83}"/>
              </a:ext>
            </a:extLst>
          </p:cNvPr>
          <p:cNvSpPr/>
          <p:nvPr/>
        </p:nvSpPr>
        <p:spPr>
          <a:xfrm>
            <a:off x="683568" y="1268760"/>
            <a:ext cx="7531256" cy="1384995"/>
          </a:xfrm>
          <a:prstGeom prst="rect">
            <a:avLst/>
          </a:prstGeom>
        </p:spPr>
        <p:txBody>
          <a:bodyPr wrap="square">
            <a:spAutoFit/>
          </a:bodyPr>
          <a:lstStyle/>
          <a:p>
            <a:r>
              <a:rPr lang="en-US" altLang="ko-KR" sz="1200" b="1" dirty="0">
                <a:latin typeface="Avenir"/>
              </a:rPr>
              <a:t>t-SNE </a:t>
            </a:r>
          </a:p>
          <a:p>
            <a:pPr>
              <a:buFont typeface="Arial" panose="020B0604020202020204" pitchFamily="34" charset="0"/>
              <a:buChar char="•"/>
            </a:pPr>
            <a:r>
              <a:rPr lang="en-US" altLang="ko-KR" sz="1200" dirty="0">
                <a:solidFill>
                  <a:srgbClr val="333333"/>
                </a:solidFill>
                <a:latin typeface="Avenir"/>
              </a:rPr>
              <a:t>t </a:t>
            </a:r>
            <a:r>
              <a:rPr lang="ko-KR" altLang="en-US" sz="1200" dirty="0">
                <a:solidFill>
                  <a:srgbClr val="333333"/>
                </a:solidFill>
                <a:latin typeface="Avenir"/>
              </a:rPr>
              <a:t>분포를 이용하여 멀리 떨어진 포인트와의 거리를 보존하는 것보다 고차원의 원공간에 존재하는 </a:t>
            </a:r>
            <a:r>
              <a:rPr lang="en-US" altLang="ko-KR" sz="1200" dirty="0">
                <a:solidFill>
                  <a:srgbClr val="333333"/>
                </a:solidFill>
                <a:latin typeface="Avenir"/>
              </a:rPr>
              <a:t>data </a:t>
            </a:r>
            <a:r>
              <a:rPr lang="en-US" altLang="ko-KR" sz="1200" dirty="0">
                <a:solidFill>
                  <a:srgbClr val="333333"/>
                </a:solidFill>
                <a:latin typeface="MJXc-TeX-math-I"/>
              </a:rPr>
              <a:t>x</a:t>
            </a:r>
            <a:r>
              <a:rPr lang="ko-KR" altLang="en-US" sz="1200" dirty="0">
                <a:solidFill>
                  <a:srgbClr val="333333"/>
                </a:solidFill>
                <a:latin typeface="Avenir"/>
              </a:rPr>
              <a:t>의 이웃</a:t>
            </a:r>
            <a:r>
              <a:rPr lang="en-US" altLang="ko-KR" sz="1200" dirty="0">
                <a:solidFill>
                  <a:srgbClr val="333333"/>
                </a:solidFill>
                <a:latin typeface="Avenir"/>
              </a:rPr>
              <a:t>(neighbor)</a:t>
            </a:r>
            <a:r>
              <a:rPr lang="ko-KR" altLang="en-US" sz="1200" dirty="0">
                <a:solidFill>
                  <a:srgbClr val="333333"/>
                </a:solidFill>
                <a:latin typeface="Avenir"/>
              </a:rPr>
              <a:t>간의 </a:t>
            </a:r>
            <a:r>
              <a:rPr lang="en-US" altLang="ko-KR" sz="1200" dirty="0">
                <a:solidFill>
                  <a:srgbClr val="333333"/>
                </a:solidFill>
                <a:latin typeface="Avenir"/>
              </a:rPr>
              <a:t>distance</a:t>
            </a:r>
            <a:r>
              <a:rPr lang="ko-KR" altLang="en-US" sz="1200" dirty="0">
                <a:solidFill>
                  <a:srgbClr val="333333"/>
                </a:solidFill>
                <a:latin typeface="Avenir"/>
              </a:rPr>
              <a:t>를 최대한 집중 보존하며 대응되는 저차원의 </a:t>
            </a:r>
            <a:r>
              <a:rPr lang="en-US" altLang="ko-KR" sz="1200" dirty="0">
                <a:solidFill>
                  <a:srgbClr val="333333"/>
                </a:solidFill>
                <a:latin typeface="MJXc-TeX-math-I"/>
              </a:rPr>
              <a:t>y</a:t>
            </a:r>
            <a:r>
              <a:rPr lang="ko-KR" altLang="en-US" sz="1200" dirty="0">
                <a:solidFill>
                  <a:srgbClr val="333333"/>
                </a:solidFill>
                <a:latin typeface="Avenir"/>
              </a:rPr>
              <a:t>를 학습하는 비지도학습 방법론</a:t>
            </a:r>
          </a:p>
          <a:p>
            <a:pPr>
              <a:buFont typeface="Arial" panose="020B0604020202020204" pitchFamily="34" charset="0"/>
              <a:buChar char="•"/>
            </a:pPr>
            <a:r>
              <a:rPr lang="en-US" altLang="ko-KR" sz="1200" dirty="0">
                <a:solidFill>
                  <a:srgbClr val="333333"/>
                </a:solidFill>
                <a:latin typeface="Avenir"/>
              </a:rPr>
              <a:t>dimensionality reduction</a:t>
            </a:r>
            <a:r>
              <a:rPr lang="ko-KR" altLang="en-US" sz="1200" dirty="0">
                <a:solidFill>
                  <a:srgbClr val="333333"/>
                </a:solidFill>
                <a:latin typeface="Avenir"/>
              </a:rPr>
              <a:t>과 </a:t>
            </a:r>
            <a:r>
              <a:rPr lang="en-US" altLang="ko-KR" sz="1200" dirty="0">
                <a:solidFill>
                  <a:srgbClr val="333333"/>
                </a:solidFill>
                <a:latin typeface="Avenir"/>
              </a:rPr>
              <a:t>visualization</a:t>
            </a:r>
            <a:r>
              <a:rPr lang="ko-KR" altLang="en-US" sz="1200" dirty="0">
                <a:solidFill>
                  <a:srgbClr val="333333"/>
                </a:solidFill>
                <a:latin typeface="Avenir"/>
              </a:rPr>
              <a:t>에 많이 쓰이는 고차원 </a:t>
            </a:r>
            <a:r>
              <a:rPr lang="en-US" altLang="ko-KR" sz="1200" dirty="0">
                <a:solidFill>
                  <a:srgbClr val="333333"/>
                </a:solidFill>
                <a:latin typeface="Avenir"/>
              </a:rPr>
              <a:t>data </a:t>
            </a:r>
            <a:r>
              <a:rPr lang="ko-KR" altLang="en-US" sz="1200" dirty="0">
                <a:solidFill>
                  <a:srgbClr val="333333"/>
                </a:solidFill>
                <a:latin typeface="Avenir"/>
              </a:rPr>
              <a:t>시각화 하는데  많이 유용한 알고리즘</a:t>
            </a:r>
            <a:endParaRPr lang="en-US" altLang="ko-KR" sz="1200" dirty="0">
              <a:solidFill>
                <a:srgbClr val="333333"/>
              </a:solidFill>
              <a:latin typeface="Avenir"/>
            </a:endParaRPr>
          </a:p>
          <a:p>
            <a:endParaRPr lang="en-US" altLang="ko-KR" sz="1200" b="1" dirty="0">
              <a:latin typeface="Avenir"/>
            </a:endParaRPr>
          </a:p>
          <a:p>
            <a:r>
              <a:rPr lang="en-US" altLang="ko-KR" sz="1200" b="1" dirty="0">
                <a:latin typeface="Avenir"/>
              </a:rPr>
              <a:t>Stochastic neighbor embedding (SNE)</a:t>
            </a:r>
          </a:p>
          <a:p>
            <a:r>
              <a:rPr lang="ko-KR" altLang="en-US" sz="1200" dirty="0">
                <a:solidFill>
                  <a:srgbClr val="666666"/>
                </a:solidFill>
                <a:latin typeface="Avenir"/>
              </a:rPr>
              <a:t>거리정보를 확률적으로 나타내기 때문에 붙임</a:t>
            </a:r>
            <a:r>
              <a:rPr lang="en-US" altLang="ko-KR" sz="1200" dirty="0">
                <a:solidFill>
                  <a:srgbClr val="666666"/>
                </a:solidFill>
                <a:latin typeface="Avenir"/>
              </a:rPr>
              <a:t>.</a:t>
            </a:r>
          </a:p>
        </p:txBody>
      </p:sp>
      <p:pic>
        <p:nvPicPr>
          <p:cNvPr id="6" name="그림 5">
            <a:extLst>
              <a:ext uri="{FF2B5EF4-FFF2-40B4-BE49-F238E27FC236}">
                <a16:creationId xmlns:a16="http://schemas.microsoft.com/office/drawing/2014/main" id="{8D4C5E72-1C31-448A-9AB4-8B249CBB99EF}"/>
              </a:ext>
            </a:extLst>
          </p:cNvPr>
          <p:cNvPicPr>
            <a:picLocks noChangeAspect="1"/>
          </p:cNvPicPr>
          <p:nvPr/>
        </p:nvPicPr>
        <p:blipFill>
          <a:blip r:embed="rId2"/>
          <a:stretch>
            <a:fillRect/>
          </a:stretch>
        </p:blipFill>
        <p:spPr>
          <a:xfrm>
            <a:off x="3131840" y="5157192"/>
            <a:ext cx="3410426" cy="581106"/>
          </a:xfrm>
          <a:prstGeom prst="rect">
            <a:avLst/>
          </a:prstGeom>
          <a:ln>
            <a:solidFill>
              <a:schemeClr val="accent3">
                <a:lumMod val="75000"/>
              </a:schemeClr>
            </a:solidFill>
          </a:ln>
        </p:spPr>
      </p:pic>
      <p:sp>
        <p:nvSpPr>
          <p:cNvPr id="7" name="직사각형 6">
            <a:extLst>
              <a:ext uri="{FF2B5EF4-FFF2-40B4-BE49-F238E27FC236}">
                <a16:creationId xmlns:a16="http://schemas.microsoft.com/office/drawing/2014/main" id="{AC44571A-DF1E-4CD9-9D14-8C894BDC9FE3}"/>
              </a:ext>
            </a:extLst>
          </p:cNvPr>
          <p:cNvSpPr/>
          <p:nvPr/>
        </p:nvSpPr>
        <p:spPr>
          <a:xfrm>
            <a:off x="755576" y="4254715"/>
            <a:ext cx="7387240" cy="830997"/>
          </a:xfrm>
          <a:prstGeom prst="rect">
            <a:avLst/>
          </a:prstGeom>
        </p:spPr>
        <p:txBody>
          <a:bodyPr wrap="square">
            <a:spAutoFit/>
          </a:bodyPr>
          <a:lstStyle/>
          <a:p>
            <a:r>
              <a:rPr lang="ko-KR" altLang="en-US" sz="1200" dirty="0"/>
              <a:t>두 확률 분포를 같게 만들기 위해서 두 확률 분포의 유사도를 측정하는 분포인 </a:t>
            </a:r>
            <a:r>
              <a:rPr lang="en-US" altLang="ko-KR" sz="1200" dirty="0" err="1"/>
              <a:t>Kullback-Leibler</a:t>
            </a:r>
            <a:r>
              <a:rPr lang="en-US" altLang="ko-KR" sz="1200" dirty="0"/>
              <a:t> Divergence</a:t>
            </a:r>
            <a:r>
              <a:rPr lang="ko-KR" altLang="en-US" sz="1200" dirty="0"/>
              <a:t>를 </a:t>
            </a:r>
            <a:r>
              <a:rPr lang="en-US" altLang="ko-KR" sz="1200" dirty="0"/>
              <a:t>cost function</a:t>
            </a:r>
            <a:r>
              <a:rPr lang="ko-KR" altLang="en-US" sz="1200" dirty="0"/>
              <a:t>으로 사용해서 이를 최소화 하는 방향으로 학습을 진행</a:t>
            </a:r>
            <a:r>
              <a:rPr lang="en-US" altLang="ko-KR" sz="1200" dirty="0"/>
              <a:t>.</a:t>
            </a:r>
          </a:p>
          <a:p>
            <a:r>
              <a:rPr lang="en-US" altLang="ko-KR" sz="1200" dirty="0">
                <a:solidFill>
                  <a:srgbClr val="666666"/>
                </a:solidFill>
                <a:latin typeface="Avenir"/>
              </a:rPr>
              <a:t>(</a:t>
            </a:r>
            <a:r>
              <a:rPr lang="ko-KR" altLang="en-US" sz="1200" dirty="0">
                <a:solidFill>
                  <a:srgbClr val="666666"/>
                </a:solidFill>
                <a:latin typeface="Avenir"/>
              </a:rPr>
              <a:t>단점</a:t>
            </a:r>
            <a:r>
              <a:rPr lang="en-US" altLang="ko-KR" sz="1200" dirty="0">
                <a:solidFill>
                  <a:srgbClr val="666666"/>
                </a:solidFill>
                <a:latin typeface="Avenir"/>
              </a:rPr>
              <a:t>) </a:t>
            </a:r>
            <a:r>
              <a:rPr lang="ko-KR" altLang="en-US" sz="1200" dirty="0">
                <a:solidFill>
                  <a:srgbClr val="666666"/>
                </a:solidFill>
                <a:latin typeface="Avenir"/>
              </a:rPr>
              <a:t>시간이 오래 걸림</a:t>
            </a:r>
            <a:r>
              <a:rPr lang="en-US" altLang="ko-KR" sz="1200" dirty="0">
                <a:solidFill>
                  <a:srgbClr val="666666"/>
                </a:solidFill>
                <a:latin typeface="Avenir"/>
              </a:rPr>
              <a:t>, 2, 3</a:t>
            </a:r>
            <a:r>
              <a:rPr lang="ko-KR" altLang="en-US" sz="1200" dirty="0">
                <a:solidFill>
                  <a:srgbClr val="666666"/>
                </a:solidFill>
                <a:latin typeface="Avenir"/>
              </a:rPr>
              <a:t>차원으로만 축소 가능</a:t>
            </a:r>
            <a:r>
              <a:rPr lang="en-US" altLang="ko-KR" sz="1200" dirty="0">
                <a:solidFill>
                  <a:srgbClr val="666666"/>
                </a:solidFill>
                <a:latin typeface="Avenir"/>
              </a:rPr>
              <a:t>, Sparse</a:t>
            </a:r>
            <a:r>
              <a:rPr lang="ko-KR" altLang="en-US" sz="1200" dirty="0">
                <a:solidFill>
                  <a:srgbClr val="666666"/>
                </a:solidFill>
                <a:latin typeface="Avenir"/>
              </a:rPr>
              <a:t>한 </a:t>
            </a:r>
            <a:r>
              <a:rPr lang="en-US" altLang="ko-KR" sz="1200" dirty="0">
                <a:solidFill>
                  <a:srgbClr val="666666"/>
                </a:solidFill>
                <a:latin typeface="Avenir"/>
              </a:rPr>
              <a:t>matrices</a:t>
            </a:r>
            <a:r>
              <a:rPr lang="ko-KR" altLang="en-US" sz="1200" dirty="0">
                <a:solidFill>
                  <a:srgbClr val="666666"/>
                </a:solidFill>
                <a:latin typeface="Avenir"/>
              </a:rPr>
              <a:t>에 바로 적용 불가</a:t>
            </a:r>
            <a:r>
              <a:rPr lang="en-US" altLang="ko-KR" sz="1200" dirty="0">
                <a:solidFill>
                  <a:srgbClr val="666666"/>
                </a:solidFill>
                <a:latin typeface="Avenir"/>
              </a:rPr>
              <a:t>(</a:t>
            </a:r>
            <a:r>
              <a:rPr lang="ko-KR" altLang="en-US" sz="1200" dirty="0">
                <a:solidFill>
                  <a:srgbClr val="666666"/>
                </a:solidFill>
                <a:latin typeface="Avenir"/>
              </a:rPr>
              <a:t>선행적으로 </a:t>
            </a:r>
            <a:r>
              <a:rPr lang="en-US" altLang="ko-KR" sz="1200" dirty="0">
                <a:solidFill>
                  <a:srgbClr val="666666"/>
                </a:solidFill>
                <a:latin typeface="Avenir"/>
              </a:rPr>
              <a:t>PCA</a:t>
            </a:r>
            <a:r>
              <a:rPr lang="ko-KR" altLang="en-US" sz="1200" dirty="0">
                <a:solidFill>
                  <a:srgbClr val="666666"/>
                </a:solidFill>
                <a:latin typeface="Avenir"/>
              </a:rPr>
              <a:t>와 </a:t>
            </a:r>
            <a:r>
              <a:rPr lang="en-US" altLang="ko-KR" sz="1200" dirty="0">
                <a:solidFill>
                  <a:srgbClr val="666666"/>
                </a:solidFill>
                <a:latin typeface="Avenir"/>
              </a:rPr>
              <a:t>SVD </a:t>
            </a:r>
            <a:r>
              <a:rPr lang="ko-KR" altLang="en-US" sz="1200" dirty="0">
                <a:solidFill>
                  <a:srgbClr val="666666"/>
                </a:solidFill>
                <a:latin typeface="Avenir"/>
              </a:rPr>
              <a:t>이루어져야 함</a:t>
            </a:r>
            <a:r>
              <a:rPr lang="en-US" altLang="ko-KR" sz="1200" dirty="0">
                <a:solidFill>
                  <a:srgbClr val="666666"/>
                </a:solidFill>
                <a:latin typeface="Avenir"/>
              </a:rPr>
              <a:t>)</a:t>
            </a:r>
            <a:endParaRPr lang="ko-KR" altLang="en-US" sz="1200" dirty="0">
              <a:solidFill>
                <a:srgbClr val="666666"/>
              </a:solidFill>
              <a:latin typeface="Avenir"/>
            </a:endParaRPr>
          </a:p>
        </p:txBody>
      </p:sp>
      <p:pic>
        <p:nvPicPr>
          <p:cNvPr id="8" name="그림 7">
            <a:extLst>
              <a:ext uri="{FF2B5EF4-FFF2-40B4-BE49-F238E27FC236}">
                <a16:creationId xmlns:a16="http://schemas.microsoft.com/office/drawing/2014/main" id="{F39E8726-D2C3-4692-BA12-F9DB980CCBAB}"/>
              </a:ext>
            </a:extLst>
          </p:cNvPr>
          <p:cNvPicPr>
            <a:picLocks noChangeAspect="1"/>
          </p:cNvPicPr>
          <p:nvPr/>
        </p:nvPicPr>
        <p:blipFill>
          <a:blip r:embed="rId3"/>
          <a:stretch>
            <a:fillRect/>
          </a:stretch>
        </p:blipFill>
        <p:spPr>
          <a:xfrm>
            <a:off x="5364088" y="2535796"/>
            <a:ext cx="1869657" cy="1533780"/>
          </a:xfrm>
          <a:prstGeom prst="rect">
            <a:avLst/>
          </a:prstGeom>
          <a:ln>
            <a:solidFill>
              <a:schemeClr val="accent3">
                <a:lumMod val="75000"/>
              </a:schemeClr>
            </a:solidFill>
          </a:ln>
        </p:spPr>
      </p:pic>
      <p:sp>
        <p:nvSpPr>
          <p:cNvPr id="9" name="직사각형 8">
            <a:extLst>
              <a:ext uri="{FF2B5EF4-FFF2-40B4-BE49-F238E27FC236}">
                <a16:creationId xmlns:a16="http://schemas.microsoft.com/office/drawing/2014/main" id="{50AD0A04-E9DD-452B-8D8D-7114575D939B}"/>
              </a:ext>
            </a:extLst>
          </p:cNvPr>
          <p:cNvSpPr/>
          <p:nvPr/>
        </p:nvSpPr>
        <p:spPr>
          <a:xfrm>
            <a:off x="971600" y="5307274"/>
            <a:ext cx="1984389" cy="276999"/>
          </a:xfrm>
          <a:prstGeom prst="rect">
            <a:avLst/>
          </a:prstGeom>
        </p:spPr>
        <p:txBody>
          <a:bodyPr wrap="none">
            <a:spAutoFit/>
          </a:bodyPr>
          <a:lstStyle/>
          <a:p>
            <a:r>
              <a:rPr lang="en-US" altLang="ko-KR" sz="1200" dirty="0"/>
              <a:t>KL Divergence</a:t>
            </a:r>
            <a:r>
              <a:rPr lang="ko-KR" altLang="en-US" sz="1200" dirty="0"/>
              <a:t>식과 </a:t>
            </a:r>
            <a:r>
              <a:rPr lang="en-US" altLang="ko-KR" sz="1200" dirty="0"/>
              <a:t>gradient</a:t>
            </a:r>
            <a:endParaRPr lang="ko-KR" altLang="en-US" sz="1200" dirty="0"/>
          </a:p>
        </p:txBody>
      </p:sp>
    </p:spTree>
    <p:extLst>
      <p:ext uri="{BB962C8B-B14F-4D97-AF65-F5344CB8AC3E}">
        <p14:creationId xmlns:p14="http://schemas.microsoft.com/office/powerpoint/2010/main" val="40656260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73A22AB3-9426-4405-82C2-532FB64CF166}"/>
              </a:ext>
            </a:extLst>
          </p:cNvPr>
          <p:cNvSpPr/>
          <p:nvPr/>
        </p:nvSpPr>
        <p:spPr>
          <a:xfrm>
            <a:off x="1043608" y="346152"/>
            <a:ext cx="6020236" cy="369332"/>
          </a:xfrm>
          <a:prstGeom prst="rect">
            <a:avLst/>
          </a:prstGeom>
        </p:spPr>
        <p:txBody>
          <a:bodyPr wrap="square">
            <a:spAutoFit/>
          </a:bodyPr>
          <a:lstStyle/>
          <a:p>
            <a:r>
              <a:rPr lang="en-US" altLang="ko-KR" b="1" dirty="0">
                <a:latin typeface="+mj-lt"/>
              </a:rPr>
              <a:t>UMAP</a:t>
            </a:r>
            <a:r>
              <a:rPr lang="en-US" altLang="ko-KR" dirty="0">
                <a:latin typeface="+mj-lt"/>
              </a:rPr>
              <a:t> (</a:t>
            </a:r>
            <a:r>
              <a:rPr lang="en-US" altLang="ko-KR" b="1" dirty="0">
                <a:latin typeface="+mj-lt"/>
              </a:rPr>
              <a:t>Uniform Manifold Approximation and Projection</a:t>
            </a:r>
            <a:r>
              <a:rPr lang="en-US" altLang="ko-KR" dirty="0">
                <a:latin typeface="+mj-lt"/>
              </a:rPr>
              <a:t>)</a:t>
            </a:r>
            <a:endParaRPr lang="ko-KR" altLang="en-US" dirty="0">
              <a:latin typeface="+mj-lt"/>
            </a:endParaRPr>
          </a:p>
        </p:txBody>
      </p:sp>
      <p:sp>
        <p:nvSpPr>
          <p:cNvPr id="3" name="TextBox 2">
            <a:extLst>
              <a:ext uri="{FF2B5EF4-FFF2-40B4-BE49-F238E27FC236}">
                <a16:creationId xmlns:a16="http://schemas.microsoft.com/office/drawing/2014/main" id="{F5114D29-28B6-46CF-B9E2-53B4F84320B0}"/>
              </a:ext>
            </a:extLst>
          </p:cNvPr>
          <p:cNvSpPr txBox="1"/>
          <p:nvPr/>
        </p:nvSpPr>
        <p:spPr>
          <a:xfrm>
            <a:off x="539552" y="1015353"/>
            <a:ext cx="8352928" cy="1446550"/>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dirty="0"/>
              <a:t>t-SNE</a:t>
            </a:r>
            <a:r>
              <a:rPr lang="ko-KR" altLang="en-US" sz="1400" dirty="0"/>
              <a:t>보다 더욱 빠르면서도 데이터 공간을 잘 분리하는 </a:t>
            </a:r>
            <a:r>
              <a:rPr lang="en-US" altLang="ko-KR" sz="1400" dirty="0"/>
              <a:t>UMAP(Uniform Manifold Approximation and Projection)</a:t>
            </a:r>
            <a:r>
              <a:rPr lang="ko-KR" altLang="en-US" sz="1400" dirty="0"/>
              <a:t>은 </a:t>
            </a:r>
            <a:r>
              <a:rPr lang="ko-KR" altLang="en-US" sz="1400" dirty="0">
                <a:highlight>
                  <a:srgbClr val="FFFF00"/>
                </a:highlight>
              </a:rPr>
              <a:t>비선형 차원 축소를 </a:t>
            </a:r>
            <a:r>
              <a:rPr lang="ko-KR" altLang="en-US" sz="1400" dirty="0"/>
              <a:t>위해 제안</a:t>
            </a:r>
            <a:endParaRPr lang="en-US" altLang="ko-KR" sz="1400" dirty="0"/>
          </a:p>
          <a:p>
            <a:pPr marL="285750" indent="-285750">
              <a:buFont typeface="Wingdings" panose="05000000000000000000" pitchFamily="2" charset="2"/>
              <a:buChar char="§"/>
            </a:pPr>
            <a:r>
              <a:rPr lang="ko-KR" altLang="en-US" sz="1400" dirty="0"/>
              <a:t>매우 큰 데이터셋을 빠르게 처리할 수 있고</a:t>
            </a:r>
            <a:r>
              <a:rPr lang="en-US" altLang="ko-KR" sz="1400" dirty="0"/>
              <a:t>, </a:t>
            </a:r>
            <a:r>
              <a:rPr lang="ko-KR" altLang="en-US" sz="1400" dirty="0"/>
              <a:t>희소 행렬 데이터에 적합</a:t>
            </a:r>
            <a:endParaRPr lang="en-US" altLang="ko-KR" sz="1400" dirty="0"/>
          </a:p>
          <a:p>
            <a:pPr marL="285750" indent="-285750">
              <a:buFont typeface="Wingdings" panose="05000000000000000000" pitchFamily="2" charset="2"/>
              <a:buChar char="§"/>
            </a:pPr>
            <a:r>
              <a:rPr lang="en-US" altLang="ko-KR" sz="1400" dirty="0"/>
              <a:t>t-SNE</a:t>
            </a:r>
            <a:r>
              <a:rPr lang="ko-KR" altLang="en-US" sz="1400" dirty="0"/>
              <a:t>에 비해 다른 </a:t>
            </a:r>
            <a:r>
              <a:rPr lang="ko-KR" altLang="en-US" sz="1400" dirty="0" err="1"/>
              <a:t>머신러닝</a:t>
            </a:r>
            <a:r>
              <a:rPr lang="ko-KR" altLang="en-US" sz="1400" dirty="0"/>
              <a:t> 모델에서 새로운 데이터가 들어왔을 때 즉시 </a:t>
            </a:r>
            <a:r>
              <a:rPr lang="en-US" altLang="ko-KR" sz="1400" dirty="0"/>
              <a:t>embedding </a:t>
            </a:r>
            <a:r>
              <a:rPr lang="ko-KR" altLang="en-US" sz="1400" dirty="0"/>
              <a:t>가능 장점</a:t>
            </a:r>
            <a:endParaRPr lang="en-US" altLang="ko-KR" sz="1400" dirty="0"/>
          </a:p>
          <a:p>
            <a:pPr marL="285750" indent="-285750">
              <a:buFont typeface="Wingdings" panose="05000000000000000000" pitchFamily="2" charset="2"/>
              <a:buChar char="§"/>
            </a:pPr>
            <a:r>
              <a:rPr lang="ko-KR" altLang="en-US" sz="1400" dirty="0"/>
              <a:t>비지도학습</a:t>
            </a:r>
            <a:endParaRPr lang="en-US" altLang="ko-KR" sz="1400" dirty="0"/>
          </a:p>
          <a:p>
            <a:endParaRPr lang="ko-KR" altLang="en-US" dirty="0"/>
          </a:p>
        </p:txBody>
      </p:sp>
      <p:sp>
        <p:nvSpPr>
          <p:cNvPr id="7" name="직사각형 6">
            <a:extLst>
              <a:ext uri="{FF2B5EF4-FFF2-40B4-BE49-F238E27FC236}">
                <a16:creationId xmlns:a16="http://schemas.microsoft.com/office/drawing/2014/main" id="{10A00F22-401B-4769-96D4-B1B3929A7FCE}"/>
              </a:ext>
            </a:extLst>
          </p:cNvPr>
          <p:cNvSpPr/>
          <p:nvPr/>
        </p:nvSpPr>
        <p:spPr>
          <a:xfrm>
            <a:off x="2915816" y="2708920"/>
            <a:ext cx="7812804" cy="307777"/>
          </a:xfrm>
          <a:prstGeom prst="rect">
            <a:avLst/>
          </a:prstGeom>
        </p:spPr>
        <p:txBody>
          <a:bodyPr wrap="square">
            <a:spAutoFit/>
          </a:bodyPr>
          <a:lstStyle/>
          <a:p>
            <a:r>
              <a:rPr lang="en-US" altLang="ko-KR" sz="1400" dirty="0">
                <a:hlinkClick r:id="rId2"/>
              </a:rPr>
              <a:t>https://umap-learn.readthedocs.io/en/latest/how_umap_works.html</a:t>
            </a:r>
            <a:r>
              <a:rPr lang="en-US" altLang="ko-KR" sz="1400" dirty="0"/>
              <a:t>  </a:t>
            </a:r>
            <a:r>
              <a:rPr lang="ko-KR" altLang="en-US" sz="1400" dirty="0"/>
              <a:t>참고</a:t>
            </a:r>
          </a:p>
        </p:txBody>
      </p:sp>
      <p:pic>
        <p:nvPicPr>
          <p:cNvPr id="8" name="그림 7">
            <a:extLst>
              <a:ext uri="{FF2B5EF4-FFF2-40B4-BE49-F238E27FC236}">
                <a16:creationId xmlns:a16="http://schemas.microsoft.com/office/drawing/2014/main" id="{4B75E397-057F-44AE-9550-C3818622D07C}"/>
              </a:ext>
            </a:extLst>
          </p:cNvPr>
          <p:cNvPicPr>
            <a:picLocks noChangeAspect="1"/>
          </p:cNvPicPr>
          <p:nvPr/>
        </p:nvPicPr>
        <p:blipFill>
          <a:blip r:embed="rId3"/>
          <a:stretch>
            <a:fillRect/>
          </a:stretch>
        </p:blipFill>
        <p:spPr>
          <a:xfrm>
            <a:off x="683568" y="2636912"/>
            <a:ext cx="2133898" cy="2304256"/>
          </a:xfrm>
          <a:prstGeom prst="rect">
            <a:avLst/>
          </a:prstGeom>
        </p:spPr>
      </p:pic>
    </p:spTree>
    <p:extLst>
      <p:ext uri="{BB962C8B-B14F-4D97-AF65-F5344CB8AC3E}">
        <p14:creationId xmlns:p14="http://schemas.microsoft.com/office/powerpoint/2010/main" val="2175972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778B23F7-8BCC-4642-BAAD-E16D6377EFE1}"/>
              </a:ext>
            </a:extLst>
          </p:cNvPr>
          <p:cNvSpPr/>
          <p:nvPr/>
        </p:nvSpPr>
        <p:spPr>
          <a:xfrm>
            <a:off x="611560" y="310612"/>
            <a:ext cx="4635180" cy="369332"/>
          </a:xfrm>
          <a:prstGeom prst="rect">
            <a:avLst/>
          </a:prstGeom>
        </p:spPr>
        <p:txBody>
          <a:bodyPr wrap="none">
            <a:spAutoFit/>
          </a:bodyPr>
          <a:lstStyle/>
          <a:p>
            <a:r>
              <a:rPr lang="en-US" altLang="ko-KR" b="1" dirty="0">
                <a:solidFill>
                  <a:srgbClr val="24292F"/>
                </a:solidFill>
                <a:latin typeface="+mj-lt"/>
              </a:rPr>
              <a:t>14 Text Data for Trading: Sentiment Analysis</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4C43ECE4-BDD6-46DC-9AE4-9978B61F7A65}"/>
              </a:ext>
            </a:extLst>
          </p:cNvPr>
          <p:cNvSpPr/>
          <p:nvPr/>
        </p:nvSpPr>
        <p:spPr>
          <a:xfrm>
            <a:off x="611560" y="1124744"/>
            <a:ext cx="7673298" cy="3754874"/>
          </a:xfrm>
          <a:prstGeom prst="rect">
            <a:avLst/>
          </a:prstGeom>
        </p:spPr>
        <p:txBody>
          <a:bodyPr wrap="square">
            <a:spAutoFit/>
          </a:bodyPr>
          <a:lstStyle/>
          <a:p>
            <a:r>
              <a:rPr lang="en-US" altLang="ko-KR" sz="1400" dirty="0">
                <a:solidFill>
                  <a:srgbClr val="24292F"/>
                </a:solidFill>
                <a:highlight>
                  <a:srgbClr val="FFFF00"/>
                </a:highlight>
                <a:latin typeface="+mj-lt"/>
              </a:rPr>
              <a:t>Text data </a:t>
            </a:r>
            <a:r>
              <a:rPr lang="en-US" altLang="ko-KR" sz="1400" dirty="0">
                <a:solidFill>
                  <a:srgbClr val="24292F"/>
                </a:solidFill>
                <a:latin typeface="+mj-lt"/>
              </a:rPr>
              <a:t>is very rich in content but </a:t>
            </a:r>
            <a:r>
              <a:rPr lang="en-US" altLang="ko-KR" sz="1400" dirty="0">
                <a:solidFill>
                  <a:srgbClr val="24292F"/>
                </a:solidFill>
                <a:highlight>
                  <a:srgbClr val="FFFF00"/>
                </a:highlight>
                <a:latin typeface="+mj-lt"/>
              </a:rPr>
              <a:t>highly unstructured </a:t>
            </a:r>
            <a:r>
              <a:rPr lang="en-US" altLang="ko-KR" sz="1400" dirty="0">
                <a:solidFill>
                  <a:srgbClr val="24292F"/>
                </a:solidFill>
                <a:latin typeface="+mj-lt"/>
              </a:rPr>
              <a:t>so that it requires more preprocessing to enable an </a:t>
            </a:r>
            <a:r>
              <a:rPr lang="en-US" altLang="ko-KR" sz="1400" dirty="0">
                <a:solidFill>
                  <a:srgbClr val="24292F"/>
                </a:solidFill>
                <a:highlight>
                  <a:srgbClr val="FFFF00"/>
                </a:highlight>
                <a:latin typeface="+mj-lt"/>
              </a:rPr>
              <a:t>ML algorithm to extract relevant information</a:t>
            </a:r>
            <a:r>
              <a:rPr lang="en-US" altLang="ko-KR" sz="1400" dirty="0">
                <a:solidFill>
                  <a:srgbClr val="24292F"/>
                </a:solidFill>
                <a:latin typeface="+mj-lt"/>
              </a:rPr>
              <a:t>. </a:t>
            </a:r>
          </a:p>
          <a:p>
            <a:r>
              <a:rPr lang="en-US" altLang="ko-KR" sz="1400" dirty="0">
                <a:solidFill>
                  <a:srgbClr val="24292F"/>
                </a:solidFill>
                <a:latin typeface="+mj-lt"/>
              </a:rPr>
              <a:t>A key challenge consists of converting text into a numerical format without losing its meaning. </a:t>
            </a:r>
          </a:p>
          <a:p>
            <a:endParaRPr lang="en-US" altLang="ko-KR" sz="1400" dirty="0">
              <a:solidFill>
                <a:srgbClr val="24292F"/>
              </a:solidFill>
              <a:latin typeface="+mj-lt"/>
            </a:endParaRPr>
          </a:p>
          <a:p>
            <a:r>
              <a:rPr lang="en-US" altLang="ko-KR" sz="1400" dirty="0">
                <a:solidFill>
                  <a:srgbClr val="24292F"/>
                </a:solidFill>
                <a:latin typeface="+mj-lt"/>
              </a:rPr>
              <a:t>This </a:t>
            </a:r>
            <a:r>
              <a:rPr lang="en-US" altLang="ko-KR" sz="1400" dirty="0">
                <a:solidFill>
                  <a:srgbClr val="24292F"/>
                </a:solidFill>
                <a:latin typeface="+mj-lt"/>
                <a:hlinkClick r:id="rId2"/>
              </a:rPr>
              <a:t>chapter</a:t>
            </a:r>
            <a:r>
              <a:rPr lang="en-US" altLang="ko-KR" sz="1400" dirty="0">
                <a:solidFill>
                  <a:srgbClr val="24292F"/>
                </a:solidFill>
                <a:latin typeface="+mj-lt"/>
              </a:rPr>
              <a:t> shows how to represent documents as vectors of token counts by creating a document-term matrix that, in turn, serves as input for text classification and sentiment analysis. </a:t>
            </a:r>
          </a:p>
          <a:p>
            <a:r>
              <a:rPr lang="en-US" altLang="ko-KR" sz="1400" dirty="0">
                <a:solidFill>
                  <a:srgbClr val="24292F"/>
                </a:solidFill>
                <a:latin typeface="+mj-lt"/>
              </a:rPr>
              <a:t>It also introduces the </a:t>
            </a:r>
            <a:r>
              <a:rPr lang="en-US" altLang="ko-KR" sz="1400" dirty="0">
                <a:solidFill>
                  <a:srgbClr val="24292F"/>
                </a:solidFill>
                <a:highlight>
                  <a:srgbClr val="00FFFF"/>
                </a:highlight>
                <a:latin typeface="+mj-lt"/>
              </a:rPr>
              <a:t>Naive Bayes algorithm and compares its performance to linear and tree-based models.</a:t>
            </a:r>
          </a:p>
          <a:p>
            <a:endParaRPr lang="en-US" altLang="ko-KR" sz="1400" dirty="0">
              <a:solidFill>
                <a:srgbClr val="24292F"/>
              </a:solidFill>
              <a:latin typeface="+mj-lt"/>
            </a:endParaRPr>
          </a:p>
          <a:p>
            <a:endParaRPr lang="en-US" altLang="ko-KR" sz="1400" dirty="0">
              <a:solidFill>
                <a:srgbClr val="24292F"/>
              </a:solidFill>
              <a:latin typeface="+mj-lt"/>
            </a:endParaRPr>
          </a:p>
          <a:p>
            <a:r>
              <a:rPr lang="en-US" altLang="ko-KR" sz="1400" dirty="0">
                <a:solidFill>
                  <a:srgbClr val="24292F"/>
                </a:solidFill>
                <a:latin typeface="+mj-lt"/>
              </a:rPr>
              <a:t>In particular, in this chapter covers:</a:t>
            </a:r>
          </a:p>
          <a:p>
            <a:pPr>
              <a:buFont typeface="Arial" panose="020B0604020202020204" pitchFamily="34" charset="0"/>
              <a:buChar char="•"/>
            </a:pPr>
            <a:r>
              <a:rPr lang="en-US" altLang="ko-KR" sz="1400" dirty="0">
                <a:solidFill>
                  <a:srgbClr val="24292F"/>
                </a:solidFill>
                <a:latin typeface="+mj-lt"/>
              </a:rPr>
              <a:t>What the fundamental </a:t>
            </a:r>
            <a:r>
              <a:rPr lang="en-US" altLang="ko-KR" sz="1400" dirty="0">
                <a:solidFill>
                  <a:srgbClr val="24292F"/>
                </a:solidFill>
                <a:highlight>
                  <a:srgbClr val="FFFF00"/>
                </a:highlight>
                <a:latin typeface="+mj-lt"/>
              </a:rPr>
              <a:t>NLP</a:t>
            </a:r>
            <a:r>
              <a:rPr lang="en-US" altLang="ko-KR" sz="1400" dirty="0">
                <a:solidFill>
                  <a:srgbClr val="24292F"/>
                </a:solidFill>
                <a:latin typeface="+mj-lt"/>
              </a:rPr>
              <a:t> workflow looks like</a:t>
            </a:r>
          </a:p>
          <a:p>
            <a:pPr>
              <a:buFont typeface="Arial" panose="020B0604020202020204" pitchFamily="34" charset="0"/>
              <a:buChar char="•"/>
            </a:pPr>
            <a:r>
              <a:rPr lang="en-US" altLang="ko-KR" sz="1400" dirty="0">
                <a:solidFill>
                  <a:srgbClr val="24292F"/>
                </a:solidFill>
                <a:latin typeface="+mj-lt"/>
              </a:rPr>
              <a:t>How to build a </a:t>
            </a:r>
            <a:r>
              <a:rPr lang="en-US" altLang="ko-KR" sz="1400" dirty="0">
                <a:solidFill>
                  <a:srgbClr val="24292F"/>
                </a:solidFill>
                <a:highlight>
                  <a:srgbClr val="FFFF00"/>
                </a:highlight>
                <a:latin typeface="+mj-lt"/>
              </a:rPr>
              <a:t>multilingual feature </a:t>
            </a:r>
            <a:r>
              <a:rPr lang="en-US" altLang="ko-KR" sz="1400" dirty="0">
                <a:solidFill>
                  <a:srgbClr val="24292F"/>
                </a:solidFill>
                <a:latin typeface="+mj-lt"/>
              </a:rPr>
              <a:t>extraction pipeline using </a:t>
            </a:r>
            <a:r>
              <a:rPr lang="en-US" altLang="ko-KR" sz="1400" dirty="0" err="1">
                <a:solidFill>
                  <a:srgbClr val="24292F"/>
                </a:solidFill>
                <a:highlight>
                  <a:srgbClr val="FFFF00"/>
                </a:highlight>
                <a:latin typeface="+mj-lt"/>
              </a:rPr>
              <a:t>spaCy</a:t>
            </a:r>
            <a:r>
              <a:rPr lang="en-US" altLang="ko-KR" sz="1400" dirty="0">
                <a:solidFill>
                  <a:srgbClr val="24292F"/>
                </a:solidFill>
                <a:highlight>
                  <a:srgbClr val="FFFF00"/>
                </a:highlight>
                <a:latin typeface="+mj-lt"/>
              </a:rPr>
              <a:t> and </a:t>
            </a:r>
            <a:r>
              <a:rPr lang="en-US" altLang="ko-KR" sz="1400" dirty="0" err="1">
                <a:solidFill>
                  <a:srgbClr val="24292F"/>
                </a:solidFill>
                <a:highlight>
                  <a:srgbClr val="FFFF00"/>
                </a:highlight>
                <a:latin typeface="+mj-lt"/>
              </a:rPr>
              <a:t>TextBlob</a:t>
            </a:r>
            <a:endParaRPr lang="en-US" altLang="ko-KR" sz="1400" dirty="0">
              <a:solidFill>
                <a:srgbClr val="24292F"/>
              </a:solidFill>
              <a:highlight>
                <a:srgbClr val="FFFF00"/>
              </a:highlight>
              <a:latin typeface="+mj-lt"/>
            </a:endParaRPr>
          </a:p>
          <a:p>
            <a:pPr>
              <a:buFont typeface="Arial" panose="020B0604020202020204" pitchFamily="34" charset="0"/>
              <a:buChar char="•"/>
            </a:pPr>
            <a:r>
              <a:rPr lang="en-US" altLang="ko-KR" sz="1400" dirty="0">
                <a:solidFill>
                  <a:srgbClr val="24292F"/>
                </a:solidFill>
                <a:latin typeface="+mj-lt"/>
              </a:rPr>
              <a:t>Performing NLP tasks like part-of-speech tagging or named entity recognition</a:t>
            </a:r>
          </a:p>
          <a:p>
            <a:pPr>
              <a:buFont typeface="Arial" panose="020B0604020202020204" pitchFamily="34" charset="0"/>
              <a:buChar char="•"/>
            </a:pPr>
            <a:r>
              <a:rPr lang="en-US" altLang="ko-KR" sz="1400" dirty="0">
                <a:solidFill>
                  <a:srgbClr val="24292F"/>
                </a:solidFill>
                <a:latin typeface="+mj-lt"/>
              </a:rPr>
              <a:t>Converting tokens to numbers using the document-term matrix</a:t>
            </a:r>
          </a:p>
          <a:p>
            <a:pPr>
              <a:buFont typeface="Arial" panose="020B0604020202020204" pitchFamily="34" charset="0"/>
              <a:buChar char="•"/>
            </a:pPr>
            <a:r>
              <a:rPr lang="en-US" altLang="ko-KR" sz="1400" dirty="0">
                <a:solidFill>
                  <a:srgbClr val="24292F"/>
                </a:solidFill>
                <a:latin typeface="+mj-lt"/>
              </a:rPr>
              <a:t>Classifying news using the naive </a:t>
            </a:r>
            <a:r>
              <a:rPr lang="en-US" altLang="ko-KR" sz="1400" dirty="0">
                <a:solidFill>
                  <a:srgbClr val="24292F"/>
                </a:solidFill>
                <a:highlight>
                  <a:srgbClr val="FFFF00"/>
                </a:highlight>
                <a:latin typeface="+mj-lt"/>
              </a:rPr>
              <a:t>Bayes model</a:t>
            </a:r>
          </a:p>
          <a:p>
            <a:pPr>
              <a:buFont typeface="Arial" panose="020B0604020202020204" pitchFamily="34" charset="0"/>
              <a:buChar char="•"/>
            </a:pPr>
            <a:r>
              <a:rPr lang="en-US" altLang="ko-KR" sz="1400" dirty="0">
                <a:solidFill>
                  <a:srgbClr val="24292F"/>
                </a:solidFill>
                <a:latin typeface="+mj-lt"/>
              </a:rPr>
              <a:t>How to perform </a:t>
            </a:r>
            <a:r>
              <a:rPr lang="en-US" altLang="ko-KR" sz="1400" dirty="0">
                <a:solidFill>
                  <a:srgbClr val="24292F"/>
                </a:solidFill>
                <a:highlight>
                  <a:srgbClr val="00FFFF"/>
                </a:highlight>
                <a:latin typeface="+mj-lt"/>
              </a:rPr>
              <a:t>sentiment analysis </a:t>
            </a:r>
            <a:r>
              <a:rPr lang="en-US" altLang="ko-KR" sz="1400" dirty="0">
                <a:solidFill>
                  <a:srgbClr val="24292F"/>
                </a:solidFill>
                <a:latin typeface="+mj-lt"/>
              </a:rPr>
              <a:t>using different ML algorithms</a:t>
            </a:r>
            <a:endParaRPr lang="en-US" altLang="ko-KR" sz="1400" b="0" i="0" dirty="0">
              <a:solidFill>
                <a:srgbClr val="24292F"/>
              </a:solidFill>
              <a:effectLst/>
              <a:latin typeface="+mj-lt"/>
            </a:endParaRPr>
          </a:p>
        </p:txBody>
      </p:sp>
    </p:spTree>
    <p:extLst>
      <p:ext uri="{BB962C8B-B14F-4D97-AF65-F5344CB8AC3E}">
        <p14:creationId xmlns:p14="http://schemas.microsoft.com/office/powerpoint/2010/main" val="19581471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DCB6CB8F-4D8A-4BE0-8588-9664983B6069}"/>
              </a:ext>
            </a:extLst>
          </p:cNvPr>
          <p:cNvSpPr/>
          <p:nvPr/>
        </p:nvSpPr>
        <p:spPr>
          <a:xfrm>
            <a:off x="1043608" y="346152"/>
            <a:ext cx="5904656" cy="369332"/>
          </a:xfrm>
          <a:prstGeom prst="rect">
            <a:avLst/>
          </a:prstGeom>
        </p:spPr>
        <p:txBody>
          <a:bodyPr wrap="square">
            <a:spAutoFit/>
          </a:bodyPr>
          <a:lstStyle/>
          <a:p>
            <a:pPr algn="just"/>
            <a:r>
              <a:rPr lang="ko-KR" altLang="en-US" dirty="0">
                <a:latin typeface="Noto Sans KR"/>
              </a:rPr>
              <a:t>자연어 처리</a:t>
            </a:r>
            <a:r>
              <a:rPr lang="en-US" altLang="ko-KR" dirty="0">
                <a:latin typeface="Noto Sans KR"/>
              </a:rPr>
              <a:t>(NLP)</a:t>
            </a:r>
            <a:r>
              <a:rPr lang="ko-KR" altLang="en-US" dirty="0">
                <a:latin typeface="Noto Sans KR"/>
              </a:rPr>
              <a:t> 텍스트분석을 위한 </a:t>
            </a:r>
            <a:r>
              <a:rPr lang="ko-KR" altLang="en-US" dirty="0" err="1">
                <a:latin typeface="Noto Sans KR"/>
              </a:rPr>
              <a:t>파이썬</a:t>
            </a:r>
            <a:r>
              <a:rPr lang="ko-KR" altLang="en-US" dirty="0">
                <a:latin typeface="Noto Sans KR"/>
              </a:rPr>
              <a:t> 라이브러리</a:t>
            </a:r>
            <a:endParaRPr lang="ko-KR" altLang="en-US" b="0" i="0" spc="0" dirty="0">
              <a:effectLst/>
              <a:latin typeface="Noto Sans KR"/>
            </a:endParaRPr>
          </a:p>
        </p:txBody>
      </p:sp>
      <p:sp>
        <p:nvSpPr>
          <p:cNvPr id="7" name="직사각형 6">
            <a:extLst>
              <a:ext uri="{FF2B5EF4-FFF2-40B4-BE49-F238E27FC236}">
                <a16:creationId xmlns:a16="http://schemas.microsoft.com/office/drawing/2014/main" id="{24BDE708-3835-40B6-932F-8A4A758727EB}"/>
              </a:ext>
            </a:extLst>
          </p:cNvPr>
          <p:cNvSpPr/>
          <p:nvPr/>
        </p:nvSpPr>
        <p:spPr>
          <a:xfrm>
            <a:off x="467544" y="1052736"/>
            <a:ext cx="8424936" cy="5109091"/>
          </a:xfrm>
          <a:prstGeom prst="rect">
            <a:avLst/>
          </a:prstGeom>
          <a:ln>
            <a:solidFill>
              <a:schemeClr val="accent1"/>
            </a:solidFill>
          </a:ln>
        </p:spPr>
        <p:txBody>
          <a:bodyPr wrap="square">
            <a:spAutoFit/>
          </a:bodyPr>
          <a:lstStyle/>
          <a:p>
            <a:r>
              <a:rPr lang="en-US" altLang="ko-KR" sz="1200" b="1" dirty="0"/>
              <a:t>NLTK(Natural Language Toolkit)</a:t>
            </a:r>
          </a:p>
          <a:p>
            <a:r>
              <a:rPr lang="ko-KR" altLang="en-US" sz="1200" dirty="0"/>
              <a:t>가장 널리 알려진 고성능 </a:t>
            </a:r>
            <a:r>
              <a:rPr lang="ko-KR" altLang="en-US" sz="1200" dirty="0" err="1"/>
              <a:t>파이썬</a:t>
            </a:r>
            <a:r>
              <a:rPr lang="ko-KR" altLang="en-US" sz="1200" dirty="0"/>
              <a:t> </a:t>
            </a:r>
            <a:r>
              <a:rPr lang="en-US" altLang="ko-KR" sz="1200" dirty="0"/>
              <a:t>NLP </a:t>
            </a:r>
            <a:r>
              <a:rPr lang="ko-KR" altLang="en-US" sz="1200" dirty="0"/>
              <a:t>라이브러리</a:t>
            </a:r>
            <a:endParaRPr lang="en-US" altLang="ko-KR" sz="1200" dirty="0"/>
          </a:p>
          <a:p>
            <a:r>
              <a:rPr lang="ko-KR" altLang="en-US" sz="1200" dirty="0">
                <a:hlinkClick r:id="rId2"/>
              </a:rPr>
              <a:t>많은 </a:t>
            </a:r>
            <a:r>
              <a:rPr lang="ko-KR" altLang="en-US" sz="1200" dirty="0" err="1">
                <a:hlinkClick r:id="rId2"/>
              </a:rPr>
              <a:t>코포라</a:t>
            </a:r>
            <a:r>
              <a:rPr lang="en-US" altLang="ko-KR" sz="1200" dirty="0">
                <a:hlinkClick r:id="rId2"/>
              </a:rPr>
              <a:t>(Corpora, </a:t>
            </a:r>
            <a:r>
              <a:rPr lang="ko-KR" altLang="en-US" sz="1200" dirty="0">
                <a:hlinkClick r:id="rId2"/>
              </a:rPr>
              <a:t>데이터 세트</a:t>
            </a:r>
            <a:r>
              <a:rPr lang="en-US" altLang="ko-KR" sz="1200" dirty="0">
                <a:hlinkClick r:id="rId2"/>
              </a:rPr>
              <a:t>)</a:t>
            </a:r>
            <a:r>
              <a:rPr lang="ko-KR" altLang="en-US" sz="1200" dirty="0">
                <a:hlinkClick r:id="rId2"/>
              </a:rPr>
              <a:t>와 훈련된 모델</a:t>
            </a:r>
            <a:r>
              <a:rPr lang="ko-KR" altLang="en-US" sz="1200" dirty="0"/>
              <a:t>을 </a:t>
            </a:r>
            <a:r>
              <a:rPr lang="en-US" altLang="ko-KR" sz="1200" dirty="0"/>
              <a:t>NLTK</a:t>
            </a:r>
            <a:r>
              <a:rPr lang="ko-KR" altLang="en-US" sz="1200" dirty="0"/>
              <a:t>와 함께 사용해 즉시 </a:t>
            </a:r>
            <a:r>
              <a:rPr lang="en-US" altLang="ko-KR" sz="1200" dirty="0"/>
              <a:t>NLTK</a:t>
            </a:r>
            <a:r>
              <a:rPr lang="ko-KR" altLang="en-US" sz="1200" dirty="0"/>
              <a:t>에 대한 실험을 시작할 수 있게 해준다</a:t>
            </a:r>
            <a:r>
              <a:rPr lang="en-US" altLang="ko-KR" sz="1200" dirty="0"/>
              <a:t>.</a:t>
            </a:r>
            <a:br>
              <a:rPr lang="ko-KR" altLang="en-US" sz="1200" dirty="0"/>
            </a:br>
            <a:br>
              <a:rPr lang="ko-KR" altLang="en-US" sz="1200" dirty="0"/>
            </a:br>
            <a:r>
              <a:rPr lang="ko-KR" altLang="en-US" sz="1200" dirty="0"/>
              <a:t>문서에 설명되어 있듯</a:t>
            </a:r>
            <a:r>
              <a:rPr lang="en-US" altLang="ko-KR" sz="1200" dirty="0"/>
              <a:t>, NLTK</a:t>
            </a:r>
            <a:r>
              <a:rPr lang="ko-KR" altLang="en-US" sz="1200" dirty="0"/>
              <a:t>는 텍스트를 다루기 위한 다양한 도구들을 제공한다</a:t>
            </a:r>
            <a:r>
              <a:rPr lang="en-US" altLang="ko-KR" sz="1200" dirty="0"/>
              <a:t>. </a:t>
            </a:r>
            <a:r>
              <a:rPr lang="ko-KR" altLang="en-US" sz="1200" dirty="0"/>
              <a:t>분류</a:t>
            </a:r>
            <a:r>
              <a:rPr lang="en-US" altLang="ko-KR" sz="1200" dirty="0"/>
              <a:t>, </a:t>
            </a:r>
            <a:r>
              <a:rPr lang="ko-KR" altLang="en-US" sz="1200" dirty="0"/>
              <a:t>토큰화</a:t>
            </a:r>
            <a:r>
              <a:rPr lang="en-US" altLang="ko-KR" sz="1200" dirty="0"/>
              <a:t>, </a:t>
            </a:r>
            <a:r>
              <a:rPr lang="ko-KR" altLang="en-US" sz="1200" dirty="0" err="1"/>
              <a:t>스테밍</a:t>
            </a:r>
            <a:r>
              <a:rPr lang="en-US" altLang="ko-KR" sz="1200" dirty="0"/>
              <a:t>(Stemming), </a:t>
            </a:r>
            <a:r>
              <a:rPr lang="ko-KR" altLang="en-US" sz="1200" dirty="0" err="1"/>
              <a:t>태깅</a:t>
            </a:r>
            <a:r>
              <a:rPr lang="en-US" altLang="ko-KR" sz="1200" dirty="0"/>
              <a:t>, </a:t>
            </a:r>
            <a:r>
              <a:rPr lang="ko-KR" altLang="en-US" sz="1200" dirty="0"/>
              <a:t>파싱</a:t>
            </a:r>
            <a:r>
              <a:rPr lang="en-US" altLang="ko-KR" sz="1200" dirty="0"/>
              <a:t>, </a:t>
            </a:r>
            <a:r>
              <a:rPr lang="ko-KR" altLang="en-US" sz="1200" dirty="0" err="1"/>
              <a:t>시멘틱</a:t>
            </a:r>
            <a:r>
              <a:rPr lang="ko-KR" altLang="en-US" sz="1200" dirty="0"/>
              <a:t> 추론을 예로 들 수 있다</a:t>
            </a:r>
            <a:r>
              <a:rPr lang="en-US" altLang="ko-KR" sz="1200" dirty="0"/>
              <a:t>. </a:t>
            </a:r>
          </a:p>
          <a:p>
            <a:r>
              <a:rPr lang="ko-KR" altLang="en-US" sz="1200" dirty="0"/>
              <a:t>스탠포드 </a:t>
            </a:r>
            <a:r>
              <a:rPr lang="ko-KR" altLang="en-US" sz="1200" dirty="0" err="1"/>
              <a:t>태거</a:t>
            </a:r>
            <a:r>
              <a:rPr lang="en-US" altLang="ko-KR" sz="1200" dirty="0"/>
              <a:t>(Stanford Tagger), TADM, MEGAM </a:t>
            </a:r>
            <a:r>
              <a:rPr lang="ko-KR" altLang="en-US" sz="1200" dirty="0"/>
              <a:t>같은 </a:t>
            </a:r>
            <a:r>
              <a:rPr lang="ko-KR" altLang="en-US" sz="1200" dirty="0" err="1">
                <a:hlinkClick r:id="rId3"/>
              </a:rPr>
              <a:t>써드파티</a:t>
            </a:r>
            <a:r>
              <a:rPr lang="ko-KR" altLang="en-US" sz="1200" dirty="0">
                <a:hlinkClick r:id="rId3"/>
              </a:rPr>
              <a:t> 도구들 가운데 일부</a:t>
            </a:r>
            <a:r>
              <a:rPr lang="ko-KR" altLang="en-US" sz="1200" dirty="0"/>
              <a:t>도 지원</a:t>
            </a:r>
            <a:endParaRPr lang="en-US" altLang="ko-KR" sz="1200" dirty="0"/>
          </a:p>
          <a:p>
            <a:endParaRPr lang="en-US" altLang="ko-KR" sz="1200" b="1" dirty="0"/>
          </a:p>
          <a:p>
            <a:r>
              <a:rPr lang="en-US" altLang="ko-KR" sz="1200" b="1" dirty="0" err="1"/>
              <a:t>Gensim</a:t>
            </a:r>
            <a:br>
              <a:rPr lang="ko-KR" altLang="en-US" sz="1200" dirty="0"/>
            </a:br>
            <a:r>
              <a:rPr lang="ko-KR" altLang="en-US" sz="1200" dirty="0"/>
              <a:t>통계적 의미론</a:t>
            </a:r>
            <a:r>
              <a:rPr lang="en-US" altLang="ko-KR" sz="1200" dirty="0"/>
              <a:t>(statistical semantics)</a:t>
            </a:r>
            <a:r>
              <a:rPr lang="ko-KR" altLang="en-US" sz="1200" dirty="0"/>
              <a:t>에 초점이 맞춰져 있는데</a:t>
            </a:r>
            <a:r>
              <a:rPr lang="en-US" altLang="ko-KR" sz="1200" dirty="0"/>
              <a:t>, </a:t>
            </a:r>
            <a:r>
              <a:rPr lang="ko-KR" altLang="en-US" sz="1200" dirty="0"/>
              <a:t>문서의 구조를 분석한 후 유사성을 기준으로 다른 문서에 점수를 부여한다</a:t>
            </a:r>
            <a:r>
              <a:rPr lang="en-US" altLang="ko-KR" sz="1200" dirty="0"/>
              <a:t>.</a:t>
            </a:r>
            <a:br>
              <a:rPr lang="ko-KR" altLang="en-US" sz="1200" dirty="0"/>
            </a:br>
            <a:r>
              <a:rPr lang="en-US" altLang="ko-KR" sz="1200" dirty="0" err="1"/>
              <a:t>Gensim</a:t>
            </a:r>
            <a:r>
              <a:rPr lang="ko-KR" altLang="en-US" sz="1200" dirty="0"/>
              <a:t>은 문서를 분석 엔진으로 스트리밍하고</a:t>
            </a:r>
            <a:r>
              <a:rPr lang="en-US" altLang="ko-KR" sz="1200" dirty="0"/>
              <a:t>, </a:t>
            </a:r>
            <a:r>
              <a:rPr lang="ko-KR" altLang="en-US" sz="1200" dirty="0"/>
              <a:t>점진적으로 </a:t>
            </a:r>
            <a:r>
              <a:rPr lang="ko-KR" altLang="en-US" sz="1200" dirty="0">
                <a:hlinkClick r:id="rId4"/>
              </a:rPr>
              <a:t>비지도 학습</a:t>
            </a:r>
            <a:r>
              <a:rPr lang="ko-KR" altLang="en-US" sz="1200" dirty="0"/>
              <a:t>을 수행해 아주 큰 텍스트 본문을 처리할 수 있게 해준다</a:t>
            </a:r>
            <a:r>
              <a:rPr lang="en-US" altLang="ko-KR" sz="1200" dirty="0"/>
              <a:t>. </a:t>
            </a:r>
            <a:r>
              <a:rPr lang="ko-KR" altLang="en-US" sz="1200" dirty="0"/>
              <a:t>또 각기 다른 시나리오에 부합하는 여러 종류의 모델을 생성할 수 있다</a:t>
            </a:r>
            <a:r>
              <a:rPr lang="en-US" altLang="ko-KR" sz="1200" dirty="0"/>
              <a:t>. </a:t>
            </a:r>
          </a:p>
          <a:p>
            <a:r>
              <a:rPr lang="en-US" altLang="ko-KR" sz="1200" dirty="0"/>
              <a:t>Word2Vec, Doc2Vec, </a:t>
            </a:r>
            <a:r>
              <a:rPr lang="en-US" altLang="ko-KR" sz="1200" dirty="0" err="1"/>
              <a:t>FastText</a:t>
            </a:r>
            <a:r>
              <a:rPr lang="en-US" altLang="ko-KR" sz="1200" dirty="0"/>
              <a:t> </a:t>
            </a:r>
            <a:r>
              <a:rPr lang="ko-KR" altLang="en-US" sz="1200" dirty="0"/>
              <a:t>및 </a:t>
            </a:r>
            <a:r>
              <a:rPr lang="en-US" altLang="ko-KR" sz="1200" dirty="0"/>
              <a:t>Latent Dirichlet Allocation</a:t>
            </a:r>
            <a:endParaRPr lang="en-US" altLang="ko-KR" sz="1200" dirty="0">
              <a:solidFill>
                <a:srgbClr val="333333"/>
              </a:solidFill>
              <a:latin typeface="Noto Sans KR"/>
            </a:endParaRPr>
          </a:p>
          <a:p>
            <a:endParaRPr lang="en-US" altLang="ko-KR" sz="1400" dirty="0">
              <a:solidFill>
                <a:srgbClr val="333333"/>
              </a:solidFill>
              <a:latin typeface="Noto Sans KR"/>
            </a:endParaRPr>
          </a:p>
          <a:p>
            <a:r>
              <a:rPr lang="en-US" altLang="ko-KR" sz="1200" b="1" dirty="0" err="1">
                <a:solidFill>
                  <a:srgbClr val="333333"/>
                </a:solidFill>
                <a:latin typeface="Noto Sans KR"/>
              </a:rPr>
              <a:t>CoreNLP</a:t>
            </a:r>
            <a:br>
              <a:rPr lang="ko-KR" altLang="en-US" sz="1200" dirty="0"/>
            </a:br>
            <a:r>
              <a:rPr lang="ko-KR" altLang="en-US" sz="1200" dirty="0">
                <a:solidFill>
                  <a:srgbClr val="333333"/>
                </a:solidFill>
                <a:latin typeface="Noto Sans KR"/>
              </a:rPr>
              <a:t>스탠포드 대학</a:t>
            </a:r>
            <a:r>
              <a:rPr lang="en-US" altLang="ko-KR" sz="1200" dirty="0">
                <a:solidFill>
                  <a:srgbClr val="333333"/>
                </a:solidFill>
                <a:latin typeface="Noto Sans KR"/>
              </a:rPr>
              <a:t>(Stanford University)</a:t>
            </a:r>
            <a:r>
              <a:rPr lang="ko-KR" altLang="en-US" sz="1200" dirty="0">
                <a:solidFill>
                  <a:srgbClr val="333333"/>
                </a:solidFill>
                <a:latin typeface="Noto Sans KR"/>
              </a:rPr>
              <a:t>이 만든 </a:t>
            </a:r>
            <a:r>
              <a:rPr lang="en-US" altLang="ko-KR" sz="1200" dirty="0" err="1">
                <a:solidFill>
                  <a:srgbClr val="FF4000"/>
                </a:solidFill>
                <a:latin typeface="Noto Sans KR"/>
                <a:hlinkClick r:id="rId5"/>
              </a:rPr>
              <a:t>CoreNLP</a:t>
            </a:r>
            <a:r>
              <a:rPr lang="en-US" altLang="ko-KR" sz="1200" dirty="0">
                <a:solidFill>
                  <a:srgbClr val="FF4000"/>
                </a:solidFill>
                <a:latin typeface="Noto Sans KR"/>
                <a:hlinkClick r:id="rId5"/>
              </a:rPr>
              <a:t> </a:t>
            </a:r>
            <a:r>
              <a:rPr lang="ko-KR" altLang="en-US" sz="1200" dirty="0">
                <a:solidFill>
                  <a:srgbClr val="FF4000"/>
                </a:solidFill>
                <a:latin typeface="Noto Sans KR"/>
                <a:hlinkClick r:id="rId5"/>
              </a:rPr>
              <a:t>라이브러리</a:t>
            </a:r>
            <a:r>
              <a:rPr lang="ko-KR" altLang="en-US" sz="1200" dirty="0">
                <a:solidFill>
                  <a:srgbClr val="333333"/>
                </a:solidFill>
                <a:latin typeface="Noto Sans KR"/>
              </a:rPr>
              <a:t>는 </a:t>
            </a:r>
            <a:r>
              <a:rPr lang="en-US" altLang="ko-KR" sz="1200" dirty="0">
                <a:solidFill>
                  <a:srgbClr val="333333"/>
                </a:solidFill>
                <a:latin typeface="Noto Sans KR"/>
              </a:rPr>
              <a:t>NLP </a:t>
            </a:r>
            <a:r>
              <a:rPr lang="ko-KR" altLang="en-US" sz="1200" dirty="0">
                <a:solidFill>
                  <a:srgbClr val="333333"/>
                </a:solidFill>
                <a:latin typeface="Noto Sans KR"/>
              </a:rPr>
              <a:t>예측 및 분석 작업을 대규모로 수행할 수 있게 해주는 실용 단계의 </a:t>
            </a:r>
            <a:r>
              <a:rPr lang="en-US" altLang="ko-KR" sz="1200" dirty="0">
                <a:solidFill>
                  <a:srgbClr val="333333"/>
                </a:solidFill>
                <a:latin typeface="Noto Sans KR"/>
              </a:rPr>
              <a:t>NLP </a:t>
            </a:r>
            <a:r>
              <a:rPr lang="ko-KR" altLang="en-US" sz="1200" dirty="0">
                <a:solidFill>
                  <a:srgbClr val="333333"/>
                </a:solidFill>
                <a:latin typeface="Noto Sans KR"/>
              </a:rPr>
              <a:t>솔루션이다</a:t>
            </a:r>
            <a:r>
              <a:rPr lang="en-US" altLang="ko-KR" sz="1200" dirty="0">
                <a:solidFill>
                  <a:srgbClr val="333333"/>
                </a:solidFill>
                <a:latin typeface="Noto Sans KR"/>
              </a:rPr>
              <a:t>. </a:t>
            </a:r>
            <a:r>
              <a:rPr lang="en-US" altLang="ko-KR" sz="1200" dirty="0" err="1">
                <a:solidFill>
                  <a:srgbClr val="333333"/>
                </a:solidFill>
                <a:latin typeface="Noto Sans KR"/>
              </a:rPr>
              <a:t>CoreNLP</a:t>
            </a:r>
            <a:r>
              <a:rPr lang="ko-KR" altLang="en-US" sz="1200" dirty="0">
                <a:solidFill>
                  <a:srgbClr val="333333"/>
                </a:solidFill>
                <a:latin typeface="Noto Sans KR"/>
              </a:rPr>
              <a:t>는 자바</a:t>
            </a:r>
            <a:r>
              <a:rPr lang="en-US" altLang="ko-KR" sz="1200" dirty="0">
                <a:solidFill>
                  <a:srgbClr val="333333"/>
                </a:solidFill>
                <a:latin typeface="Noto Sans KR"/>
              </a:rPr>
              <a:t>(Java)</a:t>
            </a:r>
            <a:r>
              <a:rPr lang="ko-KR" altLang="en-US" sz="1200" dirty="0">
                <a:solidFill>
                  <a:srgbClr val="333333"/>
                </a:solidFill>
                <a:latin typeface="Noto Sans KR"/>
              </a:rPr>
              <a:t>로 작성됐지만</a:t>
            </a:r>
            <a:r>
              <a:rPr lang="en-US" altLang="ko-KR" sz="1200" dirty="0">
                <a:solidFill>
                  <a:srgbClr val="333333"/>
                </a:solidFill>
                <a:latin typeface="Noto Sans KR"/>
              </a:rPr>
              <a:t>, </a:t>
            </a:r>
            <a:r>
              <a:rPr lang="ko-KR" altLang="en-US" sz="1200" dirty="0">
                <a:solidFill>
                  <a:srgbClr val="333333"/>
                </a:solidFill>
                <a:latin typeface="Noto Sans KR"/>
              </a:rPr>
              <a:t>이를 위한 </a:t>
            </a:r>
            <a:r>
              <a:rPr lang="en-US" altLang="ko-KR" sz="1200" dirty="0">
                <a:solidFill>
                  <a:srgbClr val="333333"/>
                </a:solidFill>
                <a:latin typeface="Noto Sans KR"/>
              </a:rPr>
              <a:t>API</a:t>
            </a:r>
            <a:r>
              <a:rPr lang="ko-KR" altLang="en-US" sz="1200" dirty="0">
                <a:solidFill>
                  <a:srgbClr val="333333"/>
                </a:solidFill>
                <a:latin typeface="Noto Sans KR"/>
              </a:rPr>
              <a:t>와 여러 </a:t>
            </a:r>
            <a:r>
              <a:rPr lang="ko-KR" altLang="en-US" sz="1200" dirty="0" err="1">
                <a:solidFill>
                  <a:srgbClr val="333333"/>
                </a:solidFill>
                <a:latin typeface="Noto Sans KR"/>
              </a:rPr>
              <a:t>파이썬</a:t>
            </a:r>
            <a:r>
              <a:rPr lang="ko-KR" altLang="en-US" sz="1200" dirty="0">
                <a:solidFill>
                  <a:srgbClr val="333333"/>
                </a:solidFill>
                <a:latin typeface="Noto Sans KR"/>
              </a:rPr>
              <a:t> 패키지가 등장해 있는 상태다</a:t>
            </a:r>
            <a:r>
              <a:rPr lang="en-US" altLang="ko-KR" sz="1200" dirty="0">
                <a:solidFill>
                  <a:srgbClr val="333333"/>
                </a:solidFill>
                <a:latin typeface="Noto Sans KR"/>
              </a:rPr>
              <a:t>. </a:t>
            </a:r>
            <a:r>
              <a:rPr lang="en-US" altLang="ko-KR" sz="1200" dirty="0">
                <a:solidFill>
                  <a:srgbClr val="FF4000"/>
                </a:solidFill>
                <a:latin typeface="Noto Sans KR"/>
                <a:hlinkClick r:id="rId6"/>
              </a:rPr>
              <a:t>Stanza</a:t>
            </a:r>
            <a:r>
              <a:rPr lang="ko-KR" altLang="en-US" sz="1200" dirty="0">
                <a:solidFill>
                  <a:srgbClr val="333333"/>
                </a:solidFill>
                <a:latin typeface="Noto Sans KR"/>
              </a:rPr>
              <a:t>로 불리는 네이티브 </a:t>
            </a:r>
            <a:r>
              <a:rPr lang="en-US" altLang="ko-KR" sz="1200" dirty="0">
                <a:solidFill>
                  <a:srgbClr val="333333"/>
                </a:solidFill>
                <a:latin typeface="Noto Sans KR"/>
              </a:rPr>
              <a:t>NLP </a:t>
            </a:r>
            <a:r>
              <a:rPr lang="ko-KR" altLang="en-US" sz="1200" dirty="0">
                <a:solidFill>
                  <a:srgbClr val="333333"/>
                </a:solidFill>
                <a:latin typeface="Noto Sans KR"/>
              </a:rPr>
              <a:t>라이브러리가 그 중 하나다</a:t>
            </a:r>
            <a:r>
              <a:rPr lang="en-US" altLang="ko-KR" sz="1200" dirty="0">
                <a:solidFill>
                  <a:srgbClr val="333333"/>
                </a:solidFill>
                <a:latin typeface="Noto Sans KR"/>
              </a:rPr>
              <a:t>.</a:t>
            </a:r>
            <a:br>
              <a:rPr lang="ko-KR" altLang="en-US" sz="1200" dirty="0"/>
            </a:br>
            <a:r>
              <a:rPr lang="ko-KR" altLang="en-US" sz="1200" dirty="0">
                <a:solidFill>
                  <a:srgbClr val="333333"/>
                </a:solidFill>
                <a:latin typeface="Noto Sans KR"/>
              </a:rPr>
              <a:t>문법 </a:t>
            </a:r>
            <a:r>
              <a:rPr lang="ko-KR" altLang="en-US" sz="1200" dirty="0" err="1">
                <a:solidFill>
                  <a:srgbClr val="333333"/>
                </a:solidFill>
                <a:latin typeface="Noto Sans KR"/>
              </a:rPr>
              <a:t>태깅</a:t>
            </a:r>
            <a:r>
              <a:rPr lang="en-US" altLang="ko-KR" sz="1200" dirty="0">
                <a:solidFill>
                  <a:srgbClr val="333333"/>
                </a:solidFill>
                <a:latin typeface="Noto Sans KR"/>
              </a:rPr>
              <a:t>, </a:t>
            </a:r>
            <a:r>
              <a:rPr lang="ko-KR" altLang="en-US" sz="1200" dirty="0">
                <a:solidFill>
                  <a:srgbClr val="333333"/>
                </a:solidFill>
                <a:latin typeface="Noto Sans KR"/>
              </a:rPr>
              <a:t>명명 엔티티 인식</a:t>
            </a:r>
            <a:r>
              <a:rPr lang="en-US" altLang="ko-KR" sz="1200" dirty="0">
                <a:solidFill>
                  <a:srgbClr val="333333"/>
                </a:solidFill>
                <a:latin typeface="Noto Sans KR"/>
              </a:rPr>
              <a:t>, </a:t>
            </a:r>
            <a:r>
              <a:rPr lang="ko-KR" altLang="en-US" sz="1200" dirty="0">
                <a:solidFill>
                  <a:srgbClr val="333333"/>
                </a:solidFill>
                <a:latin typeface="Noto Sans KR"/>
              </a:rPr>
              <a:t>파싱</a:t>
            </a:r>
            <a:r>
              <a:rPr lang="en-US" altLang="ko-KR" sz="1200" dirty="0">
                <a:solidFill>
                  <a:srgbClr val="333333"/>
                </a:solidFill>
                <a:latin typeface="Noto Sans KR"/>
              </a:rPr>
              <a:t>, </a:t>
            </a:r>
            <a:r>
              <a:rPr lang="ko-KR" altLang="en-US" sz="1200" dirty="0">
                <a:solidFill>
                  <a:srgbClr val="333333"/>
                </a:solidFill>
                <a:latin typeface="Noto Sans KR"/>
              </a:rPr>
              <a:t>구문 분석</a:t>
            </a:r>
            <a:r>
              <a:rPr lang="en-US" altLang="ko-KR" sz="1200" dirty="0">
                <a:solidFill>
                  <a:srgbClr val="333333"/>
                </a:solidFill>
                <a:latin typeface="Noto Sans KR"/>
              </a:rPr>
              <a:t>, </a:t>
            </a:r>
            <a:r>
              <a:rPr lang="ko-KR" altLang="en-US" sz="1200" dirty="0">
                <a:solidFill>
                  <a:srgbClr val="333333"/>
                </a:solidFill>
                <a:latin typeface="Noto Sans KR"/>
              </a:rPr>
              <a:t>감성 분석 등 </a:t>
            </a:r>
            <a:r>
              <a:rPr lang="ko-KR" altLang="en-US" sz="1200" dirty="0">
                <a:solidFill>
                  <a:srgbClr val="FF4000"/>
                </a:solidFill>
                <a:latin typeface="Noto Sans KR"/>
                <a:hlinkClick r:id="rId7"/>
              </a:rPr>
              <a:t>많은 언어 관련 도구</a:t>
            </a:r>
            <a:r>
              <a:rPr lang="ko-KR" altLang="en-US" sz="1200" dirty="0">
                <a:solidFill>
                  <a:srgbClr val="333333"/>
                </a:solidFill>
                <a:latin typeface="Noto Sans KR"/>
              </a:rPr>
              <a:t>들이 </a:t>
            </a:r>
            <a:r>
              <a:rPr lang="en-US" altLang="ko-KR" sz="1200" dirty="0" err="1">
                <a:solidFill>
                  <a:srgbClr val="333333"/>
                </a:solidFill>
                <a:latin typeface="Noto Sans KR"/>
              </a:rPr>
              <a:t>CoreNLP</a:t>
            </a:r>
            <a:r>
              <a:rPr lang="ko-KR" altLang="en-US" sz="1200" dirty="0">
                <a:solidFill>
                  <a:srgbClr val="333333"/>
                </a:solidFill>
                <a:latin typeface="Noto Sans KR"/>
              </a:rPr>
              <a:t>에 포함</a:t>
            </a:r>
            <a:endParaRPr lang="en-US" altLang="ko-KR" sz="1200" dirty="0">
              <a:solidFill>
                <a:srgbClr val="333333"/>
              </a:solidFill>
              <a:latin typeface="Noto Sans KR"/>
            </a:endParaRPr>
          </a:p>
          <a:p>
            <a:endParaRPr lang="en-US" altLang="ko-KR" sz="1200" b="1" dirty="0">
              <a:solidFill>
                <a:srgbClr val="333333"/>
              </a:solidFill>
              <a:latin typeface="Noto Sans KR"/>
            </a:endParaRPr>
          </a:p>
          <a:p>
            <a:r>
              <a:rPr lang="en-US" altLang="ko-KR" sz="1200" b="1" dirty="0"/>
              <a:t>Pattern</a:t>
            </a:r>
            <a:br>
              <a:rPr lang="ko-KR" altLang="en-US" sz="1200" dirty="0"/>
            </a:br>
            <a:r>
              <a:rPr lang="ko-KR" altLang="en-US" sz="1200" dirty="0"/>
              <a:t>인기 웹사이트를 </a:t>
            </a:r>
            <a:r>
              <a:rPr lang="ko-KR" altLang="en-US" sz="1200" dirty="0" err="1"/>
              <a:t>스크레이핑</a:t>
            </a:r>
            <a:r>
              <a:rPr lang="en-US" altLang="ko-KR" sz="1200" dirty="0"/>
              <a:t>(Scrape)</a:t>
            </a:r>
            <a:r>
              <a:rPr lang="ko-KR" altLang="en-US" sz="1200" dirty="0"/>
              <a:t>해서 분석하는 경우 많이 이용</a:t>
            </a:r>
            <a:r>
              <a:rPr lang="en-US" altLang="ko-KR" sz="1200" dirty="0"/>
              <a:t>.</a:t>
            </a:r>
          </a:p>
          <a:p>
            <a:r>
              <a:rPr lang="en-US" altLang="ko-KR" sz="1200" dirty="0"/>
              <a:t>Pattern</a:t>
            </a:r>
            <a:r>
              <a:rPr lang="ko-KR" altLang="en-US" sz="1200" dirty="0"/>
              <a:t>에는 구글</a:t>
            </a:r>
            <a:r>
              <a:rPr lang="en-US" altLang="ko-KR" sz="1200" dirty="0"/>
              <a:t>, </a:t>
            </a:r>
            <a:r>
              <a:rPr lang="ko-KR" altLang="en-US" sz="1200" dirty="0"/>
              <a:t>위키피디아</a:t>
            </a:r>
            <a:r>
              <a:rPr lang="en-US" altLang="ko-KR" sz="1200" dirty="0"/>
              <a:t>, </a:t>
            </a:r>
            <a:r>
              <a:rPr lang="ko-KR" altLang="en-US" sz="1200" dirty="0"/>
              <a:t>트위터</a:t>
            </a:r>
            <a:r>
              <a:rPr lang="en-US" altLang="ko-KR" sz="1200" dirty="0"/>
              <a:t>, </a:t>
            </a:r>
            <a:r>
              <a:rPr lang="ko-KR" altLang="en-US" sz="1200" dirty="0"/>
              <a:t>페이스북</a:t>
            </a:r>
            <a:r>
              <a:rPr lang="en-US" altLang="ko-KR" sz="1200" dirty="0"/>
              <a:t>, </a:t>
            </a:r>
            <a:r>
              <a:rPr lang="ko-KR" altLang="en-US" sz="1200" dirty="0"/>
              <a:t>제네릭 </a:t>
            </a:r>
            <a:r>
              <a:rPr lang="en-US" altLang="ko-KR" sz="1200" dirty="0"/>
              <a:t>RSS </a:t>
            </a:r>
            <a:r>
              <a:rPr lang="ko-KR" altLang="en-US" sz="1200" dirty="0"/>
              <a:t>등 인기 웹 서비스와 소소를 </a:t>
            </a:r>
            <a:r>
              <a:rPr lang="ko-KR" altLang="en-US" sz="1200" dirty="0" err="1"/>
              <a:t>스크레이핑</a:t>
            </a:r>
            <a:r>
              <a:rPr lang="ko-KR" altLang="en-US" sz="1200" dirty="0"/>
              <a:t> 할 수 있는 도구가 탑재되어 있다</a:t>
            </a:r>
            <a:r>
              <a:rPr lang="en-US" altLang="ko-KR" sz="1200" dirty="0"/>
              <a:t>. </a:t>
            </a:r>
            <a:r>
              <a:rPr lang="ko-KR" altLang="en-US" sz="1200" dirty="0"/>
              <a:t>모두 </a:t>
            </a:r>
            <a:r>
              <a:rPr lang="ko-KR" altLang="en-US" sz="1200" dirty="0" err="1"/>
              <a:t>파이썬</a:t>
            </a:r>
            <a:r>
              <a:rPr lang="ko-KR" altLang="en-US" sz="1200" dirty="0"/>
              <a:t> 모듈로 이용할 수 있다</a:t>
            </a:r>
            <a:r>
              <a:rPr lang="en-US" altLang="ko-KR" sz="1200" dirty="0"/>
              <a:t>. </a:t>
            </a:r>
            <a:r>
              <a:rPr lang="ko-KR" altLang="en-US" sz="1200" dirty="0"/>
              <a:t>이런 사이트 각각에서 데이터를 가져오기 위해 무언가를 처음부터 만들 필요가 없다</a:t>
            </a:r>
            <a:r>
              <a:rPr lang="en-US" altLang="ko-KR" sz="1200" dirty="0"/>
              <a:t>. </a:t>
            </a:r>
            <a:r>
              <a:rPr lang="ko-KR" altLang="en-US" sz="1200" dirty="0"/>
              <a:t>이후 감성 분석 같은 많이 사용되는 다양한 </a:t>
            </a:r>
            <a:r>
              <a:rPr lang="en-US" altLang="ko-KR" sz="1200" dirty="0"/>
              <a:t>NLP </a:t>
            </a:r>
            <a:r>
              <a:rPr lang="ko-KR" altLang="en-US" sz="1200" dirty="0"/>
              <a:t>작업을 데이터에 수행할 수 있다</a:t>
            </a:r>
            <a:r>
              <a:rPr lang="en-US" altLang="ko-KR" sz="1200" dirty="0"/>
              <a:t>.</a:t>
            </a:r>
            <a:br>
              <a:rPr lang="ko-KR" altLang="en-US" sz="1200" dirty="0"/>
            </a:br>
            <a:r>
              <a:rPr lang="en-US" altLang="ko-KR" sz="1200" dirty="0"/>
              <a:t>Pattern</a:t>
            </a:r>
            <a:r>
              <a:rPr lang="ko-KR" altLang="en-US" sz="1200" dirty="0"/>
              <a:t>은 직접 </a:t>
            </a:r>
            <a:r>
              <a:rPr lang="en-US" altLang="ko-KR" sz="1200" dirty="0"/>
              <a:t>NLP </a:t>
            </a:r>
            <a:r>
              <a:rPr lang="ko-KR" altLang="en-US" sz="1200" dirty="0"/>
              <a:t>함수</a:t>
            </a:r>
            <a:r>
              <a:rPr lang="en-US" altLang="ko-KR" sz="1200" dirty="0"/>
              <a:t>, n-gram </a:t>
            </a:r>
            <a:r>
              <a:rPr lang="ko-KR" altLang="en-US" sz="1200" dirty="0"/>
              <a:t>검색</a:t>
            </a:r>
            <a:r>
              <a:rPr lang="en-US" altLang="ko-KR" sz="1200" dirty="0"/>
              <a:t>, </a:t>
            </a:r>
            <a:r>
              <a:rPr lang="ko-KR" altLang="en-US" sz="1200" dirty="0"/>
              <a:t>벡터</a:t>
            </a:r>
            <a:r>
              <a:rPr lang="en-US" altLang="ko-KR" sz="1200" dirty="0"/>
              <a:t>, </a:t>
            </a:r>
            <a:r>
              <a:rPr lang="ko-KR" altLang="en-US" sz="1200" dirty="0"/>
              <a:t>그래프를 사용할 수 있는 기능도 지원</a:t>
            </a:r>
          </a:p>
        </p:txBody>
      </p:sp>
    </p:spTree>
    <p:extLst>
      <p:ext uri="{BB962C8B-B14F-4D97-AF65-F5344CB8AC3E}">
        <p14:creationId xmlns:p14="http://schemas.microsoft.com/office/powerpoint/2010/main" val="2691760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6">
            <a:extLst>
              <a:ext uri="{FF2B5EF4-FFF2-40B4-BE49-F238E27FC236}">
                <a16:creationId xmlns:a16="http://schemas.microsoft.com/office/drawing/2014/main" id="{67E2CC9F-796B-4F4F-9BF7-D9FCBCE007B5}"/>
              </a:ext>
            </a:extLst>
          </p:cNvPr>
          <p:cNvSpPr txBox="1"/>
          <p:nvPr/>
        </p:nvSpPr>
        <p:spPr>
          <a:xfrm>
            <a:off x="431032" y="1329087"/>
            <a:ext cx="8712968" cy="3785652"/>
          </a:xfrm>
          <a:prstGeom prst="rect">
            <a:avLst/>
          </a:prstGeom>
          <a:noFill/>
        </p:spPr>
        <p:txBody>
          <a:bodyPr wrap="square" rtlCol="0">
            <a:spAutoFit/>
          </a:bodyPr>
          <a:lstStyle/>
          <a:p>
            <a:r>
              <a:rPr lang="en-US" altLang="ko-KR" sz="1200" b="1" dirty="0" err="1">
                <a:solidFill>
                  <a:srgbClr val="333333"/>
                </a:solidFill>
                <a:latin typeface="Noto Sans KR"/>
              </a:rPr>
              <a:t>SpaCy</a:t>
            </a:r>
            <a:br>
              <a:rPr lang="ko-KR" altLang="en-US" sz="1200" dirty="0"/>
            </a:br>
            <a:r>
              <a:rPr lang="ko-KR" altLang="en-US" sz="1200" dirty="0">
                <a:solidFill>
                  <a:srgbClr val="333333"/>
                </a:solidFill>
                <a:latin typeface="Noto Sans KR"/>
              </a:rPr>
              <a:t>편의성에는 </a:t>
            </a:r>
            <a:r>
              <a:rPr lang="ko-KR" altLang="en-US" sz="1200" dirty="0" err="1">
                <a:solidFill>
                  <a:srgbClr val="333333"/>
                </a:solidFill>
                <a:latin typeface="Noto Sans KR"/>
              </a:rPr>
              <a:t>파이썬</a:t>
            </a:r>
            <a:r>
              <a:rPr lang="en-US" altLang="ko-KR" sz="1200" dirty="0">
                <a:solidFill>
                  <a:srgbClr val="333333"/>
                </a:solidFill>
                <a:latin typeface="Noto Sans KR"/>
              </a:rPr>
              <a:t>, </a:t>
            </a:r>
            <a:r>
              <a:rPr lang="ko-KR" altLang="en-US" sz="1200" dirty="0">
                <a:solidFill>
                  <a:srgbClr val="333333"/>
                </a:solidFill>
                <a:latin typeface="Noto Sans KR"/>
              </a:rPr>
              <a:t>속도에는 </a:t>
            </a:r>
            <a:r>
              <a:rPr lang="en-US" altLang="ko-KR" sz="1200" dirty="0" err="1">
                <a:solidFill>
                  <a:srgbClr val="333333"/>
                </a:solidFill>
                <a:latin typeface="Noto Sans KR"/>
              </a:rPr>
              <a:t>Cython</a:t>
            </a:r>
            <a:r>
              <a:rPr lang="ko-KR" altLang="en-US" sz="1200" dirty="0">
                <a:solidFill>
                  <a:srgbClr val="333333"/>
                </a:solidFill>
                <a:latin typeface="Noto Sans KR"/>
              </a:rPr>
              <a:t>를 활용하는 </a:t>
            </a:r>
            <a:r>
              <a:rPr lang="en-US" altLang="ko-KR" sz="1200" dirty="0" err="1">
                <a:solidFill>
                  <a:srgbClr val="FF4000"/>
                </a:solidFill>
                <a:latin typeface="Noto Sans KR"/>
                <a:hlinkClick r:id="rId2"/>
              </a:rPr>
              <a:t>SpaCy</a:t>
            </a:r>
            <a:r>
              <a:rPr lang="ko-KR" altLang="en-US" sz="1200" dirty="0">
                <a:solidFill>
                  <a:srgbClr val="333333"/>
                </a:solidFill>
                <a:latin typeface="Noto Sans KR"/>
              </a:rPr>
              <a:t>는 ‘산업에 강한 </a:t>
            </a:r>
            <a:r>
              <a:rPr lang="en-US" altLang="ko-KR" sz="1200" dirty="0">
                <a:solidFill>
                  <a:srgbClr val="333333"/>
                </a:solidFill>
                <a:latin typeface="Noto Sans KR"/>
              </a:rPr>
              <a:t>NLP’</a:t>
            </a:r>
            <a:r>
              <a:rPr lang="ko-KR" altLang="en-US" sz="1200" dirty="0">
                <a:solidFill>
                  <a:srgbClr val="333333"/>
                </a:solidFill>
                <a:latin typeface="Noto Sans KR"/>
              </a:rPr>
              <a:t> </a:t>
            </a:r>
            <a:endParaRPr lang="en-US" altLang="ko-KR" sz="1200" dirty="0">
              <a:solidFill>
                <a:srgbClr val="333333"/>
              </a:solidFill>
              <a:latin typeface="Noto Sans KR"/>
            </a:endParaRPr>
          </a:p>
          <a:p>
            <a:r>
              <a:rPr lang="ko-KR" altLang="en-US" sz="1200" dirty="0">
                <a:solidFill>
                  <a:srgbClr val="333333"/>
                </a:solidFill>
                <a:latin typeface="Noto Sans KR"/>
              </a:rPr>
              <a:t>속도와 모델 크기</a:t>
            </a:r>
            <a:r>
              <a:rPr lang="en-US" altLang="ko-KR" sz="1200" dirty="0">
                <a:solidFill>
                  <a:srgbClr val="333333"/>
                </a:solidFill>
                <a:latin typeface="Noto Sans KR"/>
              </a:rPr>
              <a:t>, </a:t>
            </a:r>
            <a:r>
              <a:rPr lang="ko-KR" altLang="en-US" sz="1200" dirty="0">
                <a:solidFill>
                  <a:srgbClr val="333333"/>
                </a:solidFill>
                <a:latin typeface="Noto Sans KR"/>
              </a:rPr>
              <a:t>정확성 측면에서 </a:t>
            </a:r>
            <a:r>
              <a:rPr lang="en-US" altLang="ko-KR" sz="1200" dirty="0">
                <a:solidFill>
                  <a:srgbClr val="333333"/>
                </a:solidFill>
                <a:latin typeface="Noto Sans KR"/>
              </a:rPr>
              <a:t>NLTK, </a:t>
            </a:r>
            <a:r>
              <a:rPr lang="en-US" altLang="ko-KR" sz="1200" dirty="0" err="1">
                <a:solidFill>
                  <a:srgbClr val="333333"/>
                </a:solidFill>
                <a:latin typeface="Noto Sans KR"/>
              </a:rPr>
              <a:t>CoreNLP</a:t>
            </a:r>
            <a:r>
              <a:rPr lang="en-US" altLang="ko-KR" sz="1200" dirty="0">
                <a:solidFill>
                  <a:srgbClr val="333333"/>
                </a:solidFill>
                <a:latin typeface="Noto Sans KR"/>
              </a:rPr>
              <a:t> </a:t>
            </a:r>
            <a:r>
              <a:rPr lang="ko-KR" altLang="en-US" sz="1200" dirty="0">
                <a:solidFill>
                  <a:srgbClr val="333333"/>
                </a:solidFill>
                <a:latin typeface="Noto Sans KR"/>
              </a:rPr>
              <a:t>등의 다른 경쟁자를 앞선다고 주</a:t>
            </a:r>
            <a:r>
              <a:rPr lang="ko-KR" altLang="en-US" sz="1200" dirty="0">
                <a:solidFill>
                  <a:srgbClr val="FF4000"/>
                </a:solidFill>
                <a:latin typeface="Noto Sans KR"/>
                <a:hlinkClick r:id="rId3"/>
              </a:rPr>
              <a:t>장한다</a:t>
            </a:r>
            <a:r>
              <a:rPr lang="en-US" altLang="ko-KR" sz="1200" dirty="0">
                <a:solidFill>
                  <a:srgbClr val="FF4000"/>
                </a:solidFill>
                <a:latin typeface="Noto Sans KR"/>
                <a:hlinkClick r:id="rId3"/>
              </a:rPr>
              <a:t>.</a:t>
            </a:r>
            <a:r>
              <a:rPr lang="ko-KR" altLang="en-US" sz="1200" dirty="0">
                <a:solidFill>
                  <a:srgbClr val="333333"/>
                </a:solidFill>
                <a:latin typeface="Noto Sans KR"/>
              </a:rPr>
              <a:t> </a:t>
            </a:r>
            <a:endParaRPr lang="en-US" altLang="ko-KR" sz="1200" dirty="0">
              <a:solidFill>
                <a:srgbClr val="333333"/>
              </a:solidFill>
              <a:latin typeface="Noto Sans KR"/>
            </a:endParaRPr>
          </a:p>
          <a:p>
            <a:r>
              <a:rPr lang="en-US" altLang="ko-KR" sz="1200" dirty="0" err="1">
                <a:solidFill>
                  <a:srgbClr val="333333"/>
                </a:solidFill>
                <a:latin typeface="Noto Sans KR"/>
              </a:rPr>
              <a:t>SpaCy</a:t>
            </a:r>
            <a:r>
              <a:rPr lang="ko-KR" altLang="en-US" sz="1200" dirty="0">
                <a:solidFill>
                  <a:srgbClr val="333333"/>
                </a:solidFill>
                <a:latin typeface="Noto Sans KR"/>
              </a:rPr>
              <a:t>에는 경쟁 프레임워크에서 제공되는 거의 대부분 기능이 포함되어 있다</a:t>
            </a:r>
            <a:r>
              <a:rPr lang="en-US" altLang="ko-KR" sz="1200" dirty="0">
                <a:solidFill>
                  <a:srgbClr val="333333"/>
                </a:solidFill>
                <a:latin typeface="Noto Sans KR"/>
              </a:rPr>
              <a:t>. </a:t>
            </a:r>
          </a:p>
          <a:p>
            <a:r>
              <a:rPr lang="ko-KR" altLang="en-US" sz="1200" dirty="0">
                <a:solidFill>
                  <a:srgbClr val="333333"/>
                </a:solidFill>
                <a:latin typeface="Noto Sans KR"/>
              </a:rPr>
              <a:t>음성 </a:t>
            </a:r>
            <a:r>
              <a:rPr lang="ko-KR" altLang="en-US" sz="1200" dirty="0" err="1">
                <a:solidFill>
                  <a:srgbClr val="333333"/>
                </a:solidFill>
                <a:latin typeface="Noto Sans KR"/>
              </a:rPr>
              <a:t>태깅</a:t>
            </a:r>
            <a:r>
              <a:rPr lang="en-US" altLang="ko-KR" sz="1200" dirty="0">
                <a:solidFill>
                  <a:srgbClr val="333333"/>
                </a:solidFill>
                <a:latin typeface="Noto Sans KR"/>
              </a:rPr>
              <a:t>, </a:t>
            </a:r>
            <a:r>
              <a:rPr lang="ko-KR" altLang="en-US" sz="1200" dirty="0">
                <a:solidFill>
                  <a:srgbClr val="333333"/>
                </a:solidFill>
                <a:latin typeface="Noto Sans KR"/>
              </a:rPr>
              <a:t>종속성 파싱</a:t>
            </a:r>
            <a:r>
              <a:rPr lang="en-US" altLang="ko-KR" sz="1200" dirty="0">
                <a:solidFill>
                  <a:srgbClr val="333333"/>
                </a:solidFill>
                <a:latin typeface="Noto Sans KR"/>
              </a:rPr>
              <a:t>, </a:t>
            </a:r>
            <a:r>
              <a:rPr lang="ko-KR" altLang="en-US" sz="1200" dirty="0">
                <a:solidFill>
                  <a:srgbClr val="333333"/>
                </a:solidFill>
                <a:latin typeface="Noto Sans KR"/>
              </a:rPr>
              <a:t>명명 엔티티 인식</a:t>
            </a:r>
            <a:r>
              <a:rPr lang="en-US" altLang="ko-KR" sz="1200" dirty="0">
                <a:solidFill>
                  <a:srgbClr val="333333"/>
                </a:solidFill>
                <a:latin typeface="Noto Sans KR"/>
              </a:rPr>
              <a:t>, </a:t>
            </a:r>
            <a:r>
              <a:rPr lang="ko-KR" altLang="en-US" sz="1200" dirty="0">
                <a:solidFill>
                  <a:srgbClr val="333333"/>
                </a:solidFill>
                <a:latin typeface="Noto Sans KR"/>
              </a:rPr>
              <a:t>토큰화</a:t>
            </a:r>
            <a:r>
              <a:rPr lang="en-US" altLang="ko-KR" sz="1200" dirty="0">
                <a:solidFill>
                  <a:srgbClr val="333333"/>
                </a:solidFill>
                <a:latin typeface="Noto Sans KR"/>
              </a:rPr>
              <a:t>, </a:t>
            </a:r>
            <a:r>
              <a:rPr lang="ko-KR" altLang="en-US" sz="1200" dirty="0">
                <a:solidFill>
                  <a:srgbClr val="333333"/>
                </a:solidFill>
                <a:latin typeface="Noto Sans KR"/>
              </a:rPr>
              <a:t>감성 </a:t>
            </a:r>
            <a:r>
              <a:rPr lang="ko-KR" altLang="en-US" sz="1200" dirty="0" err="1">
                <a:solidFill>
                  <a:srgbClr val="333333"/>
                </a:solidFill>
                <a:latin typeface="Noto Sans KR"/>
              </a:rPr>
              <a:t>세그멘테이션</a:t>
            </a:r>
            <a:r>
              <a:rPr lang="en-US" altLang="ko-KR" sz="1200" dirty="0">
                <a:solidFill>
                  <a:srgbClr val="333333"/>
                </a:solidFill>
                <a:latin typeface="Noto Sans KR"/>
              </a:rPr>
              <a:t>, </a:t>
            </a:r>
            <a:r>
              <a:rPr lang="ko-KR" altLang="en-US" sz="1200" dirty="0">
                <a:solidFill>
                  <a:srgbClr val="333333"/>
                </a:solidFill>
                <a:latin typeface="Noto Sans KR"/>
              </a:rPr>
              <a:t>규칙 기반 매칭 작업</a:t>
            </a:r>
            <a:r>
              <a:rPr lang="en-US" altLang="ko-KR" sz="1200" dirty="0">
                <a:solidFill>
                  <a:srgbClr val="333333"/>
                </a:solidFill>
                <a:latin typeface="Noto Sans KR"/>
              </a:rPr>
              <a:t>, </a:t>
            </a:r>
            <a:r>
              <a:rPr lang="ko-KR" altLang="en-US" sz="1200" dirty="0">
                <a:solidFill>
                  <a:srgbClr val="333333"/>
                </a:solidFill>
                <a:latin typeface="Noto Sans KR"/>
              </a:rPr>
              <a:t>워드 </a:t>
            </a:r>
            <a:r>
              <a:rPr lang="ko-KR" altLang="en-US" sz="1200" dirty="0" err="1">
                <a:solidFill>
                  <a:srgbClr val="333333"/>
                </a:solidFill>
                <a:latin typeface="Noto Sans KR"/>
              </a:rPr>
              <a:t>백터</a:t>
            </a:r>
            <a:r>
              <a:rPr lang="ko-KR" altLang="en-US" sz="1200" dirty="0">
                <a:solidFill>
                  <a:srgbClr val="333333"/>
                </a:solidFill>
                <a:latin typeface="Noto Sans KR"/>
              </a:rPr>
              <a:t> 등을 예로 들 수 있다</a:t>
            </a:r>
            <a:r>
              <a:rPr lang="en-US" altLang="ko-KR" sz="1200" dirty="0">
                <a:solidFill>
                  <a:srgbClr val="333333"/>
                </a:solidFill>
                <a:latin typeface="Noto Sans KR"/>
              </a:rPr>
              <a:t>. </a:t>
            </a:r>
            <a:r>
              <a:rPr lang="en-US" altLang="ko-KR" sz="1200" dirty="0" err="1">
                <a:solidFill>
                  <a:srgbClr val="333333"/>
                </a:solidFill>
                <a:latin typeface="Noto Sans KR"/>
              </a:rPr>
              <a:t>SpaCy</a:t>
            </a:r>
            <a:r>
              <a:rPr lang="ko-KR" altLang="en-US" sz="1200" dirty="0">
                <a:solidFill>
                  <a:srgbClr val="333333"/>
                </a:solidFill>
                <a:latin typeface="Noto Sans KR"/>
              </a:rPr>
              <a:t>에는 </a:t>
            </a:r>
            <a:r>
              <a:rPr lang="en-US" altLang="ko-KR" sz="1200" dirty="0">
                <a:solidFill>
                  <a:srgbClr val="333333"/>
                </a:solidFill>
                <a:latin typeface="Noto Sans KR"/>
              </a:rPr>
              <a:t>GPU </a:t>
            </a:r>
            <a:r>
              <a:rPr lang="ko-KR" altLang="en-US" sz="1200" dirty="0">
                <a:solidFill>
                  <a:srgbClr val="333333"/>
                </a:solidFill>
                <a:latin typeface="Noto Sans KR"/>
              </a:rPr>
              <a:t>작업 최적화 기능도 지원한다</a:t>
            </a:r>
            <a:r>
              <a:rPr lang="en-US" altLang="ko-KR" sz="1200" dirty="0">
                <a:solidFill>
                  <a:srgbClr val="333333"/>
                </a:solidFill>
                <a:latin typeface="Noto Sans KR"/>
              </a:rPr>
              <a:t>. </a:t>
            </a:r>
            <a:r>
              <a:rPr lang="ko-KR" altLang="en-US" sz="1200" dirty="0">
                <a:solidFill>
                  <a:srgbClr val="333333"/>
                </a:solidFill>
                <a:latin typeface="Noto Sans KR"/>
              </a:rPr>
              <a:t>연산을 가속화하고</a:t>
            </a:r>
            <a:r>
              <a:rPr lang="en-US" altLang="ko-KR" sz="1200" dirty="0">
                <a:solidFill>
                  <a:srgbClr val="333333"/>
                </a:solidFill>
                <a:latin typeface="Noto Sans KR"/>
              </a:rPr>
              <a:t>, </a:t>
            </a:r>
            <a:r>
              <a:rPr lang="ko-KR" altLang="en-US" sz="1200" dirty="0">
                <a:solidFill>
                  <a:srgbClr val="333333"/>
                </a:solidFill>
                <a:latin typeface="Noto Sans KR"/>
              </a:rPr>
              <a:t>복제를 막기 위해 </a:t>
            </a:r>
            <a:r>
              <a:rPr lang="en-US" altLang="ko-KR" sz="1200" dirty="0">
                <a:solidFill>
                  <a:srgbClr val="333333"/>
                </a:solidFill>
                <a:latin typeface="Noto Sans KR"/>
              </a:rPr>
              <a:t>GPU</a:t>
            </a:r>
            <a:r>
              <a:rPr lang="ko-KR" altLang="en-US" sz="1200" dirty="0">
                <a:solidFill>
                  <a:srgbClr val="333333"/>
                </a:solidFill>
                <a:latin typeface="Noto Sans KR"/>
              </a:rPr>
              <a:t>에 데이터를 저장한다</a:t>
            </a:r>
            <a:r>
              <a:rPr lang="en-US" altLang="ko-KR" sz="1200" dirty="0">
                <a:solidFill>
                  <a:srgbClr val="333333"/>
                </a:solidFill>
                <a:latin typeface="Noto Sans KR"/>
              </a:rPr>
              <a:t>.</a:t>
            </a:r>
            <a:br>
              <a:rPr lang="ko-KR" altLang="en-US" sz="1200" dirty="0"/>
            </a:br>
            <a:br>
              <a:rPr lang="ko-KR" altLang="en-US" sz="1200" dirty="0"/>
            </a:br>
            <a:r>
              <a:rPr lang="ko-KR" altLang="en-US" sz="1200" dirty="0">
                <a:solidFill>
                  <a:srgbClr val="333333"/>
                </a:solidFill>
                <a:latin typeface="Noto Sans KR"/>
              </a:rPr>
              <a:t>설정 마법사가 윈도우와 리눅스</a:t>
            </a:r>
            <a:r>
              <a:rPr lang="en-US" altLang="ko-KR" sz="1200" dirty="0">
                <a:solidFill>
                  <a:srgbClr val="333333"/>
                </a:solidFill>
                <a:latin typeface="Noto Sans KR"/>
              </a:rPr>
              <a:t>, </a:t>
            </a:r>
            <a:r>
              <a:rPr lang="ko-KR" altLang="en-US" sz="1200" dirty="0">
                <a:solidFill>
                  <a:srgbClr val="333333"/>
                </a:solidFill>
                <a:latin typeface="Noto Sans KR"/>
              </a:rPr>
              <a:t>맥</a:t>
            </a:r>
            <a:r>
              <a:rPr lang="en-US" altLang="ko-KR" sz="1200" dirty="0">
                <a:solidFill>
                  <a:srgbClr val="333333"/>
                </a:solidFill>
                <a:latin typeface="Noto Sans KR"/>
              </a:rPr>
              <a:t>OS, </a:t>
            </a:r>
            <a:r>
              <a:rPr lang="ko-KR" altLang="en-US" sz="1200" dirty="0">
                <a:solidFill>
                  <a:srgbClr val="333333"/>
                </a:solidFill>
                <a:latin typeface="Noto Sans KR"/>
              </a:rPr>
              <a:t>기타 여러 </a:t>
            </a:r>
            <a:r>
              <a:rPr lang="ko-KR" altLang="en-US" sz="1200" dirty="0" err="1">
                <a:solidFill>
                  <a:srgbClr val="333333"/>
                </a:solidFill>
                <a:latin typeface="Noto Sans KR"/>
              </a:rPr>
              <a:t>파이썬</a:t>
            </a:r>
            <a:r>
              <a:rPr lang="ko-KR" altLang="en-US" sz="1200" dirty="0">
                <a:solidFill>
                  <a:srgbClr val="333333"/>
                </a:solidFill>
                <a:latin typeface="Noto Sans KR"/>
              </a:rPr>
              <a:t> 환경</a:t>
            </a:r>
            <a:r>
              <a:rPr lang="en-US" altLang="ko-KR" sz="1200" dirty="0">
                <a:solidFill>
                  <a:srgbClr val="333333"/>
                </a:solidFill>
                <a:latin typeface="Noto Sans KR"/>
              </a:rPr>
              <a:t>(pip</a:t>
            </a:r>
            <a:r>
              <a:rPr lang="ko-KR" altLang="en-US" sz="1200" dirty="0">
                <a:solidFill>
                  <a:srgbClr val="333333"/>
                </a:solidFill>
                <a:latin typeface="Noto Sans KR"/>
              </a:rPr>
              <a:t>와 </a:t>
            </a:r>
            <a:r>
              <a:rPr lang="en-US" altLang="ko-KR" sz="1200" dirty="0" err="1">
                <a:solidFill>
                  <a:srgbClr val="333333"/>
                </a:solidFill>
                <a:latin typeface="Noto Sans KR"/>
              </a:rPr>
              <a:t>conda</a:t>
            </a:r>
            <a:r>
              <a:rPr lang="en-US" altLang="ko-KR" sz="1200" dirty="0">
                <a:solidFill>
                  <a:srgbClr val="333333"/>
                </a:solidFill>
                <a:latin typeface="Noto Sans KR"/>
              </a:rPr>
              <a:t> </a:t>
            </a:r>
            <a:r>
              <a:rPr lang="ko-KR" altLang="en-US" sz="1200" dirty="0">
                <a:solidFill>
                  <a:srgbClr val="333333"/>
                </a:solidFill>
                <a:latin typeface="Noto Sans KR"/>
              </a:rPr>
              <a:t>등</a:t>
            </a:r>
            <a:r>
              <a:rPr lang="en-US" altLang="ko-KR" sz="1200" dirty="0">
                <a:solidFill>
                  <a:srgbClr val="333333"/>
                </a:solidFill>
                <a:latin typeface="Noto Sans KR"/>
              </a:rPr>
              <a:t>)</a:t>
            </a:r>
            <a:r>
              <a:rPr lang="ko-KR" altLang="en-US" sz="1200" dirty="0">
                <a:solidFill>
                  <a:srgbClr val="333333"/>
                </a:solidFill>
                <a:latin typeface="Noto Sans KR"/>
              </a:rPr>
              <a:t>을 위한 </a:t>
            </a:r>
            <a:r>
              <a:rPr lang="ko-KR" altLang="en-US" sz="1200" dirty="0" err="1">
                <a:solidFill>
                  <a:srgbClr val="333333"/>
                </a:solidFill>
                <a:latin typeface="Noto Sans KR"/>
              </a:rPr>
              <a:t>명령줄</a:t>
            </a:r>
            <a:r>
              <a:rPr lang="ko-KR" altLang="en-US" sz="1200" dirty="0">
                <a:solidFill>
                  <a:srgbClr val="333333"/>
                </a:solidFill>
                <a:latin typeface="Noto Sans KR"/>
              </a:rPr>
              <a:t> 설치 작업을 생성한다</a:t>
            </a:r>
            <a:r>
              <a:rPr lang="en-US" altLang="ko-KR" sz="1200" dirty="0">
                <a:solidFill>
                  <a:srgbClr val="333333"/>
                </a:solidFill>
                <a:latin typeface="Noto Sans KR"/>
              </a:rPr>
              <a:t>. </a:t>
            </a:r>
            <a:r>
              <a:rPr lang="ko-KR" altLang="en-US" sz="1200" dirty="0">
                <a:solidFill>
                  <a:srgbClr val="333333"/>
                </a:solidFill>
                <a:latin typeface="Noto Sans KR"/>
              </a:rPr>
              <a:t>언어 모델은 </a:t>
            </a:r>
            <a:r>
              <a:rPr lang="ko-KR" altLang="en-US" sz="1200" dirty="0" err="1">
                <a:solidFill>
                  <a:srgbClr val="333333"/>
                </a:solidFill>
                <a:latin typeface="Noto Sans KR"/>
              </a:rPr>
              <a:t>파이썬</a:t>
            </a:r>
            <a:r>
              <a:rPr lang="ko-KR" altLang="en-US" sz="1200" dirty="0">
                <a:solidFill>
                  <a:srgbClr val="333333"/>
                </a:solidFill>
                <a:latin typeface="Noto Sans KR"/>
              </a:rPr>
              <a:t> 패키지로 설치된다</a:t>
            </a:r>
            <a:r>
              <a:rPr lang="en-US" altLang="ko-KR" sz="1200" dirty="0">
                <a:solidFill>
                  <a:srgbClr val="333333"/>
                </a:solidFill>
                <a:latin typeface="Noto Sans KR"/>
              </a:rPr>
              <a:t>. </a:t>
            </a:r>
            <a:r>
              <a:rPr lang="ko-KR" altLang="en-US" sz="1200" dirty="0">
                <a:solidFill>
                  <a:srgbClr val="333333"/>
                </a:solidFill>
                <a:latin typeface="Noto Sans KR"/>
              </a:rPr>
              <a:t>따라서 애플리케이션의 종속성 리스트의 일부로 추적할 수 있다</a:t>
            </a:r>
            <a:r>
              <a:rPr lang="en-US" altLang="ko-KR" sz="1200" dirty="0">
                <a:solidFill>
                  <a:srgbClr val="333333"/>
                </a:solidFill>
                <a:latin typeface="Noto Sans KR"/>
              </a:rPr>
              <a:t>.</a:t>
            </a:r>
            <a:br>
              <a:rPr lang="ko-KR" altLang="en-US" sz="1200" dirty="0"/>
            </a:br>
            <a:endParaRPr lang="en-US" altLang="ko-KR" sz="1200" b="1" dirty="0"/>
          </a:p>
          <a:p>
            <a:r>
              <a:rPr lang="en-US" altLang="ko-KR" sz="1200" b="1" dirty="0" err="1">
                <a:solidFill>
                  <a:srgbClr val="333333"/>
                </a:solidFill>
                <a:latin typeface="Noto Sans KR"/>
              </a:rPr>
              <a:t>TextBlob</a:t>
            </a:r>
            <a:br>
              <a:rPr lang="ko-KR" altLang="en-US" sz="1200" dirty="0"/>
            </a:br>
            <a:r>
              <a:rPr lang="en-US" altLang="ko-KR" sz="1200" dirty="0" err="1">
                <a:solidFill>
                  <a:srgbClr val="FF4000"/>
                </a:solidFill>
                <a:latin typeface="Noto Sans KR"/>
                <a:hlinkClick r:id="rId4"/>
              </a:rPr>
              <a:t>TextBlob</a:t>
            </a:r>
            <a:r>
              <a:rPr lang="ko-KR" altLang="en-US" sz="1200" dirty="0">
                <a:solidFill>
                  <a:srgbClr val="333333"/>
                </a:solidFill>
                <a:latin typeface="Noto Sans KR"/>
              </a:rPr>
              <a:t>은 </a:t>
            </a:r>
            <a:r>
              <a:rPr lang="en-US" altLang="ko-KR" sz="1200" dirty="0">
                <a:solidFill>
                  <a:srgbClr val="333333"/>
                </a:solidFill>
                <a:latin typeface="Noto Sans KR"/>
              </a:rPr>
              <a:t>Pattern</a:t>
            </a:r>
            <a:r>
              <a:rPr lang="ko-KR" altLang="en-US" sz="1200" dirty="0">
                <a:solidFill>
                  <a:srgbClr val="333333"/>
                </a:solidFill>
                <a:latin typeface="Noto Sans KR"/>
              </a:rPr>
              <a:t>과 </a:t>
            </a:r>
            <a:r>
              <a:rPr lang="en-US" altLang="ko-KR" sz="1200" dirty="0">
                <a:solidFill>
                  <a:srgbClr val="333333"/>
                </a:solidFill>
                <a:latin typeface="Noto Sans KR"/>
              </a:rPr>
              <a:t>NLTK </a:t>
            </a:r>
            <a:r>
              <a:rPr lang="ko-KR" altLang="en-US" sz="1200" dirty="0">
                <a:solidFill>
                  <a:srgbClr val="333333"/>
                </a:solidFill>
                <a:latin typeface="Noto Sans KR"/>
              </a:rPr>
              <a:t>라이브러리의 친화적인 </a:t>
            </a:r>
            <a:r>
              <a:rPr lang="ko-KR" altLang="en-US" sz="1200" dirty="0" err="1">
                <a:solidFill>
                  <a:srgbClr val="333333"/>
                </a:solidFill>
                <a:latin typeface="Noto Sans KR"/>
              </a:rPr>
              <a:t>프론트엔드이다</a:t>
            </a:r>
            <a:r>
              <a:rPr lang="en-US" altLang="ko-KR" sz="1200" dirty="0">
                <a:solidFill>
                  <a:srgbClr val="333333"/>
                </a:solidFill>
                <a:latin typeface="Noto Sans KR"/>
              </a:rPr>
              <a:t>. </a:t>
            </a:r>
            <a:r>
              <a:rPr lang="ko-KR" altLang="en-US" sz="1200" dirty="0">
                <a:solidFill>
                  <a:srgbClr val="333333"/>
                </a:solidFill>
                <a:latin typeface="Noto Sans KR"/>
              </a:rPr>
              <a:t>두 라이브러리를 고수준의 사용하기 쉬운 인터페이스로 포장한다</a:t>
            </a:r>
            <a:r>
              <a:rPr lang="en-US" altLang="ko-KR" sz="1200" dirty="0">
                <a:solidFill>
                  <a:srgbClr val="333333"/>
                </a:solidFill>
                <a:latin typeface="Noto Sans KR"/>
              </a:rPr>
              <a:t>. </a:t>
            </a:r>
            <a:r>
              <a:rPr lang="en-US" altLang="ko-KR" sz="1200" dirty="0" err="1">
                <a:solidFill>
                  <a:srgbClr val="333333"/>
                </a:solidFill>
                <a:latin typeface="Noto Sans KR"/>
              </a:rPr>
              <a:t>TextBlob</a:t>
            </a:r>
            <a:r>
              <a:rPr lang="ko-KR" altLang="en-US" sz="1200" dirty="0">
                <a:solidFill>
                  <a:srgbClr val="333333"/>
                </a:solidFill>
                <a:latin typeface="Noto Sans KR"/>
              </a:rPr>
              <a:t>을 사용하면 패턴과 </a:t>
            </a:r>
            <a:r>
              <a:rPr lang="en-US" altLang="ko-KR" sz="1200" dirty="0">
                <a:solidFill>
                  <a:srgbClr val="333333"/>
                </a:solidFill>
                <a:latin typeface="Noto Sans KR"/>
              </a:rPr>
              <a:t>NLTK</a:t>
            </a:r>
            <a:r>
              <a:rPr lang="ko-KR" altLang="en-US" sz="1200" dirty="0">
                <a:solidFill>
                  <a:srgbClr val="333333"/>
                </a:solidFill>
                <a:latin typeface="Noto Sans KR"/>
              </a:rPr>
              <a:t>의 복잡함에 어려움을 겪는 시간이 줄어들고</a:t>
            </a:r>
            <a:r>
              <a:rPr lang="en-US" altLang="ko-KR" sz="1200" dirty="0">
                <a:solidFill>
                  <a:srgbClr val="333333"/>
                </a:solidFill>
                <a:latin typeface="Noto Sans KR"/>
              </a:rPr>
              <a:t>, </a:t>
            </a:r>
            <a:r>
              <a:rPr lang="ko-KR" altLang="en-US" sz="1200" dirty="0">
                <a:solidFill>
                  <a:srgbClr val="333333"/>
                </a:solidFill>
                <a:latin typeface="Noto Sans KR"/>
              </a:rPr>
              <a:t>결과를 얻는 시간이 늘어난다</a:t>
            </a:r>
            <a:r>
              <a:rPr lang="en-US" altLang="ko-KR" sz="1200" dirty="0">
                <a:solidFill>
                  <a:srgbClr val="333333"/>
                </a:solidFill>
                <a:latin typeface="Noto Sans KR"/>
              </a:rPr>
              <a:t>.</a:t>
            </a:r>
            <a:br>
              <a:rPr lang="ko-KR" altLang="en-US" sz="1200" dirty="0"/>
            </a:br>
            <a:br>
              <a:rPr lang="ko-KR" altLang="en-US" sz="1200" dirty="0"/>
            </a:br>
            <a:r>
              <a:rPr lang="en-US" altLang="ko-KR" sz="1200" dirty="0" err="1">
                <a:solidFill>
                  <a:srgbClr val="333333"/>
                </a:solidFill>
                <a:latin typeface="Noto Sans KR"/>
              </a:rPr>
              <a:t>TextBlob</a:t>
            </a:r>
            <a:r>
              <a:rPr lang="ko-KR" altLang="en-US" sz="1200" dirty="0">
                <a:solidFill>
                  <a:srgbClr val="333333"/>
                </a:solidFill>
                <a:latin typeface="Noto Sans KR"/>
              </a:rPr>
              <a:t>은 네이티브 </a:t>
            </a:r>
            <a:r>
              <a:rPr lang="ko-KR" altLang="en-US" sz="1200" dirty="0" err="1">
                <a:solidFill>
                  <a:srgbClr val="333333"/>
                </a:solidFill>
                <a:latin typeface="Noto Sans KR"/>
              </a:rPr>
              <a:t>파이썬</a:t>
            </a:r>
            <a:r>
              <a:rPr lang="ko-KR" altLang="en-US" sz="1200" dirty="0">
                <a:solidFill>
                  <a:srgbClr val="333333"/>
                </a:solidFill>
                <a:latin typeface="Noto Sans KR"/>
              </a:rPr>
              <a:t> 객체와 구문을 활용해 원활한 작업을 돕는다</a:t>
            </a:r>
            <a:r>
              <a:rPr lang="en-US" altLang="ko-KR" sz="1200" dirty="0">
                <a:solidFill>
                  <a:srgbClr val="333333"/>
                </a:solidFill>
                <a:latin typeface="Noto Sans KR"/>
              </a:rPr>
              <a:t>. </a:t>
            </a:r>
            <a:r>
              <a:rPr lang="ko-KR" altLang="en-US" sz="1200" dirty="0" err="1">
                <a:solidFill>
                  <a:srgbClr val="FF4000"/>
                </a:solidFill>
                <a:latin typeface="Noto Sans KR"/>
                <a:hlinkClick r:id="rId5"/>
              </a:rPr>
              <a:t>퀵스타트</a:t>
            </a:r>
            <a:r>
              <a:rPr lang="ko-KR" altLang="en-US" sz="1200" dirty="0">
                <a:solidFill>
                  <a:srgbClr val="FF4000"/>
                </a:solidFill>
                <a:latin typeface="Noto Sans KR"/>
                <a:hlinkClick r:id="rId5"/>
              </a:rPr>
              <a:t> 예제</a:t>
            </a:r>
            <a:r>
              <a:rPr lang="ko-KR" altLang="en-US" sz="1200" dirty="0">
                <a:solidFill>
                  <a:srgbClr val="333333"/>
                </a:solidFill>
                <a:latin typeface="Noto Sans KR"/>
              </a:rPr>
              <a:t>는 처리할 텍스트를 문자열로 단순히 처리하는 방법을 보여주며</a:t>
            </a:r>
            <a:r>
              <a:rPr lang="en-US" altLang="ko-KR" sz="1200" dirty="0">
                <a:solidFill>
                  <a:srgbClr val="333333"/>
                </a:solidFill>
                <a:latin typeface="Noto Sans KR"/>
              </a:rPr>
              <a:t>, </a:t>
            </a:r>
            <a:r>
              <a:rPr lang="ko-KR" altLang="en-US" sz="1200" dirty="0">
                <a:solidFill>
                  <a:srgbClr val="333333"/>
                </a:solidFill>
                <a:latin typeface="Noto Sans KR"/>
              </a:rPr>
              <a:t>음성 일부 </a:t>
            </a:r>
            <a:r>
              <a:rPr lang="ko-KR" altLang="en-US" sz="1200" dirty="0" err="1">
                <a:solidFill>
                  <a:srgbClr val="333333"/>
                </a:solidFill>
                <a:latin typeface="Noto Sans KR"/>
              </a:rPr>
              <a:t>태깅</a:t>
            </a:r>
            <a:r>
              <a:rPr lang="ko-KR" altLang="en-US" sz="1200" dirty="0">
                <a:solidFill>
                  <a:srgbClr val="333333"/>
                </a:solidFill>
                <a:latin typeface="Noto Sans KR"/>
              </a:rPr>
              <a:t> 등 많이 사용하는 </a:t>
            </a:r>
            <a:r>
              <a:rPr lang="en-US" altLang="ko-KR" sz="1200" dirty="0">
                <a:solidFill>
                  <a:srgbClr val="333333"/>
                </a:solidFill>
                <a:latin typeface="Noto Sans KR"/>
              </a:rPr>
              <a:t>NLP </a:t>
            </a:r>
            <a:r>
              <a:rPr lang="ko-KR" altLang="en-US" sz="1200" dirty="0">
                <a:solidFill>
                  <a:srgbClr val="333333"/>
                </a:solidFill>
                <a:latin typeface="Noto Sans KR"/>
              </a:rPr>
              <a:t>방법을 문자열 객체에서 사용할 수 있다</a:t>
            </a:r>
            <a:r>
              <a:rPr lang="en-US" altLang="ko-KR" sz="1200" dirty="0">
                <a:solidFill>
                  <a:srgbClr val="333333"/>
                </a:solidFill>
                <a:latin typeface="Noto Sans KR"/>
              </a:rPr>
              <a:t>.</a:t>
            </a:r>
            <a:br>
              <a:rPr lang="ko-KR" altLang="en-US" sz="1200" dirty="0"/>
            </a:br>
            <a:br>
              <a:rPr lang="ko-KR" altLang="en-US" sz="1200" dirty="0"/>
            </a:br>
            <a:r>
              <a:rPr lang="en-US" altLang="ko-KR" sz="1200" dirty="0" err="1">
                <a:solidFill>
                  <a:srgbClr val="333333"/>
                </a:solidFill>
                <a:latin typeface="Noto Sans KR"/>
              </a:rPr>
              <a:t>Textblob</a:t>
            </a:r>
            <a:r>
              <a:rPr lang="ko-KR" altLang="en-US" sz="1200" dirty="0">
                <a:solidFill>
                  <a:srgbClr val="333333"/>
                </a:solidFill>
                <a:latin typeface="Noto Sans KR"/>
              </a:rPr>
              <a:t>의 또 다른 장점은 더 자신감을 얻었을 때 기능성을 변경할 수 있다는 것이다</a:t>
            </a:r>
            <a:r>
              <a:rPr lang="en-US" altLang="ko-KR" sz="1200" dirty="0">
                <a:solidFill>
                  <a:srgbClr val="333333"/>
                </a:solidFill>
                <a:latin typeface="Noto Sans KR"/>
              </a:rPr>
              <a:t>. </a:t>
            </a:r>
            <a:r>
              <a:rPr lang="ko-KR" altLang="en-US" sz="1200" dirty="0">
                <a:solidFill>
                  <a:srgbClr val="333333"/>
                </a:solidFill>
                <a:latin typeface="Noto Sans KR"/>
              </a:rPr>
              <a:t>감성 분석 시스템이나 토큰화 같은 많은 기본 구성요소들을 필요에 따라 </a:t>
            </a:r>
            <a:r>
              <a:rPr lang="ko-KR" altLang="en-US" sz="1200" dirty="0">
                <a:solidFill>
                  <a:srgbClr val="FF4000"/>
                </a:solidFill>
                <a:latin typeface="Noto Sans KR"/>
                <a:hlinkClick r:id="rId6"/>
              </a:rPr>
              <a:t>교체할 수 있다</a:t>
            </a:r>
            <a:r>
              <a:rPr lang="en-US" altLang="ko-KR" sz="1200" dirty="0">
                <a:solidFill>
                  <a:srgbClr val="333333"/>
                </a:solidFill>
                <a:latin typeface="Noto Sans KR"/>
              </a:rPr>
              <a:t>. </a:t>
            </a:r>
            <a:r>
              <a:rPr lang="ko-KR" altLang="en-US" sz="1200" dirty="0">
                <a:solidFill>
                  <a:srgbClr val="333333"/>
                </a:solidFill>
                <a:latin typeface="Noto Sans KR"/>
              </a:rPr>
              <a:t>또한 감성 분석 도구나 분류자 등 구성요소를 결합하는 고수준 객체를 생성하고</a:t>
            </a:r>
            <a:r>
              <a:rPr lang="en-US" altLang="ko-KR" sz="1200" dirty="0">
                <a:solidFill>
                  <a:srgbClr val="333333"/>
                </a:solidFill>
                <a:latin typeface="Noto Sans KR"/>
              </a:rPr>
              <a:t>, </a:t>
            </a:r>
            <a:r>
              <a:rPr lang="ko-KR" altLang="en-US" sz="1200" dirty="0">
                <a:solidFill>
                  <a:srgbClr val="333333"/>
                </a:solidFill>
                <a:latin typeface="Noto Sans KR"/>
              </a:rPr>
              <a:t>최소한의 노력으로 이를 재사용할 수 있다</a:t>
            </a:r>
            <a:r>
              <a:rPr lang="en-US" altLang="ko-KR" sz="1200" dirty="0">
                <a:solidFill>
                  <a:srgbClr val="333333"/>
                </a:solidFill>
                <a:latin typeface="Noto Sans KR"/>
              </a:rPr>
              <a:t>. </a:t>
            </a:r>
            <a:endParaRPr lang="ko-KR" altLang="en-US" sz="1200" dirty="0"/>
          </a:p>
        </p:txBody>
      </p:sp>
      <p:sp>
        <p:nvSpPr>
          <p:cNvPr id="8" name="직사각형 7">
            <a:extLst>
              <a:ext uri="{FF2B5EF4-FFF2-40B4-BE49-F238E27FC236}">
                <a16:creationId xmlns:a16="http://schemas.microsoft.com/office/drawing/2014/main" id="{F2777DB8-79E1-4784-A0DA-1ACC2DAC804D}"/>
              </a:ext>
            </a:extLst>
          </p:cNvPr>
          <p:cNvSpPr/>
          <p:nvPr/>
        </p:nvSpPr>
        <p:spPr>
          <a:xfrm>
            <a:off x="899592" y="376717"/>
            <a:ext cx="5904656" cy="369332"/>
          </a:xfrm>
          <a:prstGeom prst="rect">
            <a:avLst/>
          </a:prstGeom>
        </p:spPr>
        <p:txBody>
          <a:bodyPr wrap="square">
            <a:spAutoFit/>
          </a:bodyPr>
          <a:lstStyle/>
          <a:p>
            <a:pPr algn="just"/>
            <a:r>
              <a:rPr lang="ko-KR" altLang="en-US" dirty="0">
                <a:solidFill>
                  <a:srgbClr val="F15B25"/>
                </a:solidFill>
                <a:latin typeface="Noto Sans KR"/>
              </a:rPr>
              <a:t>자연어 처리</a:t>
            </a:r>
            <a:r>
              <a:rPr lang="en-US" altLang="ko-KR" dirty="0">
                <a:solidFill>
                  <a:srgbClr val="F15B25"/>
                </a:solidFill>
                <a:latin typeface="Noto Sans KR"/>
              </a:rPr>
              <a:t>(NLP)</a:t>
            </a:r>
            <a:r>
              <a:rPr lang="ko-KR" altLang="en-US" dirty="0">
                <a:solidFill>
                  <a:srgbClr val="F15B25"/>
                </a:solidFill>
                <a:latin typeface="Noto Sans KR"/>
              </a:rPr>
              <a:t> 텍스트분석을 위한 </a:t>
            </a:r>
            <a:r>
              <a:rPr lang="ko-KR" altLang="en-US" dirty="0" err="1">
                <a:solidFill>
                  <a:srgbClr val="F15B25"/>
                </a:solidFill>
                <a:latin typeface="Noto Sans KR"/>
              </a:rPr>
              <a:t>파이썬</a:t>
            </a:r>
            <a:r>
              <a:rPr lang="ko-KR" altLang="en-US" dirty="0">
                <a:solidFill>
                  <a:srgbClr val="F15B25"/>
                </a:solidFill>
                <a:latin typeface="Noto Sans KR"/>
              </a:rPr>
              <a:t> 라이브러리</a:t>
            </a:r>
            <a:endParaRPr lang="ko-KR" altLang="en-US" b="0" i="0" spc="0" dirty="0">
              <a:solidFill>
                <a:srgbClr val="F15B25"/>
              </a:solidFill>
              <a:effectLst/>
              <a:latin typeface="Noto Sans KR"/>
            </a:endParaRPr>
          </a:p>
        </p:txBody>
      </p:sp>
      <p:sp>
        <p:nvSpPr>
          <p:cNvPr id="10" name="직사각형 9">
            <a:extLst>
              <a:ext uri="{FF2B5EF4-FFF2-40B4-BE49-F238E27FC236}">
                <a16:creationId xmlns:a16="http://schemas.microsoft.com/office/drawing/2014/main" id="{4BA6DEEC-FDA5-4498-84AA-8D65A57C0B31}"/>
              </a:ext>
            </a:extLst>
          </p:cNvPr>
          <p:cNvSpPr/>
          <p:nvPr/>
        </p:nvSpPr>
        <p:spPr>
          <a:xfrm>
            <a:off x="467544" y="990379"/>
            <a:ext cx="2546338" cy="276999"/>
          </a:xfrm>
          <a:prstGeom prst="rect">
            <a:avLst/>
          </a:prstGeom>
        </p:spPr>
        <p:txBody>
          <a:bodyPr wrap="none">
            <a:spAutoFit/>
          </a:bodyPr>
          <a:lstStyle/>
          <a:p>
            <a:r>
              <a:rPr lang="en-US" altLang="ko-KR" sz="1200" dirty="0"/>
              <a:t>https://pypi.org/project/</a:t>
            </a:r>
            <a:r>
              <a:rPr lang="en-US" altLang="ko-KR" sz="1200" dirty="0">
                <a:highlight>
                  <a:srgbClr val="FFFF00"/>
                </a:highlight>
              </a:rPr>
              <a:t>spacytextblob/</a:t>
            </a:r>
            <a:endParaRPr lang="ko-KR" altLang="en-US" sz="1200" dirty="0">
              <a:highlight>
                <a:srgbClr val="FFFF00"/>
              </a:highlight>
            </a:endParaRPr>
          </a:p>
        </p:txBody>
      </p:sp>
      <p:sp>
        <p:nvSpPr>
          <p:cNvPr id="11" name="직사각형 10">
            <a:extLst>
              <a:ext uri="{FF2B5EF4-FFF2-40B4-BE49-F238E27FC236}">
                <a16:creationId xmlns:a16="http://schemas.microsoft.com/office/drawing/2014/main" id="{51FD10D8-38B7-4330-AE56-53AD95898E64}"/>
              </a:ext>
            </a:extLst>
          </p:cNvPr>
          <p:cNvSpPr/>
          <p:nvPr/>
        </p:nvSpPr>
        <p:spPr>
          <a:xfrm>
            <a:off x="6182452" y="1390766"/>
            <a:ext cx="2194832" cy="369332"/>
          </a:xfrm>
          <a:prstGeom prst="rect">
            <a:avLst/>
          </a:prstGeom>
        </p:spPr>
        <p:txBody>
          <a:bodyPr wrap="none">
            <a:spAutoFit/>
          </a:bodyPr>
          <a:lstStyle/>
          <a:p>
            <a:r>
              <a:rPr lang="en-US" altLang="ko-KR" b="1" dirty="0" err="1">
                <a:latin typeface="Source Sans Pro" panose="020B0503030403020204" pitchFamily="34" charset="0"/>
              </a:rPr>
              <a:t>spacytextblob</a:t>
            </a:r>
            <a:r>
              <a:rPr lang="en-US" altLang="ko-KR" b="1" dirty="0">
                <a:latin typeface="Source Sans Pro" panose="020B0503030403020204" pitchFamily="34" charset="0"/>
              </a:rPr>
              <a:t> 3.0.1</a:t>
            </a:r>
            <a:endParaRPr lang="en-US" altLang="ko-KR" b="1" i="0" dirty="0">
              <a:effectLst/>
              <a:latin typeface="Source Sans Pro" panose="020B0503030403020204" pitchFamily="34" charset="0"/>
            </a:endParaRPr>
          </a:p>
        </p:txBody>
      </p:sp>
    </p:spTree>
    <p:extLst>
      <p:ext uri="{BB962C8B-B14F-4D97-AF65-F5344CB8AC3E}">
        <p14:creationId xmlns:p14="http://schemas.microsoft.com/office/powerpoint/2010/main" val="2895592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AA63CCD-BD1F-42C7-9A11-FF8D9B371399}"/>
              </a:ext>
            </a:extLst>
          </p:cNvPr>
          <p:cNvSpPr/>
          <p:nvPr/>
        </p:nvSpPr>
        <p:spPr>
          <a:xfrm>
            <a:off x="611560" y="265784"/>
            <a:ext cx="2304256" cy="369332"/>
          </a:xfrm>
          <a:prstGeom prst="rect">
            <a:avLst/>
          </a:prstGeom>
        </p:spPr>
        <p:txBody>
          <a:bodyPr wrap="square">
            <a:spAutoFit/>
          </a:bodyPr>
          <a:lstStyle/>
          <a:p>
            <a:r>
              <a:rPr lang="en-US" altLang="ko-KR" dirty="0"/>
              <a:t>Adjusted Beta (ch5)</a:t>
            </a:r>
            <a:endParaRPr lang="ko-KR" altLang="en-US" dirty="0"/>
          </a:p>
        </p:txBody>
      </p:sp>
      <p:pic>
        <p:nvPicPr>
          <p:cNvPr id="3" name="그림 2">
            <a:extLst>
              <a:ext uri="{FF2B5EF4-FFF2-40B4-BE49-F238E27FC236}">
                <a16:creationId xmlns:a16="http://schemas.microsoft.com/office/drawing/2014/main" id="{5E27A49C-4E4B-4AEB-851A-95D5F28A61F2}"/>
              </a:ext>
            </a:extLst>
          </p:cNvPr>
          <p:cNvPicPr>
            <a:picLocks noChangeAspect="1"/>
          </p:cNvPicPr>
          <p:nvPr/>
        </p:nvPicPr>
        <p:blipFill>
          <a:blip r:embed="rId2"/>
          <a:stretch>
            <a:fillRect/>
          </a:stretch>
        </p:blipFill>
        <p:spPr>
          <a:xfrm>
            <a:off x="32797" y="969359"/>
            <a:ext cx="8415738" cy="2694108"/>
          </a:xfrm>
          <a:prstGeom prst="rect">
            <a:avLst/>
          </a:prstGeom>
        </p:spPr>
      </p:pic>
      <p:sp>
        <p:nvSpPr>
          <p:cNvPr id="6" name="직사각형 5">
            <a:extLst>
              <a:ext uri="{FF2B5EF4-FFF2-40B4-BE49-F238E27FC236}">
                <a16:creationId xmlns:a16="http://schemas.microsoft.com/office/drawing/2014/main" id="{F27FC3DF-F8C1-4D82-93DF-480A40C0577F}"/>
              </a:ext>
            </a:extLst>
          </p:cNvPr>
          <p:cNvSpPr/>
          <p:nvPr/>
        </p:nvSpPr>
        <p:spPr>
          <a:xfrm>
            <a:off x="235931" y="3811286"/>
            <a:ext cx="7028348" cy="276999"/>
          </a:xfrm>
          <a:prstGeom prst="rect">
            <a:avLst/>
          </a:prstGeom>
        </p:spPr>
        <p:txBody>
          <a:bodyPr wrap="square">
            <a:spAutoFit/>
          </a:bodyPr>
          <a:lstStyle/>
          <a:p>
            <a:r>
              <a:rPr lang="en-US" altLang="ko-KR" sz="1200" dirty="0"/>
              <a:t>Asia-Pacific Journal of Business (</a:t>
            </a:r>
            <a:r>
              <a:rPr lang="ko-KR" altLang="en-US" sz="1200" dirty="0" err="1"/>
              <a:t>아태</a:t>
            </a:r>
            <a:r>
              <a:rPr lang="ko-KR" altLang="en-US" sz="1200" dirty="0"/>
              <a:t> 비즈니스 연구</a:t>
            </a:r>
            <a:r>
              <a:rPr lang="en-US" altLang="ko-KR" sz="1200" dirty="0"/>
              <a:t>) Vol. 10, No. 4, December 2019 (pp.65-75)</a:t>
            </a:r>
            <a:endParaRPr lang="ko-KR" altLang="en-US" sz="1200" dirty="0"/>
          </a:p>
        </p:txBody>
      </p:sp>
      <p:sp>
        <p:nvSpPr>
          <p:cNvPr id="8" name="TextBox 7">
            <a:extLst>
              <a:ext uri="{FF2B5EF4-FFF2-40B4-BE49-F238E27FC236}">
                <a16:creationId xmlns:a16="http://schemas.microsoft.com/office/drawing/2014/main" id="{90BA5938-93B8-4E39-81C1-87B7A3B9B7CD}"/>
              </a:ext>
            </a:extLst>
          </p:cNvPr>
          <p:cNvSpPr txBox="1"/>
          <p:nvPr/>
        </p:nvSpPr>
        <p:spPr>
          <a:xfrm>
            <a:off x="545749" y="4365104"/>
            <a:ext cx="6408712" cy="954107"/>
          </a:xfrm>
          <a:prstGeom prst="rect">
            <a:avLst/>
          </a:prstGeom>
          <a:noFill/>
        </p:spPr>
        <p:txBody>
          <a:bodyPr wrap="square" rtlCol="0">
            <a:spAutoFit/>
          </a:bodyPr>
          <a:lstStyle/>
          <a:p>
            <a:r>
              <a:rPr lang="ko-KR" altLang="en-US" sz="1400" dirty="0" err="1"/>
              <a:t>시장효율적일수록</a:t>
            </a:r>
            <a:r>
              <a:rPr lang="ko-KR" altLang="en-US" sz="1400" dirty="0"/>
              <a:t> </a:t>
            </a:r>
            <a:r>
              <a:rPr lang="en-US" altLang="ko-KR" sz="1400" dirty="0">
                <a:sym typeface="Wingdings" panose="05000000000000000000" pitchFamily="2" charset="2"/>
              </a:rPr>
              <a:t> </a:t>
            </a:r>
            <a:r>
              <a:rPr lang="ko-KR" altLang="en-US" sz="1400" dirty="0">
                <a:sym typeface="Wingdings" panose="05000000000000000000" pitchFamily="2" charset="2"/>
              </a:rPr>
              <a:t>베타 </a:t>
            </a:r>
            <a:r>
              <a:rPr lang="en-US" altLang="ko-KR" sz="1400" dirty="0">
                <a:sym typeface="Wingdings" panose="05000000000000000000" pitchFamily="2" charset="2"/>
              </a:rPr>
              <a:t>1 </a:t>
            </a:r>
            <a:r>
              <a:rPr lang="ko-KR" altLang="en-US" sz="1400" dirty="0">
                <a:sym typeface="Wingdings" panose="05000000000000000000" pitchFamily="2" charset="2"/>
              </a:rPr>
              <a:t>수렴 </a:t>
            </a:r>
            <a:endParaRPr lang="en-US" altLang="ko-KR" sz="1400" dirty="0">
              <a:sym typeface="Wingdings" panose="05000000000000000000" pitchFamily="2" charset="2"/>
            </a:endParaRPr>
          </a:p>
          <a:p>
            <a:r>
              <a:rPr lang="ko-KR" altLang="en-US" sz="1400" dirty="0">
                <a:sym typeface="Wingdings" panose="05000000000000000000" pitchFamily="2" charset="2"/>
              </a:rPr>
              <a:t>역사적 베타 </a:t>
            </a:r>
            <a:r>
              <a:rPr lang="en-US" altLang="ko-KR" sz="1400" dirty="0">
                <a:sym typeface="Wingdings" panose="05000000000000000000" pitchFamily="2" charset="2"/>
              </a:rPr>
              <a:t>1</a:t>
            </a:r>
            <a:r>
              <a:rPr lang="ko-KR" altLang="en-US" sz="1400" dirty="0">
                <a:sym typeface="Wingdings" panose="05000000000000000000" pitchFamily="2" charset="2"/>
              </a:rPr>
              <a:t>보다 큰 경우</a:t>
            </a:r>
            <a:r>
              <a:rPr lang="en-US" altLang="ko-KR" sz="1400" dirty="0">
                <a:sym typeface="Wingdings" panose="05000000000000000000" pitchFamily="2" charset="2"/>
              </a:rPr>
              <a:t>, </a:t>
            </a:r>
          </a:p>
          <a:p>
            <a:r>
              <a:rPr lang="en-US" altLang="ko-KR" sz="1400" dirty="0">
                <a:sym typeface="Wingdings" panose="05000000000000000000" pitchFamily="2" charset="2"/>
              </a:rPr>
              <a:t>1</a:t>
            </a:r>
            <a:r>
              <a:rPr lang="ko-KR" altLang="en-US" sz="1400" dirty="0">
                <a:sym typeface="Wingdings" panose="05000000000000000000" pitchFamily="2" charset="2"/>
              </a:rPr>
              <a:t>보다 작은 경우</a:t>
            </a:r>
            <a:endParaRPr lang="en-US" altLang="ko-KR" sz="1400" dirty="0">
              <a:sym typeface="Wingdings" panose="05000000000000000000" pitchFamily="2" charset="2"/>
            </a:endParaRPr>
          </a:p>
          <a:p>
            <a:r>
              <a:rPr lang="ko-KR" altLang="en-US" sz="1400" dirty="0">
                <a:sym typeface="Wingdings" panose="05000000000000000000" pitchFamily="2" charset="2"/>
              </a:rPr>
              <a:t>네이버증권 </a:t>
            </a:r>
            <a:r>
              <a:rPr lang="en-US" altLang="ko-KR" sz="1400" dirty="0">
                <a:sym typeface="Wingdings" panose="05000000000000000000" pitchFamily="2" charset="2"/>
              </a:rPr>
              <a:t>: 52</a:t>
            </a:r>
            <a:r>
              <a:rPr lang="ko-KR" altLang="en-US" sz="1400" dirty="0">
                <a:sym typeface="Wingdings" panose="05000000000000000000" pitchFamily="2" charset="2"/>
              </a:rPr>
              <a:t>주 베타 </a:t>
            </a:r>
            <a:r>
              <a:rPr lang="en-US" altLang="ko-KR" sz="1400" dirty="0">
                <a:sym typeface="Wingdings" panose="05000000000000000000" pitchFamily="2" charset="2"/>
              </a:rPr>
              <a:t>(</a:t>
            </a:r>
            <a:r>
              <a:rPr lang="ko-KR" altLang="en-US" sz="1400" dirty="0" err="1">
                <a:sym typeface="Wingdings" panose="05000000000000000000" pitchFamily="2" charset="2"/>
              </a:rPr>
              <a:t>크롤링</a:t>
            </a:r>
            <a:r>
              <a:rPr lang="en-US" altLang="ko-KR" sz="1400" dirty="0">
                <a:sym typeface="Wingdings" panose="05000000000000000000" pitchFamily="2" charset="2"/>
              </a:rPr>
              <a:t>)</a:t>
            </a:r>
            <a:endParaRPr lang="ko-KR" altLang="en-US" sz="1400" dirty="0"/>
          </a:p>
        </p:txBody>
      </p:sp>
    </p:spTree>
    <p:extLst>
      <p:ext uri="{BB962C8B-B14F-4D97-AF65-F5344CB8AC3E}">
        <p14:creationId xmlns:p14="http://schemas.microsoft.com/office/powerpoint/2010/main" val="20333134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B799964-249A-4D77-A7ED-7692BF918026}"/>
              </a:ext>
            </a:extLst>
          </p:cNvPr>
          <p:cNvSpPr/>
          <p:nvPr/>
        </p:nvSpPr>
        <p:spPr>
          <a:xfrm>
            <a:off x="539552" y="252992"/>
            <a:ext cx="5904656" cy="369332"/>
          </a:xfrm>
          <a:prstGeom prst="rect">
            <a:avLst/>
          </a:prstGeom>
        </p:spPr>
        <p:txBody>
          <a:bodyPr wrap="square">
            <a:spAutoFit/>
          </a:bodyPr>
          <a:lstStyle/>
          <a:p>
            <a:r>
              <a:rPr lang="en-US" altLang="ko-KR" b="1" dirty="0">
                <a:solidFill>
                  <a:srgbClr val="24292F"/>
                </a:solidFill>
                <a:latin typeface="+mj-lt"/>
              </a:rPr>
              <a:t>15 Topic Modeling: Summarizing Financial News</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87A32DB1-8CC3-411B-8E35-84C27B236151}"/>
              </a:ext>
            </a:extLst>
          </p:cNvPr>
          <p:cNvSpPr/>
          <p:nvPr/>
        </p:nvSpPr>
        <p:spPr>
          <a:xfrm>
            <a:off x="467544" y="959489"/>
            <a:ext cx="8064896" cy="3970318"/>
          </a:xfrm>
          <a:prstGeom prst="rect">
            <a:avLst/>
          </a:prstGeom>
        </p:spPr>
        <p:txBody>
          <a:bodyPr wrap="square">
            <a:spAutoFit/>
          </a:bodyPr>
          <a:lstStyle/>
          <a:p>
            <a:r>
              <a:rPr lang="en-US" altLang="ko-KR" sz="1400" dirty="0">
                <a:solidFill>
                  <a:srgbClr val="24292F"/>
                </a:solidFill>
                <a:latin typeface="+mj-lt"/>
              </a:rPr>
              <a:t>This </a:t>
            </a:r>
            <a:r>
              <a:rPr lang="en-US" altLang="ko-KR" sz="1400" dirty="0">
                <a:latin typeface="+mj-lt"/>
                <a:hlinkClick r:id="rId2"/>
              </a:rPr>
              <a:t>chapter</a:t>
            </a:r>
            <a:r>
              <a:rPr lang="en-US" altLang="ko-KR" sz="1400" dirty="0">
                <a:solidFill>
                  <a:srgbClr val="24292F"/>
                </a:solidFill>
                <a:latin typeface="+mj-lt"/>
              </a:rPr>
              <a:t> uses unsupervised learning to model latent topics and extract hidden themes from documents. These themes can generate detailed insights into a large corpus of financial reports. </a:t>
            </a:r>
          </a:p>
          <a:p>
            <a:r>
              <a:rPr lang="en-US" altLang="ko-KR" sz="1400" dirty="0">
                <a:solidFill>
                  <a:srgbClr val="24292F"/>
                </a:solidFill>
                <a:latin typeface="+mj-lt"/>
              </a:rPr>
              <a:t>Topic models automate the creation of sophisticated, interpretable text features that, in turn, can help extract trading signals from extensive collections of texts. </a:t>
            </a:r>
          </a:p>
          <a:p>
            <a:r>
              <a:rPr lang="en-US" altLang="ko-KR" sz="1400" dirty="0">
                <a:solidFill>
                  <a:srgbClr val="24292F"/>
                </a:solidFill>
                <a:latin typeface="+mj-lt"/>
              </a:rPr>
              <a:t>They speed up document review, enable the clustering of similar documents, and produce annotations useful for predictive modeling. </a:t>
            </a:r>
          </a:p>
          <a:p>
            <a:r>
              <a:rPr lang="en-US" altLang="ko-KR" sz="1400" dirty="0">
                <a:solidFill>
                  <a:srgbClr val="24292F"/>
                </a:solidFill>
                <a:latin typeface="+mj-lt"/>
              </a:rPr>
              <a:t>Applications include identifying critical themes in company disclosures, earnings call transcripts or contracts, and annotation based on sentiment analysis or using returns of related assets.</a:t>
            </a:r>
          </a:p>
          <a:p>
            <a:endParaRPr lang="en-US" altLang="ko-KR" sz="1400" dirty="0">
              <a:solidFill>
                <a:srgbClr val="24292F"/>
              </a:solidFill>
              <a:latin typeface="+mj-lt"/>
            </a:endParaRPr>
          </a:p>
          <a:p>
            <a:r>
              <a:rPr lang="en-US" altLang="ko-KR" sz="1400" dirty="0">
                <a:latin typeface="+mj-lt"/>
              </a:rPr>
              <a:t>More specifically, it covers:</a:t>
            </a:r>
          </a:p>
          <a:p>
            <a:pPr marL="285750" indent="-285750">
              <a:buFont typeface="Wingdings" panose="05000000000000000000" pitchFamily="2" charset="2"/>
              <a:buChar char="§"/>
            </a:pPr>
            <a:r>
              <a:rPr lang="en-US" altLang="ko-KR" sz="1400" dirty="0">
                <a:latin typeface="+mj-lt"/>
              </a:rPr>
              <a:t>How topic modeling has evolved, what it achieves, and why it matters</a:t>
            </a:r>
          </a:p>
          <a:p>
            <a:pPr marL="285750" indent="-285750">
              <a:buFont typeface="Wingdings" panose="05000000000000000000" pitchFamily="2" charset="2"/>
              <a:buChar char="§"/>
            </a:pPr>
            <a:r>
              <a:rPr lang="en-US" altLang="ko-KR" sz="1400" dirty="0">
                <a:latin typeface="+mj-lt"/>
              </a:rPr>
              <a:t>Reducing the dimensionality of the DTM using latent semantic indexing</a:t>
            </a:r>
          </a:p>
          <a:p>
            <a:pPr marL="285750" indent="-285750">
              <a:buFont typeface="Wingdings" panose="05000000000000000000" pitchFamily="2" charset="2"/>
              <a:buChar char="§"/>
            </a:pPr>
            <a:r>
              <a:rPr lang="en-US" altLang="ko-KR" sz="1400" dirty="0">
                <a:latin typeface="+mj-lt"/>
              </a:rPr>
              <a:t>Extracting topics with probabilistic latent semantic analysis (</a:t>
            </a:r>
            <a:r>
              <a:rPr lang="en-US" altLang="ko-KR" sz="1400" dirty="0" err="1">
                <a:latin typeface="+mj-lt"/>
              </a:rPr>
              <a:t>pLSA</a:t>
            </a:r>
            <a:r>
              <a:rPr lang="en-US" altLang="ko-KR" sz="1400" dirty="0">
                <a:latin typeface="+mj-lt"/>
              </a:rPr>
              <a:t>)</a:t>
            </a:r>
          </a:p>
          <a:p>
            <a:pPr marL="285750" indent="-285750">
              <a:buFont typeface="Wingdings" panose="05000000000000000000" pitchFamily="2" charset="2"/>
              <a:buChar char="§"/>
            </a:pPr>
            <a:r>
              <a:rPr lang="en-US" altLang="ko-KR" sz="1400" dirty="0">
                <a:latin typeface="+mj-lt"/>
              </a:rPr>
              <a:t>How latent Dirichlet allocation (LDA) improves </a:t>
            </a:r>
            <a:r>
              <a:rPr lang="en-US" altLang="ko-KR" sz="1400" dirty="0" err="1">
                <a:latin typeface="+mj-lt"/>
              </a:rPr>
              <a:t>pLSA</a:t>
            </a:r>
            <a:r>
              <a:rPr lang="en-US" altLang="ko-KR" sz="1400" dirty="0">
                <a:latin typeface="+mj-lt"/>
              </a:rPr>
              <a:t> to become the most popular topic model</a:t>
            </a:r>
          </a:p>
          <a:p>
            <a:pPr marL="285750" indent="-285750">
              <a:buFont typeface="Wingdings" panose="05000000000000000000" pitchFamily="2" charset="2"/>
              <a:buChar char="§"/>
            </a:pPr>
            <a:r>
              <a:rPr lang="en-US" altLang="ko-KR" sz="1400" dirty="0">
                <a:latin typeface="+mj-lt"/>
              </a:rPr>
              <a:t>Visualizing and evaluating topic modeling results -</a:t>
            </a:r>
          </a:p>
          <a:p>
            <a:pPr marL="285750" indent="-285750">
              <a:buFont typeface="Wingdings" panose="05000000000000000000" pitchFamily="2" charset="2"/>
              <a:buChar char="§"/>
            </a:pPr>
            <a:r>
              <a:rPr lang="en-US" altLang="ko-KR" sz="1400" dirty="0">
                <a:latin typeface="+mj-lt"/>
              </a:rPr>
              <a:t>Running LDA using </a:t>
            </a:r>
            <a:r>
              <a:rPr lang="en-US" altLang="ko-KR" sz="1400" dirty="0" err="1">
                <a:latin typeface="+mj-lt"/>
              </a:rPr>
              <a:t>scikit</a:t>
            </a:r>
            <a:r>
              <a:rPr lang="en-US" altLang="ko-KR" sz="1400" dirty="0">
                <a:latin typeface="+mj-lt"/>
              </a:rPr>
              <a:t>-learn and </a:t>
            </a:r>
            <a:r>
              <a:rPr lang="en-US" altLang="ko-KR" sz="1400" dirty="0" err="1">
                <a:latin typeface="+mj-lt"/>
              </a:rPr>
              <a:t>gensim</a:t>
            </a:r>
            <a:endParaRPr lang="en-US" altLang="ko-KR" sz="1400" dirty="0">
              <a:latin typeface="+mj-lt"/>
            </a:endParaRPr>
          </a:p>
          <a:p>
            <a:pPr marL="285750" indent="-285750">
              <a:buFont typeface="Wingdings" panose="05000000000000000000" pitchFamily="2" charset="2"/>
              <a:buChar char="§"/>
            </a:pPr>
            <a:r>
              <a:rPr lang="en-US" altLang="ko-KR" sz="1400" dirty="0">
                <a:latin typeface="+mj-lt"/>
              </a:rPr>
              <a:t>How to apply topic modeling to collections of earnings calls and financial news articles</a:t>
            </a:r>
          </a:p>
          <a:p>
            <a:endParaRPr lang="ko-KR" altLang="en-US" sz="1400" dirty="0"/>
          </a:p>
        </p:txBody>
      </p:sp>
    </p:spTree>
    <p:extLst>
      <p:ext uri="{BB962C8B-B14F-4D97-AF65-F5344CB8AC3E}">
        <p14:creationId xmlns:p14="http://schemas.microsoft.com/office/powerpoint/2010/main" val="1144979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8977A19-B4E8-4789-B104-2687C8E7D92C}"/>
              </a:ext>
            </a:extLst>
          </p:cNvPr>
          <p:cNvSpPr/>
          <p:nvPr/>
        </p:nvSpPr>
        <p:spPr>
          <a:xfrm>
            <a:off x="1679207" y="292851"/>
            <a:ext cx="4057521" cy="369332"/>
          </a:xfrm>
          <a:prstGeom prst="rect">
            <a:avLst/>
          </a:prstGeom>
        </p:spPr>
        <p:txBody>
          <a:bodyPr wrap="none">
            <a:spAutoFit/>
          </a:bodyPr>
          <a:lstStyle/>
          <a:p>
            <a:r>
              <a:rPr lang="en-US" altLang="ko-KR" dirty="0"/>
              <a:t>Reducing the dimensionality of the DTM </a:t>
            </a:r>
            <a:endParaRPr lang="ko-KR" altLang="en-US" dirty="0"/>
          </a:p>
        </p:txBody>
      </p:sp>
      <p:sp>
        <p:nvSpPr>
          <p:cNvPr id="7" name="직사각형 6">
            <a:extLst>
              <a:ext uri="{FF2B5EF4-FFF2-40B4-BE49-F238E27FC236}">
                <a16:creationId xmlns:a16="http://schemas.microsoft.com/office/drawing/2014/main" id="{8C77CCE6-F738-4C67-AFF3-5F54ADA60B66}"/>
              </a:ext>
            </a:extLst>
          </p:cNvPr>
          <p:cNvSpPr/>
          <p:nvPr/>
        </p:nvSpPr>
        <p:spPr>
          <a:xfrm>
            <a:off x="683568" y="1052736"/>
            <a:ext cx="7488832" cy="1046440"/>
          </a:xfrm>
          <a:prstGeom prst="rect">
            <a:avLst/>
          </a:prstGeom>
        </p:spPr>
        <p:txBody>
          <a:bodyPr wrap="square">
            <a:spAutoFit/>
          </a:bodyPr>
          <a:lstStyle/>
          <a:p>
            <a:r>
              <a:rPr lang="ko-KR" altLang="en-US" sz="1400" dirty="0" err="1">
                <a:solidFill>
                  <a:srgbClr val="333333"/>
                </a:solidFill>
                <a:latin typeface="Helvetica Neue"/>
              </a:rPr>
              <a:t>문서단어행렬</a:t>
            </a:r>
            <a:r>
              <a:rPr lang="en-US" altLang="ko-KR" sz="1400" dirty="0">
                <a:solidFill>
                  <a:srgbClr val="333333"/>
                </a:solidFill>
                <a:latin typeface="Helvetica Neue"/>
              </a:rPr>
              <a:t>(DTM:</a:t>
            </a:r>
            <a:r>
              <a:rPr lang="en-US" altLang="ko-KR" sz="1400" b="1" dirty="0">
                <a:solidFill>
                  <a:srgbClr val="333333"/>
                </a:solidFill>
                <a:latin typeface="Helvetica Neue"/>
              </a:rPr>
              <a:t> Document Term Matrix)</a:t>
            </a:r>
            <a:endParaRPr lang="en-US" altLang="ko-KR" sz="1400" dirty="0">
              <a:solidFill>
                <a:srgbClr val="333333"/>
              </a:solidFill>
              <a:latin typeface="Helvetica Neue"/>
            </a:endParaRPr>
          </a:p>
          <a:p>
            <a:r>
              <a:rPr lang="ko-KR" altLang="en-US" sz="1200" dirty="0">
                <a:solidFill>
                  <a:srgbClr val="333333"/>
                </a:solidFill>
                <a:latin typeface="Helvetica Neue"/>
              </a:rPr>
              <a:t>모델링을 위해서 비정형데이터인 문서</a:t>
            </a:r>
            <a:r>
              <a:rPr lang="en-US" altLang="ko-KR" sz="1200" dirty="0">
                <a:solidFill>
                  <a:srgbClr val="333333"/>
                </a:solidFill>
                <a:latin typeface="Helvetica Neue"/>
              </a:rPr>
              <a:t>(documents) </a:t>
            </a:r>
            <a:r>
              <a:rPr lang="ko-KR" altLang="en-US" sz="1200" dirty="0">
                <a:solidFill>
                  <a:srgbClr val="333333"/>
                </a:solidFill>
                <a:latin typeface="Helvetica Neue"/>
              </a:rPr>
              <a:t>텍스트 데이터를 벡터</a:t>
            </a:r>
            <a:r>
              <a:rPr lang="en-US" altLang="ko-KR" sz="1200" dirty="0">
                <a:solidFill>
                  <a:srgbClr val="333333"/>
                </a:solidFill>
                <a:latin typeface="Helvetica Neue"/>
              </a:rPr>
              <a:t>(vector)</a:t>
            </a:r>
            <a:r>
              <a:rPr lang="ko-KR" altLang="en-US" sz="1200" dirty="0">
                <a:solidFill>
                  <a:srgbClr val="333333"/>
                </a:solidFill>
                <a:latin typeface="Helvetica Neue"/>
              </a:rPr>
              <a:t>로 변환해야 한다</a:t>
            </a:r>
            <a:r>
              <a:rPr lang="en-US" altLang="ko-KR" sz="1200" dirty="0">
                <a:solidFill>
                  <a:srgbClr val="333333"/>
                </a:solidFill>
                <a:latin typeface="Helvetica Neue"/>
              </a:rPr>
              <a:t>. </a:t>
            </a:r>
          </a:p>
          <a:p>
            <a:r>
              <a:rPr lang="ko-KR" altLang="en-US" sz="1200" dirty="0">
                <a:solidFill>
                  <a:srgbClr val="333333"/>
                </a:solidFill>
                <a:latin typeface="Helvetica Neue"/>
              </a:rPr>
              <a:t>이 경우 엄청난 데이터의 증가가 필연적으로 따라온다</a:t>
            </a:r>
            <a:r>
              <a:rPr lang="en-US" altLang="ko-KR" sz="1200" dirty="0">
                <a:solidFill>
                  <a:srgbClr val="333333"/>
                </a:solidFill>
                <a:latin typeface="Helvetica Neue"/>
              </a:rPr>
              <a:t>. </a:t>
            </a:r>
          </a:p>
          <a:p>
            <a:r>
              <a:rPr lang="en-US" altLang="ko-KR" sz="1200" dirty="0">
                <a:solidFill>
                  <a:srgbClr val="333333"/>
                </a:solidFill>
                <a:latin typeface="Helvetica Neue"/>
                <a:sym typeface="Wingdings" panose="05000000000000000000" pitchFamily="2" charset="2"/>
              </a:rPr>
              <a:t></a:t>
            </a:r>
            <a:r>
              <a:rPr lang="ko-KR" altLang="en-US" sz="1200" dirty="0">
                <a:solidFill>
                  <a:srgbClr val="333333"/>
                </a:solidFill>
                <a:latin typeface="Helvetica Neue"/>
              </a:rPr>
              <a:t> 연산 속도의 개선을 위해서 벡터화</a:t>
            </a:r>
            <a:r>
              <a:rPr lang="en-US" altLang="ko-KR" sz="1200" dirty="0">
                <a:solidFill>
                  <a:srgbClr val="333333"/>
                </a:solidFill>
                <a:latin typeface="Helvetica Neue"/>
              </a:rPr>
              <a:t>(vectorization) </a:t>
            </a:r>
            <a:r>
              <a:rPr lang="ko-KR" altLang="en-US" sz="1200" dirty="0">
                <a:solidFill>
                  <a:srgbClr val="333333"/>
                </a:solidFill>
                <a:latin typeface="Helvetica Neue"/>
              </a:rPr>
              <a:t>구조로 연산을 해야 하기 때문에 벡터화</a:t>
            </a:r>
            <a:r>
              <a:rPr lang="en-US" altLang="ko-KR" sz="1200" dirty="0">
                <a:solidFill>
                  <a:srgbClr val="333333"/>
                </a:solidFill>
                <a:latin typeface="Helvetica Neue"/>
              </a:rPr>
              <a:t>(Vectorization) </a:t>
            </a:r>
            <a:r>
              <a:rPr lang="ko-KR" altLang="en-US" sz="1200" dirty="0">
                <a:solidFill>
                  <a:srgbClr val="333333"/>
                </a:solidFill>
                <a:latin typeface="Helvetica Neue"/>
              </a:rPr>
              <a:t>연산을 수행하기 위한 구조로 변환이 필요 </a:t>
            </a:r>
            <a:endParaRPr lang="ko-KR" altLang="en-US" sz="1200" b="0" i="0" dirty="0">
              <a:solidFill>
                <a:srgbClr val="333333"/>
              </a:solidFill>
              <a:effectLst/>
              <a:latin typeface="Helvetica Neue"/>
            </a:endParaRPr>
          </a:p>
        </p:txBody>
      </p:sp>
      <p:sp>
        <p:nvSpPr>
          <p:cNvPr id="8" name="직사각형 7">
            <a:extLst>
              <a:ext uri="{FF2B5EF4-FFF2-40B4-BE49-F238E27FC236}">
                <a16:creationId xmlns:a16="http://schemas.microsoft.com/office/drawing/2014/main" id="{056629E8-2964-4557-A222-5046B802E20D}"/>
              </a:ext>
            </a:extLst>
          </p:cNvPr>
          <p:cNvSpPr/>
          <p:nvPr/>
        </p:nvSpPr>
        <p:spPr>
          <a:xfrm>
            <a:off x="827584" y="2348880"/>
            <a:ext cx="2536272" cy="307777"/>
          </a:xfrm>
          <a:prstGeom prst="rect">
            <a:avLst/>
          </a:prstGeom>
        </p:spPr>
        <p:txBody>
          <a:bodyPr wrap="none">
            <a:spAutoFit/>
          </a:bodyPr>
          <a:lstStyle/>
          <a:p>
            <a:r>
              <a:rPr lang="ko-KR" altLang="en-US" sz="1400" b="1" dirty="0" err="1">
                <a:solidFill>
                  <a:srgbClr val="333333"/>
                </a:solidFill>
                <a:latin typeface="Helvetica Neue"/>
              </a:rPr>
              <a:t>문서단어행렬</a:t>
            </a:r>
            <a:r>
              <a:rPr lang="en-US" altLang="ko-KR" sz="1400" b="1" dirty="0">
                <a:solidFill>
                  <a:srgbClr val="333333"/>
                </a:solidFill>
                <a:latin typeface="Helvetica Neue"/>
              </a:rPr>
              <a:t>(DTM)</a:t>
            </a:r>
            <a:r>
              <a:rPr lang="ko-KR" altLang="en-US" sz="1400" dirty="0">
                <a:solidFill>
                  <a:srgbClr val="333333"/>
                </a:solidFill>
                <a:latin typeface="Helvetica Neue"/>
              </a:rPr>
              <a:t>생성 과정</a:t>
            </a:r>
            <a:endParaRPr lang="ko-KR" altLang="en-US" sz="1400" dirty="0"/>
          </a:p>
        </p:txBody>
      </p:sp>
      <p:pic>
        <p:nvPicPr>
          <p:cNvPr id="9" name="그림 8">
            <a:extLst>
              <a:ext uri="{FF2B5EF4-FFF2-40B4-BE49-F238E27FC236}">
                <a16:creationId xmlns:a16="http://schemas.microsoft.com/office/drawing/2014/main" id="{936C6AB4-A022-495A-83E2-35692DFD9E00}"/>
              </a:ext>
            </a:extLst>
          </p:cNvPr>
          <p:cNvPicPr>
            <a:picLocks noChangeAspect="1"/>
          </p:cNvPicPr>
          <p:nvPr/>
        </p:nvPicPr>
        <p:blipFill>
          <a:blip r:embed="rId2"/>
          <a:stretch>
            <a:fillRect/>
          </a:stretch>
        </p:blipFill>
        <p:spPr>
          <a:xfrm>
            <a:off x="827584" y="2820777"/>
            <a:ext cx="6220693" cy="2984487"/>
          </a:xfrm>
          <a:prstGeom prst="rect">
            <a:avLst/>
          </a:prstGeom>
        </p:spPr>
      </p:pic>
    </p:spTree>
    <p:extLst>
      <p:ext uri="{BB962C8B-B14F-4D97-AF65-F5344CB8AC3E}">
        <p14:creationId xmlns:p14="http://schemas.microsoft.com/office/powerpoint/2010/main" val="17366457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8977A19-B4E8-4789-B104-2687C8E7D92C}"/>
              </a:ext>
            </a:extLst>
          </p:cNvPr>
          <p:cNvSpPr/>
          <p:nvPr/>
        </p:nvSpPr>
        <p:spPr>
          <a:xfrm>
            <a:off x="1679207" y="292851"/>
            <a:ext cx="4057521" cy="369332"/>
          </a:xfrm>
          <a:prstGeom prst="rect">
            <a:avLst/>
          </a:prstGeom>
        </p:spPr>
        <p:txBody>
          <a:bodyPr wrap="none">
            <a:spAutoFit/>
          </a:bodyPr>
          <a:lstStyle/>
          <a:p>
            <a:r>
              <a:rPr lang="en-US" altLang="ko-KR" dirty="0"/>
              <a:t>Reducing the dimensionality of the DTM </a:t>
            </a:r>
            <a:endParaRPr lang="ko-KR" altLang="en-US" dirty="0"/>
          </a:p>
        </p:txBody>
      </p:sp>
      <p:sp>
        <p:nvSpPr>
          <p:cNvPr id="3" name="직사각형 2">
            <a:extLst>
              <a:ext uri="{FF2B5EF4-FFF2-40B4-BE49-F238E27FC236}">
                <a16:creationId xmlns:a16="http://schemas.microsoft.com/office/drawing/2014/main" id="{4BDFC7B3-48BD-420A-891B-EC6CEF29DF1C}"/>
              </a:ext>
            </a:extLst>
          </p:cNvPr>
          <p:cNvSpPr/>
          <p:nvPr/>
        </p:nvSpPr>
        <p:spPr>
          <a:xfrm>
            <a:off x="467544" y="1052736"/>
            <a:ext cx="3900427" cy="369332"/>
          </a:xfrm>
          <a:prstGeom prst="rect">
            <a:avLst/>
          </a:prstGeom>
        </p:spPr>
        <p:txBody>
          <a:bodyPr wrap="none">
            <a:spAutoFit/>
          </a:bodyPr>
          <a:lstStyle/>
          <a:p>
            <a:pPr algn="ctr" fontAlgn="base"/>
            <a:r>
              <a:rPr lang="ko-KR" altLang="en-US" dirty="0">
                <a:solidFill>
                  <a:srgbClr val="333333"/>
                </a:solidFill>
                <a:latin typeface="NanumGothic"/>
              </a:rPr>
              <a:t>차원축소 </a:t>
            </a:r>
            <a:r>
              <a:rPr lang="en-US" altLang="ko-KR" dirty="0">
                <a:solidFill>
                  <a:srgbClr val="333333"/>
                </a:solidFill>
                <a:latin typeface="NanumGothic"/>
              </a:rPr>
              <a:t>(Dimensionality Reduction)</a:t>
            </a:r>
            <a:endParaRPr lang="en-US" altLang="ko-KR" b="0" i="0" dirty="0">
              <a:solidFill>
                <a:srgbClr val="333333"/>
              </a:solidFill>
              <a:effectLst/>
              <a:latin typeface="NanumGothic"/>
            </a:endParaRPr>
          </a:p>
        </p:txBody>
      </p:sp>
      <p:sp>
        <p:nvSpPr>
          <p:cNvPr id="6" name="직사각형 5">
            <a:extLst>
              <a:ext uri="{FF2B5EF4-FFF2-40B4-BE49-F238E27FC236}">
                <a16:creationId xmlns:a16="http://schemas.microsoft.com/office/drawing/2014/main" id="{80F23D6F-47DF-4C6F-9859-49E427033121}"/>
              </a:ext>
            </a:extLst>
          </p:cNvPr>
          <p:cNvSpPr/>
          <p:nvPr/>
        </p:nvSpPr>
        <p:spPr>
          <a:xfrm>
            <a:off x="755576" y="1700808"/>
            <a:ext cx="7488832" cy="3231654"/>
          </a:xfrm>
          <a:prstGeom prst="rect">
            <a:avLst/>
          </a:prstGeom>
        </p:spPr>
        <p:txBody>
          <a:bodyPr wrap="square">
            <a:spAutoFit/>
          </a:bodyPr>
          <a:lstStyle/>
          <a:p>
            <a:pPr algn="just" fontAlgn="base"/>
            <a:r>
              <a:rPr lang="en-US" altLang="ko-KR" sz="1200" kern="0" dirty="0">
                <a:solidFill>
                  <a:srgbClr val="000000"/>
                </a:solidFill>
                <a:highlight>
                  <a:srgbClr val="FFFF00"/>
                </a:highlight>
                <a:latin typeface="+mj-ea"/>
                <a:ea typeface="+mj-ea"/>
              </a:rPr>
              <a:t>1. </a:t>
            </a:r>
            <a:r>
              <a:rPr lang="ko-KR" altLang="en-US" sz="1200" kern="0" dirty="0">
                <a:solidFill>
                  <a:srgbClr val="000000"/>
                </a:solidFill>
                <a:highlight>
                  <a:srgbClr val="FFFF00"/>
                </a:highlight>
                <a:latin typeface="+mj-ea"/>
                <a:ea typeface="+mj-ea"/>
              </a:rPr>
              <a:t>차원 축소 목적</a:t>
            </a:r>
          </a:p>
          <a:p>
            <a:pPr algn="just" fontAlgn="base"/>
            <a:r>
              <a:rPr lang="en-US" altLang="ko-KR" sz="1200" kern="0" dirty="0">
                <a:solidFill>
                  <a:srgbClr val="000000"/>
                </a:solidFill>
                <a:latin typeface="+mj-ea"/>
                <a:ea typeface="+mj-ea"/>
              </a:rPr>
              <a:t>1) </a:t>
            </a:r>
            <a:r>
              <a:rPr lang="ko-KR" altLang="en-US" sz="1200" kern="0" dirty="0">
                <a:solidFill>
                  <a:srgbClr val="000000"/>
                </a:solidFill>
                <a:latin typeface="+mj-ea"/>
                <a:ea typeface="+mj-ea"/>
              </a:rPr>
              <a:t>시간 복잡도 </a:t>
            </a:r>
            <a:r>
              <a:rPr lang="en-US" altLang="ko-KR" sz="1200" kern="0" dirty="0">
                <a:solidFill>
                  <a:srgbClr val="000000"/>
                </a:solidFill>
                <a:latin typeface="+mj-ea"/>
                <a:ea typeface="+mj-ea"/>
              </a:rPr>
              <a:t>(time complexity)</a:t>
            </a:r>
            <a:r>
              <a:rPr lang="ko-KR" altLang="en-US" sz="1200" kern="0" dirty="0">
                <a:solidFill>
                  <a:srgbClr val="000000"/>
                </a:solidFill>
                <a:latin typeface="+mj-ea"/>
                <a:ea typeface="+mj-ea"/>
              </a:rPr>
              <a:t>와 공간 복잡도 </a:t>
            </a:r>
            <a:r>
              <a:rPr lang="en-US" altLang="ko-KR" sz="1200" kern="0" dirty="0">
                <a:solidFill>
                  <a:srgbClr val="000000"/>
                </a:solidFill>
                <a:latin typeface="+mj-ea"/>
                <a:ea typeface="+mj-ea"/>
              </a:rPr>
              <a:t>(space complexity)</a:t>
            </a:r>
            <a:r>
              <a:rPr lang="ko-KR" altLang="en-US" sz="1200" kern="0" dirty="0">
                <a:solidFill>
                  <a:srgbClr val="000000"/>
                </a:solidFill>
                <a:latin typeface="+mj-ea"/>
                <a:ea typeface="+mj-ea"/>
              </a:rPr>
              <a:t>가 감소</a:t>
            </a:r>
          </a:p>
          <a:p>
            <a:pPr algn="just" fontAlgn="base"/>
            <a:r>
              <a:rPr lang="en-US" altLang="ko-KR" sz="1200" kern="0" dirty="0">
                <a:solidFill>
                  <a:srgbClr val="000000"/>
                </a:solidFill>
                <a:latin typeface="+mj-ea"/>
                <a:ea typeface="+mj-ea"/>
              </a:rPr>
              <a:t>--&gt; </a:t>
            </a:r>
            <a:r>
              <a:rPr lang="ko-KR" altLang="en-US" sz="1200" kern="0" dirty="0">
                <a:solidFill>
                  <a:srgbClr val="000000"/>
                </a:solidFill>
                <a:latin typeface="+mj-ea"/>
                <a:ea typeface="+mj-ea"/>
              </a:rPr>
              <a:t>효율적</a:t>
            </a:r>
          </a:p>
          <a:p>
            <a:pPr algn="just" fontAlgn="base"/>
            <a:r>
              <a:rPr lang="en-US" altLang="ko-KR" sz="1200" kern="0" dirty="0">
                <a:solidFill>
                  <a:srgbClr val="000000"/>
                </a:solidFill>
                <a:latin typeface="+mj-ea"/>
                <a:ea typeface="+mj-ea"/>
              </a:rPr>
              <a:t>2) </a:t>
            </a:r>
            <a:r>
              <a:rPr lang="ko-KR" altLang="en-US" sz="1200" kern="0" dirty="0" err="1">
                <a:solidFill>
                  <a:srgbClr val="000000"/>
                </a:solidFill>
                <a:latin typeface="+mj-ea"/>
                <a:ea typeface="+mj-ea"/>
              </a:rPr>
              <a:t>과적합</a:t>
            </a:r>
            <a:r>
              <a:rPr lang="ko-KR" altLang="en-US" sz="1200" kern="0" dirty="0">
                <a:solidFill>
                  <a:srgbClr val="000000"/>
                </a:solidFill>
                <a:latin typeface="+mj-ea"/>
                <a:ea typeface="+mj-ea"/>
              </a:rPr>
              <a:t> 문제 차단</a:t>
            </a:r>
          </a:p>
          <a:p>
            <a:pPr algn="just" fontAlgn="base"/>
            <a:r>
              <a:rPr lang="ko-KR" altLang="en-US" sz="1200" kern="0" dirty="0">
                <a:solidFill>
                  <a:srgbClr val="000000"/>
                </a:solidFill>
                <a:latin typeface="+mj-ea"/>
                <a:ea typeface="+mj-ea"/>
              </a:rPr>
              <a:t>다차원의 데이터로 학습시킨 </a:t>
            </a:r>
            <a:r>
              <a:rPr lang="ko-KR" altLang="en-US" sz="1200" kern="0" dirty="0" err="1">
                <a:solidFill>
                  <a:srgbClr val="000000"/>
                </a:solidFill>
                <a:latin typeface="+mj-ea"/>
                <a:ea typeface="+mj-ea"/>
              </a:rPr>
              <a:t>머신러닝</a:t>
            </a:r>
            <a:r>
              <a:rPr lang="ko-KR" altLang="en-US" sz="1200" kern="0" dirty="0">
                <a:solidFill>
                  <a:srgbClr val="000000"/>
                </a:solidFill>
                <a:latin typeface="+mj-ea"/>
                <a:ea typeface="+mj-ea"/>
              </a:rPr>
              <a:t> 모델은 내부의 파라미터도 매우 복잡하게 형성되기 때문에 </a:t>
            </a:r>
            <a:r>
              <a:rPr lang="ko-KR" altLang="en-US" sz="1200" kern="0" dirty="0" err="1">
                <a:solidFill>
                  <a:srgbClr val="000000"/>
                </a:solidFill>
                <a:latin typeface="+mj-ea"/>
                <a:ea typeface="+mj-ea"/>
              </a:rPr>
              <a:t>과적합</a:t>
            </a:r>
            <a:r>
              <a:rPr lang="ko-KR" altLang="en-US" sz="1200" kern="0" dirty="0">
                <a:solidFill>
                  <a:srgbClr val="000000"/>
                </a:solidFill>
                <a:latin typeface="+mj-ea"/>
                <a:ea typeface="+mj-ea"/>
              </a:rPr>
              <a:t> 문제 발생</a:t>
            </a:r>
          </a:p>
          <a:p>
            <a:pPr algn="just" fontAlgn="base"/>
            <a:r>
              <a:rPr lang="en-US" altLang="ko-KR" sz="1200" kern="0" dirty="0">
                <a:solidFill>
                  <a:srgbClr val="000000"/>
                </a:solidFill>
                <a:latin typeface="+mj-ea"/>
                <a:ea typeface="+mj-ea"/>
              </a:rPr>
              <a:t>--&gt; </a:t>
            </a:r>
            <a:r>
              <a:rPr lang="ko-KR" altLang="en-US" sz="1200" kern="0" dirty="0">
                <a:solidFill>
                  <a:srgbClr val="000000"/>
                </a:solidFill>
                <a:latin typeface="+mj-ea"/>
                <a:ea typeface="+mj-ea"/>
              </a:rPr>
              <a:t>입력 데이터의 차원을 줄여서 학습을 시키면 모델이 비교적 간단해지고</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그러면 적은 데이터 셋에 대해 안정적</a:t>
            </a:r>
            <a:r>
              <a:rPr lang="en-US" altLang="ko-KR" sz="1200" kern="0" dirty="0">
                <a:solidFill>
                  <a:srgbClr val="000000"/>
                </a:solidFill>
                <a:latin typeface="+mj-ea"/>
                <a:ea typeface="+mj-ea"/>
              </a:rPr>
              <a:t>(robust)</a:t>
            </a:r>
            <a:r>
              <a:rPr lang="ko-KR" altLang="en-US" sz="1200" kern="0" dirty="0">
                <a:solidFill>
                  <a:srgbClr val="000000"/>
                </a:solidFill>
                <a:latin typeface="+mj-ea"/>
                <a:ea typeface="+mj-ea"/>
              </a:rPr>
              <a:t>인 결과</a:t>
            </a:r>
          </a:p>
          <a:p>
            <a:pPr algn="just" fontAlgn="base"/>
            <a:r>
              <a:rPr lang="en-US" altLang="ko-KR" sz="1200" kern="0" dirty="0">
                <a:solidFill>
                  <a:srgbClr val="000000"/>
                </a:solidFill>
                <a:latin typeface="+mj-ea"/>
                <a:ea typeface="+mj-ea"/>
              </a:rPr>
              <a:t>3) </a:t>
            </a:r>
            <a:r>
              <a:rPr lang="ko-KR" altLang="en-US" sz="1200" kern="0" dirty="0">
                <a:solidFill>
                  <a:srgbClr val="000000"/>
                </a:solidFill>
                <a:latin typeface="+mj-ea"/>
                <a:ea typeface="+mj-ea"/>
              </a:rPr>
              <a:t>간결한 모델일수록 이해하기에 편하다</a:t>
            </a:r>
            <a:r>
              <a:rPr lang="en-US" altLang="ko-KR" sz="1200" kern="0" dirty="0">
                <a:solidFill>
                  <a:srgbClr val="000000"/>
                </a:solidFill>
                <a:latin typeface="+mj-ea"/>
                <a:ea typeface="+mj-ea"/>
              </a:rPr>
              <a:t>. (interpretable) </a:t>
            </a:r>
            <a:endParaRPr lang="ko-KR" altLang="en-US" sz="1200" kern="0" dirty="0">
              <a:solidFill>
                <a:srgbClr val="000000"/>
              </a:solidFill>
              <a:latin typeface="+mj-ea"/>
              <a:ea typeface="+mj-ea"/>
            </a:endParaRPr>
          </a:p>
          <a:p>
            <a:pPr algn="just" fontAlgn="base"/>
            <a:r>
              <a:rPr lang="ko-KR" altLang="en-US" sz="1200" kern="0" dirty="0">
                <a:solidFill>
                  <a:srgbClr val="000000"/>
                </a:solidFill>
                <a:latin typeface="+mj-ea"/>
                <a:ea typeface="+mj-ea"/>
              </a:rPr>
              <a:t>모델이 내놓은 결과를 </a:t>
            </a:r>
            <a:r>
              <a:rPr lang="en-US" altLang="ko-KR" sz="1200" kern="0" dirty="0">
                <a:solidFill>
                  <a:srgbClr val="000000"/>
                </a:solidFill>
                <a:latin typeface="+mj-ea"/>
                <a:ea typeface="+mj-ea"/>
              </a:rPr>
              <a:t>2</a:t>
            </a:r>
            <a:r>
              <a:rPr lang="ko-KR" altLang="en-US" sz="1200" kern="0" dirty="0">
                <a:solidFill>
                  <a:srgbClr val="000000"/>
                </a:solidFill>
                <a:latin typeface="+mj-ea"/>
                <a:ea typeface="+mj-ea"/>
              </a:rPr>
              <a:t>차원이나 </a:t>
            </a:r>
            <a:r>
              <a:rPr lang="en-US" altLang="ko-KR" sz="1200" kern="0" dirty="0">
                <a:solidFill>
                  <a:srgbClr val="000000"/>
                </a:solidFill>
                <a:latin typeface="+mj-ea"/>
                <a:ea typeface="+mj-ea"/>
              </a:rPr>
              <a:t>3</a:t>
            </a:r>
            <a:r>
              <a:rPr lang="ko-KR" altLang="en-US" sz="1200" kern="0" dirty="0">
                <a:solidFill>
                  <a:srgbClr val="000000"/>
                </a:solidFill>
                <a:latin typeface="+mj-ea"/>
                <a:ea typeface="+mj-ea"/>
              </a:rPr>
              <a:t>차원의 그림으로 축소해 </a:t>
            </a:r>
            <a:r>
              <a:rPr lang="ko-KR" altLang="en-US" sz="1200" kern="0" dirty="0" err="1">
                <a:solidFill>
                  <a:srgbClr val="000000"/>
                </a:solidFill>
                <a:latin typeface="+mj-ea"/>
                <a:ea typeface="+mj-ea"/>
              </a:rPr>
              <a:t>드러내어서</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이해와 정보 전달이 용이</a:t>
            </a:r>
            <a:endParaRPr lang="en-US" altLang="ko-KR" sz="1200" kern="0" dirty="0">
              <a:solidFill>
                <a:srgbClr val="000000"/>
              </a:solidFill>
              <a:latin typeface="+mj-ea"/>
              <a:ea typeface="+mj-ea"/>
            </a:endParaRPr>
          </a:p>
          <a:p>
            <a:pPr algn="just" fontAlgn="base"/>
            <a:endParaRPr lang="ko-KR" altLang="en-US" sz="1200" kern="0" dirty="0">
              <a:solidFill>
                <a:srgbClr val="000000"/>
              </a:solidFill>
              <a:latin typeface="+mj-ea"/>
              <a:ea typeface="+mj-ea"/>
            </a:endParaRPr>
          </a:p>
          <a:p>
            <a:pPr algn="just" fontAlgn="base"/>
            <a:r>
              <a:rPr lang="en-US" altLang="ko-KR" sz="1200" kern="0" dirty="0">
                <a:solidFill>
                  <a:srgbClr val="000000"/>
                </a:solidFill>
                <a:highlight>
                  <a:srgbClr val="FFFF00"/>
                </a:highlight>
                <a:latin typeface="+mj-ea"/>
                <a:ea typeface="+mj-ea"/>
              </a:rPr>
              <a:t>2. </a:t>
            </a:r>
            <a:r>
              <a:rPr lang="ko-KR" altLang="en-US" sz="1200" kern="0" dirty="0">
                <a:solidFill>
                  <a:srgbClr val="000000"/>
                </a:solidFill>
                <a:highlight>
                  <a:srgbClr val="FFFF00"/>
                </a:highlight>
                <a:latin typeface="+mj-ea"/>
                <a:ea typeface="+mj-ea"/>
              </a:rPr>
              <a:t>차원축소 방식</a:t>
            </a:r>
          </a:p>
          <a:p>
            <a:pPr algn="just" fontAlgn="base"/>
            <a:r>
              <a:rPr lang="ko-KR" altLang="en-US" sz="1200" kern="0" dirty="0">
                <a:solidFill>
                  <a:srgbClr val="000000"/>
                </a:solidFill>
                <a:latin typeface="+mj-ea"/>
                <a:ea typeface="+mj-ea"/>
              </a:rPr>
              <a:t>정보 손실 문제 방지 해소를 고려</a:t>
            </a:r>
          </a:p>
          <a:p>
            <a:pPr algn="just" fontAlgn="base"/>
            <a:r>
              <a:rPr lang="en-US" altLang="ko-KR" sz="1200" kern="0" dirty="0">
                <a:solidFill>
                  <a:srgbClr val="000000"/>
                </a:solidFill>
                <a:highlight>
                  <a:srgbClr val="00FFFF"/>
                </a:highlight>
                <a:latin typeface="+mj-ea"/>
                <a:ea typeface="+mj-ea"/>
              </a:rPr>
              <a:t>1) feature selection </a:t>
            </a:r>
            <a:r>
              <a:rPr lang="ko-KR" altLang="en-US" sz="1200" kern="0" dirty="0">
                <a:solidFill>
                  <a:srgbClr val="000000"/>
                </a:solidFill>
                <a:highlight>
                  <a:srgbClr val="00FFFF"/>
                </a:highlight>
                <a:latin typeface="+mj-ea"/>
                <a:ea typeface="+mj-ea"/>
              </a:rPr>
              <a:t>방법 </a:t>
            </a:r>
          </a:p>
          <a:p>
            <a:pPr algn="just" fontAlgn="base"/>
            <a:r>
              <a:rPr lang="en-US" altLang="ko-KR" sz="1200" kern="0" dirty="0">
                <a:solidFill>
                  <a:srgbClr val="000000"/>
                </a:solidFill>
                <a:latin typeface="+mj-ea"/>
                <a:ea typeface="+mj-ea"/>
              </a:rPr>
              <a:t>: </a:t>
            </a:r>
            <a:r>
              <a:rPr lang="ko-KR" altLang="en-US" sz="1200" kern="0" dirty="0">
                <a:solidFill>
                  <a:srgbClr val="000000"/>
                </a:solidFill>
                <a:latin typeface="+mj-ea"/>
                <a:ea typeface="+mj-ea"/>
              </a:rPr>
              <a:t>데이터 열</a:t>
            </a:r>
            <a:r>
              <a:rPr lang="en-US" altLang="ko-KR" sz="1200" kern="0" dirty="0">
                <a:solidFill>
                  <a:srgbClr val="000000"/>
                </a:solidFill>
                <a:latin typeface="+mj-ea"/>
                <a:ea typeface="+mj-ea"/>
              </a:rPr>
              <a:t>(column)</a:t>
            </a:r>
            <a:r>
              <a:rPr lang="ko-KR" altLang="en-US" sz="1200" kern="0" dirty="0">
                <a:solidFill>
                  <a:srgbClr val="000000"/>
                </a:solidFill>
                <a:latin typeface="+mj-ea"/>
                <a:ea typeface="+mj-ea"/>
              </a:rPr>
              <a:t>을 하나씩 골라내는 것</a:t>
            </a:r>
            <a:r>
              <a:rPr lang="en-US" altLang="ko-KR" sz="1200" kern="0" dirty="0">
                <a:solidFill>
                  <a:srgbClr val="000000"/>
                </a:solidFill>
                <a:latin typeface="+mj-ea"/>
                <a:ea typeface="+mj-ea"/>
              </a:rPr>
              <a:t>, </a:t>
            </a:r>
            <a:r>
              <a:rPr lang="en-US" altLang="ko-KR" sz="1200" kern="0" dirty="0" err="1">
                <a:solidFill>
                  <a:srgbClr val="000000"/>
                </a:solidFill>
                <a:latin typeface="+mj-ea"/>
                <a:ea typeface="+mj-ea"/>
              </a:rPr>
              <a:t>Forward,Backward</a:t>
            </a:r>
            <a:endParaRPr lang="en-US" altLang="ko-KR" sz="1200" kern="0" dirty="0">
              <a:solidFill>
                <a:srgbClr val="000000"/>
              </a:solidFill>
              <a:latin typeface="+mj-ea"/>
              <a:ea typeface="+mj-ea"/>
            </a:endParaRPr>
          </a:p>
          <a:p>
            <a:pPr fontAlgn="base"/>
            <a:r>
              <a:rPr lang="en-US" altLang="ko-KR" sz="1200" dirty="0">
                <a:highlight>
                  <a:srgbClr val="00FFFF"/>
                </a:highlight>
              </a:rPr>
              <a:t>2) feature extraction </a:t>
            </a:r>
            <a:r>
              <a:rPr lang="ko-KR" altLang="en-US" sz="1200" dirty="0">
                <a:highlight>
                  <a:srgbClr val="00FFFF"/>
                </a:highlight>
              </a:rPr>
              <a:t>방법</a:t>
            </a:r>
          </a:p>
          <a:p>
            <a:pPr fontAlgn="base"/>
            <a:r>
              <a:rPr lang="ko-KR" altLang="en-US" sz="1200" dirty="0"/>
              <a:t>여러 무더기의 데이터 열</a:t>
            </a:r>
            <a:r>
              <a:rPr lang="en-US" altLang="ko-KR" sz="1200" dirty="0"/>
              <a:t>(column)</a:t>
            </a:r>
            <a:r>
              <a:rPr lang="ko-KR" altLang="en-US" sz="1200" dirty="0"/>
              <a:t>을 압축하</a:t>
            </a:r>
            <a:r>
              <a:rPr lang="en-US" altLang="ko-KR" sz="1200" dirty="0"/>
              <a:t> </a:t>
            </a:r>
            <a:r>
              <a:rPr lang="ko-KR" altLang="en-US" sz="1200" dirty="0"/>
              <a:t>방법을 제안</a:t>
            </a:r>
            <a:endParaRPr lang="ko-KR" altLang="en-US" sz="1200" kern="0" dirty="0">
              <a:solidFill>
                <a:srgbClr val="000000"/>
              </a:solidFill>
              <a:latin typeface="+mj-ea"/>
              <a:ea typeface="+mj-ea"/>
            </a:endParaRPr>
          </a:p>
        </p:txBody>
      </p:sp>
    </p:spTree>
    <p:extLst>
      <p:ext uri="{BB962C8B-B14F-4D97-AF65-F5344CB8AC3E}">
        <p14:creationId xmlns:p14="http://schemas.microsoft.com/office/powerpoint/2010/main" val="4479831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8977A19-B4E8-4789-B104-2687C8E7D92C}"/>
              </a:ext>
            </a:extLst>
          </p:cNvPr>
          <p:cNvSpPr/>
          <p:nvPr/>
        </p:nvSpPr>
        <p:spPr>
          <a:xfrm>
            <a:off x="1259632" y="192098"/>
            <a:ext cx="4057521" cy="369332"/>
          </a:xfrm>
          <a:prstGeom prst="rect">
            <a:avLst/>
          </a:prstGeom>
        </p:spPr>
        <p:txBody>
          <a:bodyPr wrap="none">
            <a:spAutoFit/>
          </a:bodyPr>
          <a:lstStyle/>
          <a:p>
            <a:r>
              <a:rPr lang="en-US" altLang="ko-KR" dirty="0"/>
              <a:t>Reducing the dimensionality of the DTM </a:t>
            </a:r>
            <a:endParaRPr lang="ko-KR" altLang="en-US" dirty="0"/>
          </a:p>
        </p:txBody>
      </p:sp>
      <p:sp>
        <p:nvSpPr>
          <p:cNvPr id="7" name="직사각형 6">
            <a:extLst>
              <a:ext uri="{FF2B5EF4-FFF2-40B4-BE49-F238E27FC236}">
                <a16:creationId xmlns:a16="http://schemas.microsoft.com/office/drawing/2014/main" id="{098D3440-B8ED-4FCB-B508-3D1EB0117911}"/>
              </a:ext>
            </a:extLst>
          </p:cNvPr>
          <p:cNvSpPr/>
          <p:nvPr/>
        </p:nvSpPr>
        <p:spPr>
          <a:xfrm>
            <a:off x="253599" y="899303"/>
            <a:ext cx="8636801" cy="5665846"/>
          </a:xfrm>
          <a:prstGeom prst="rect">
            <a:avLst/>
          </a:prstGeom>
        </p:spPr>
        <p:txBody>
          <a:bodyPr wrap="square">
            <a:spAutoFit/>
          </a:bodyPr>
          <a:lstStyle/>
          <a:p>
            <a:pPr algn="just" fontAlgn="base">
              <a:lnSpc>
                <a:spcPct val="160000"/>
              </a:lnSpc>
            </a:pPr>
            <a:r>
              <a:rPr lang="en-US" altLang="ko-KR" sz="1200" kern="0" dirty="0">
                <a:solidFill>
                  <a:srgbClr val="000000"/>
                </a:solidFill>
                <a:latin typeface="+mj-ea"/>
                <a:ea typeface="+mj-ea"/>
              </a:rPr>
              <a:t>(data)</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mj-ea"/>
                <a:ea typeface="+mj-ea"/>
              </a:rPr>
              <a:t>-</a:t>
            </a:r>
            <a:r>
              <a:rPr lang="ko-KR" altLang="en-US" sz="1200" kern="0" dirty="0">
                <a:solidFill>
                  <a:srgbClr val="000000"/>
                </a:solidFill>
                <a:latin typeface="+mj-ea"/>
                <a:ea typeface="+mj-ea"/>
              </a:rPr>
              <a:t>총 </a:t>
            </a:r>
            <a:r>
              <a:rPr lang="en-US" altLang="ko-KR" sz="1200" kern="0" dirty="0">
                <a:solidFill>
                  <a:srgbClr val="000000"/>
                </a:solidFill>
                <a:latin typeface="+mj-ea"/>
                <a:ea typeface="+mj-ea"/>
              </a:rPr>
              <a:t>5</a:t>
            </a:r>
            <a:r>
              <a:rPr lang="ko-KR" altLang="en-US" sz="1200" kern="0" dirty="0">
                <a:solidFill>
                  <a:srgbClr val="000000"/>
                </a:solidFill>
                <a:latin typeface="+mj-ea"/>
                <a:ea typeface="+mj-ea"/>
              </a:rPr>
              <a:t>개의 열이 입력 데이터</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각각 </a:t>
            </a:r>
            <a:r>
              <a:rPr lang="en-US" altLang="ko-KR" sz="1200" kern="0" dirty="0">
                <a:solidFill>
                  <a:srgbClr val="000000"/>
                </a:solidFill>
                <a:latin typeface="+mj-ea"/>
                <a:ea typeface="+mj-ea"/>
              </a:rPr>
              <a:t>x_0</a:t>
            </a:r>
            <a:r>
              <a:rPr lang="ko-KR" altLang="en-US" sz="1200" kern="0" dirty="0">
                <a:solidFill>
                  <a:srgbClr val="000000"/>
                </a:solidFill>
                <a:latin typeface="+mj-ea"/>
                <a:ea typeface="+mj-ea"/>
              </a:rPr>
              <a:t>부터 </a:t>
            </a:r>
            <a:r>
              <a:rPr lang="en-US" altLang="ko-KR" sz="1200" kern="0" dirty="0">
                <a:solidFill>
                  <a:srgbClr val="000000"/>
                </a:solidFill>
                <a:latin typeface="+mj-ea"/>
                <a:ea typeface="+mj-ea"/>
              </a:rPr>
              <a:t>x_4</a:t>
            </a:r>
            <a:r>
              <a:rPr lang="ko-KR" altLang="en-US" sz="1200" kern="0" dirty="0">
                <a:solidFill>
                  <a:srgbClr val="000000"/>
                </a:solidFill>
                <a:latin typeface="+mj-ea"/>
                <a:ea typeface="+mj-ea"/>
              </a:rPr>
              <a:t>까지</a:t>
            </a:r>
            <a:r>
              <a:rPr lang="en-US" altLang="ko-KR" sz="1200" kern="0" dirty="0">
                <a:solidFill>
                  <a:srgbClr val="000000"/>
                </a:solidFill>
                <a:latin typeface="+mj-ea"/>
                <a:ea typeface="+mj-ea"/>
              </a:rPr>
              <a:t>) d = 5,    -</a:t>
            </a:r>
            <a:r>
              <a:rPr lang="ko-KR" altLang="en-US" sz="1200" kern="0" dirty="0">
                <a:solidFill>
                  <a:srgbClr val="000000"/>
                </a:solidFill>
                <a:latin typeface="+mj-ea"/>
                <a:ea typeface="+mj-ea"/>
              </a:rPr>
              <a:t>결과치</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정답 레이블</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마지막 열</a:t>
            </a:r>
            <a:r>
              <a:rPr lang="en-US" altLang="ko-KR" sz="1200" kern="0" dirty="0">
                <a:solidFill>
                  <a:srgbClr val="000000"/>
                </a:solidFill>
                <a:latin typeface="+mj-ea"/>
                <a:ea typeface="+mj-ea"/>
              </a:rPr>
              <a:t>(answer</a:t>
            </a:r>
            <a:r>
              <a:rPr lang="ko-KR" altLang="en-US" sz="1200" kern="0" dirty="0">
                <a:solidFill>
                  <a:srgbClr val="000000"/>
                </a:solidFill>
                <a:latin typeface="+mj-ea"/>
                <a:ea typeface="+mj-ea"/>
              </a:rPr>
              <a:t>열</a:t>
            </a:r>
            <a:r>
              <a:rPr lang="en-US" altLang="ko-KR" sz="1200" kern="0" dirty="0">
                <a:solidFill>
                  <a:srgbClr val="000000"/>
                </a:solidFill>
                <a:latin typeface="+mj-ea"/>
                <a:ea typeface="+mj-ea"/>
              </a:rPr>
              <a:t>) </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u"/>
            </a:pPr>
            <a:r>
              <a:rPr lang="en-US" altLang="ko-KR" sz="1200" kern="0" dirty="0">
                <a:solidFill>
                  <a:srgbClr val="000000"/>
                </a:solidFill>
                <a:highlight>
                  <a:srgbClr val="FFFF00"/>
                </a:highlight>
                <a:latin typeface="+mj-ea"/>
                <a:ea typeface="+mj-ea"/>
              </a:rPr>
              <a:t>(Forward search </a:t>
            </a:r>
            <a:r>
              <a:rPr lang="ko-KR" altLang="en-US" sz="1200" kern="0" dirty="0">
                <a:solidFill>
                  <a:srgbClr val="000000"/>
                </a:solidFill>
                <a:highlight>
                  <a:srgbClr val="FFFF00"/>
                </a:highlight>
                <a:latin typeface="+mj-ea"/>
                <a:ea typeface="+mj-ea"/>
              </a:rPr>
              <a:t>방법</a:t>
            </a:r>
            <a:r>
              <a:rPr lang="en-US" altLang="ko-KR" sz="1200" kern="0" dirty="0">
                <a:solidFill>
                  <a:srgbClr val="000000"/>
                </a:solidFill>
                <a:highlight>
                  <a:srgbClr val="FFFF00"/>
                </a:highlight>
                <a:latin typeface="+mj-ea"/>
                <a:ea typeface="+mj-ea"/>
              </a:rPr>
              <a:t>)</a:t>
            </a:r>
            <a:endParaRPr lang="ko-KR" altLang="en-US" sz="1200" kern="0" dirty="0">
              <a:solidFill>
                <a:srgbClr val="000000"/>
              </a:solidFill>
              <a:highlight>
                <a:srgbClr val="FFFF00"/>
              </a:highlight>
              <a:latin typeface="+mj-ea"/>
              <a:ea typeface="+mj-ea"/>
            </a:endParaRPr>
          </a:p>
          <a:p>
            <a:pPr algn="just" fontAlgn="base">
              <a:lnSpc>
                <a:spcPct val="160000"/>
              </a:lnSpc>
            </a:pPr>
            <a:r>
              <a:rPr lang="en-US" altLang="ko-KR" sz="1200" kern="0" dirty="0">
                <a:solidFill>
                  <a:srgbClr val="000000"/>
                </a:solidFill>
                <a:latin typeface="+mj-ea"/>
                <a:ea typeface="+mj-ea"/>
              </a:rPr>
              <a:t>1) F</a:t>
            </a:r>
            <a:r>
              <a:rPr lang="ko-KR" altLang="en-US" sz="1200" kern="0" dirty="0">
                <a:solidFill>
                  <a:srgbClr val="000000"/>
                </a:solidFill>
                <a:latin typeface="+mj-ea"/>
                <a:ea typeface="+mj-ea"/>
              </a:rPr>
              <a:t>를 </a:t>
            </a:r>
            <a:r>
              <a:rPr lang="ko-KR" altLang="en-US" sz="1200" kern="0" dirty="0" err="1">
                <a:solidFill>
                  <a:srgbClr val="000000"/>
                </a:solidFill>
                <a:latin typeface="+mj-ea"/>
                <a:ea typeface="+mj-ea"/>
              </a:rPr>
              <a:t>비어있는</a:t>
            </a:r>
            <a:r>
              <a:rPr lang="ko-KR" altLang="en-US" sz="1200" kern="0" dirty="0">
                <a:solidFill>
                  <a:srgbClr val="000000"/>
                </a:solidFill>
                <a:latin typeface="+mj-ea"/>
                <a:ea typeface="+mj-ea"/>
              </a:rPr>
              <a:t> 공집합으로 둔다</a:t>
            </a:r>
            <a:r>
              <a:rPr lang="en-US" altLang="ko-KR" sz="1200" kern="0" dirty="0">
                <a:solidFill>
                  <a:srgbClr val="000000"/>
                </a:solidFill>
                <a:latin typeface="+mj-ea"/>
                <a:ea typeface="+mj-ea"/>
              </a:rPr>
              <a:t>.  : </a:t>
            </a:r>
            <a:r>
              <a:rPr lang="ko-KR" altLang="en-US" sz="1200" kern="0" dirty="0">
                <a:solidFill>
                  <a:srgbClr val="000000"/>
                </a:solidFill>
                <a:latin typeface="+mj-ea"/>
              </a:rPr>
              <a:t>만들어진 결과 테이블을 </a:t>
            </a:r>
            <a:r>
              <a:rPr lang="en-US" altLang="ko-KR" sz="1200" kern="0" dirty="0">
                <a:solidFill>
                  <a:srgbClr val="000000"/>
                </a:solidFill>
                <a:latin typeface="+mj-ea"/>
              </a:rPr>
              <a:t>F</a:t>
            </a:r>
            <a:r>
              <a:rPr lang="ko-KR" altLang="en-US" sz="1200" kern="0" dirty="0">
                <a:solidFill>
                  <a:srgbClr val="000000"/>
                </a:solidFill>
                <a:latin typeface="+mj-ea"/>
              </a:rPr>
              <a:t>라고 명명</a:t>
            </a:r>
          </a:p>
          <a:p>
            <a:pPr algn="just" fontAlgn="base">
              <a:lnSpc>
                <a:spcPct val="160000"/>
              </a:lnSpc>
            </a:pPr>
            <a:r>
              <a:rPr lang="en-US" altLang="ko-KR" sz="1200" kern="0" dirty="0">
                <a:solidFill>
                  <a:srgbClr val="000000"/>
                </a:solidFill>
                <a:latin typeface="+mj-ea"/>
                <a:ea typeface="+mj-ea"/>
              </a:rPr>
              <a:t>2) E(error)</a:t>
            </a:r>
            <a:r>
              <a:rPr lang="ko-KR" altLang="en-US" sz="1200" kern="0" dirty="0">
                <a:solidFill>
                  <a:srgbClr val="000000"/>
                </a:solidFill>
                <a:latin typeface="+mj-ea"/>
                <a:ea typeface="+mj-ea"/>
              </a:rPr>
              <a:t>를 구하는데 </a:t>
            </a:r>
            <a:r>
              <a:rPr lang="en-US" altLang="ko-KR" sz="1200" kern="0" dirty="0" err="1">
                <a:solidFill>
                  <a:srgbClr val="000000"/>
                </a:solidFill>
                <a:latin typeface="+mj-ea"/>
                <a:ea typeface="+mj-ea"/>
              </a:rPr>
              <a:t>x_j</a:t>
            </a:r>
            <a:r>
              <a:rPr lang="en-US" altLang="ko-KR" sz="1200" kern="0" dirty="0">
                <a:solidFill>
                  <a:srgbClr val="000000"/>
                </a:solidFill>
                <a:latin typeface="+mj-ea"/>
                <a:ea typeface="+mj-ea"/>
              </a:rPr>
              <a:t> (=j </a:t>
            </a:r>
            <a:r>
              <a:rPr lang="ko-KR" altLang="en-US" sz="1200" kern="0" dirty="0">
                <a:solidFill>
                  <a:srgbClr val="000000"/>
                </a:solidFill>
                <a:latin typeface="+mj-ea"/>
                <a:ea typeface="+mj-ea"/>
              </a:rPr>
              <a:t>번째 열</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을 </a:t>
            </a:r>
            <a:r>
              <a:rPr lang="en-US" altLang="ko-KR" sz="1200" kern="0" dirty="0">
                <a:solidFill>
                  <a:srgbClr val="000000"/>
                </a:solidFill>
                <a:latin typeface="+mj-ea"/>
                <a:ea typeface="+mj-ea"/>
              </a:rPr>
              <a:t>F</a:t>
            </a:r>
            <a:r>
              <a:rPr lang="ko-KR" altLang="en-US" sz="1200" kern="0" dirty="0">
                <a:solidFill>
                  <a:srgbClr val="000000"/>
                </a:solidFill>
                <a:latin typeface="+mj-ea"/>
                <a:ea typeface="+mj-ea"/>
              </a:rPr>
              <a:t>에다가 </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임시로</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넣은 후에</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합집합</a:t>
            </a:r>
            <a:r>
              <a:rPr lang="en-US" altLang="ko-KR" sz="1200" kern="0" dirty="0">
                <a:solidFill>
                  <a:srgbClr val="000000"/>
                </a:solidFill>
                <a:latin typeface="+mj-ea"/>
                <a:ea typeface="+mj-ea"/>
              </a:rPr>
              <a:t>), </a:t>
            </a:r>
            <a:r>
              <a:rPr lang="ko-KR" altLang="en-US" sz="1200" kern="0" dirty="0" err="1">
                <a:solidFill>
                  <a:srgbClr val="000000"/>
                </a:solidFill>
                <a:latin typeface="+mj-ea"/>
                <a:ea typeface="+mj-ea"/>
              </a:rPr>
              <a:t>머신러닝</a:t>
            </a:r>
            <a:r>
              <a:rPr lang="ko-KR" altLang="en-US" sz="1200" kern="0" dirty="0">
                <a:solidFill>
                  <a:srgbClr val="000000"/>
                </a:solidFill>
                <a:latin typeface="+mj-ea"/>
                <a:ea typeface="+mj-ea"/>
              </a:rPr>
              <a:t> 모델을 돌려서 </a:t>
            </a:r>
            <a:r>
              <a:rPr lang="en-US" altLang="ko-KR" sz="1200" kern="0" dirty="0">
                <a:solidFill>
                  <a:srgbClr val="000000"/>
                </a:solidFill>
                <a:latin typeface="+mj-ea"/>
                <a:ea typeface="+mj-ea"/>
              </a:rPr>
              <a:t>E(error)</a:t>
            </a:r>
            <a:r>
              <a:rPr lang="ko-KR" altLang="en-US" sz="1200" kern="0" dirty="0">
                <a:solidFill>
                  <a:srgbClr val="000000"/>
                </a:solidFill>
                <a:latin typeface="+mj-ea"/>
                <a:ea typeface="+mj-ea"/>
              </a:rPr>
              <a:t>를 확인</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lnSpc>
                <a:spcPct val="160000"/>
              </a:lnSpc>
            </a:pPr>
            <a:r>
              <a:rPr lang="ko-KR" altLang="en-US" sz="1200" kern="0" dirty="0">
                <a:solidFill>
                  <a:srgbClr val="000000"/>
                </a:solidFill>
                <a:latin typeface="+mj-ea"/>
                <a:ea typeface="+mj-ea"/>
              </a:rPr>
              <a:t>이때 </a:t>
            </a:r>
            <a:r>
              <a:rPr lang="en-US" altLang="ko-KR" sz="1200" kern="0" dirty="0">
                <a:solidFill>
                  <a:srgbClr val="000000"/>
                </a:solidFill>
                <a:latin typeface="+mj-ea"/>
                <a:ea typeface="+mj-ea"/>
              </a:rPr>
              <a:t>x_0</a:t>
            </a:r>
            <a:r>
              <a:rPr lang="ko-KR" altLang="en-US" sz="1200" kern="0" dirty="0">
                <a:solidFill>
                  <a:srgbClr val="000000"/>
                </a:solidFill>
                <a:latin typeface="+mj-ea"/>
                <a:ea typeface="+mj-ea"/>
              </a:rPr>
              <a:t>부터 </a:t>
            </a:r>
            <a:r>
              <a:rPr lang="en-US" altLang="ko-KR" sz="1200" kern="0" dirty="0">
                <a:solidFill>
                  <a:srgbClr val="000000"/>
                </a:solidFill>
                <a:latin typeface="+mj-ea"/>
                <a:ea typeface="+mj-ea"/>
              </a:rPr>
              <a:t>x_4 </a:t>
            </a:r>
            <a:r>
              <a:rPr lang="ko-KR" altLang="en-US" sz="1200" kern="0" dirty="0">
                <a:solidFill>
                  <a:srgbClr val="000000"/>
                </a:solidFill>
                <a:latin typeface="+mj-ea"/>
                <a:ea typeface="+mj-ea"/>
              </a:rPr>
              <a:t>까지의 모든 열에 대해서 반복해서 </a:t>
            </a:r>
            <a:r>
              <a:rPr lang="ko-KR" altLang="en-US" sz="1200" kern="0" dirty="0" err="1">
                <a:solidFill>
                  <a:srgbClr val="000000"/>
                </a:solidFill>
                <a:latin typeface="+mj-ea"/>
                <a:ea typeface="+mj-ea"/>
              </a:rPr>
              <a:t>머신러닝</a:t>
            </a:r>
            <a:r>
              <a:rPr lang="ko-KR" altLang="en-US" sz="1200" kern="0" dirty="0">
                <a:solidFill>
                  <a:srgbClr val="000000"/>
                </a:solidFill>
                <a:latin typeface="+mj-ea"/>
                <a:ea typeface="+mj-ea"/>
              </a:rPr>
              <a:t> 모델 실행</a:t>
            </a:r>
            <a:r>
              <a:rPr lang="en-US" altLang="ko-KR" sz="1200" kern="0" dirty="0">
                <a:solidFill>
                  <a:srgbClr val="000000"/>
                </a:solidFill>
                <a:latin typeface="+mj-ea"/>
                <a:ea typeface="+mj-ea"/>
              </a:rPr>
              <a:t>,</a:t>
            </a:r>
            <a:r>
              <a:rPr lang="en-US" altLang="ko-KR" sz="1200" kern="0" dirty="0">
                <a:solidFill>
                  <a:srgbClr val="000000"/>
                </a:solidFill>
                <a:latin typeface="+mj-ea"/>
                <a:ea typeface="+mj-ea"/>
                <a:sym typeface="Wingdings" panose="05000000000000000000" pitchFamily="2" charset="2"/>
              </a:rPr>
              <a:t> </a:t>
            </a:r>
            <a:r>
              <a:rPr lang="ko-KR" altLang="en-US" sz="1200" kern="0" dirty="0" err="1">
                <a:solidFill>
                  <a:srgbClr val="000000"/>
                </a:solidFill>
                <a:latin typeface="+mj-ea"/>
                <a:ea typeface="+mj-ea"/>
              </a:rPr>
              <a:t>그중에</a:t>
            </a:r>
            <a:r>
              <a:rPr lang="ko-KR" altLang="en-US" sz="1200" kern="0" dirty="0">
                <a:solidFill>
                  <a:srgbClr val="000000"/>
                </a:solidFill>
                <a:latin typeface="+mj-ea"/>
                <a:ea typeface="+mj-ea"/>
              </a:rPr>
              <a:t> 가장 성능이 좋은 </a:t>
            </a:r>
            <a:r>
              <a:rPr lang="en-US" altLang="ko-KR" sz="1200" kern="0" dirty="0">
                <a:solidFill>
                  <a:srgbClr val="000000"/>
                </a:solidFill>
                <a:latin typeface="+mj-ea"/>
                <a:ea typeface="+mj-ea"/>
              </a:rPr>
              <a:t>(= E(error)</a:t>
            </a:r>
            <a:r>
              <a:rPr lang="ko-KR" altLang="en-US" sz="1200" kern="0" dirty="0">
                <a:solidFill>
                  <a:srgbClr val="000000"/>
                </a:solidFill>
                <a:latin typeface="+mj-ea"/>
                <a:ea typeface="+mj-ea"/>
              </a:rPr>
              <a:t>를 가장 작은</a:t>
            </a:r>
            <a:r>
              <a:rPr lang="en-US" altLang="ko-KR" sz="1200" kern="0" dirty="0">
                <a:solidFill>
                  <a:srgbClr val="000000"/>
                </a:solidFill>
                <a:latin typeface="+mj-ea"/>
                <a:ea typeface="+mj-ea"/>
              </a:rPr>
              <a:t>) </a:t>
            </a:r>
            <a:r>
              <a:rPr lang="en-US" altLang="ko-KR" sz="1200" kern="0" dirty="0" err="1">
                <a:solidFill>
                  <a:srgbClr val="000000"/>
                </a:solidFill>
                <a:latin typeface="+mj-ea"/>
                <a:ea typeface="+mj-ea"/>
              </a:rPr>
              <a:t>x_j</a:t>
            </a:r>
            <a:r>
              <a:rPr lang="ko-KR" altLang="en-US" sz="1200" kern="0" dirty="0">
                <a:solidFill>
                  <a:srgbClr val="000000"/>
                </a:solidFill>
                <a:latin typeface="+mj-ea"/>
                <a:ea typeface="+mj-ea"/>
              </a:rPr>
              <a:t>를 발견</a:t>
            </a:r>
          </a:p>
          <a:p>
            <a:pPr algn="just" fontAlgn="base">
              <a:lnSpc>
                <a:spcPct val="160000"/>
              </a:lnSpc>
            </a:pPr>
            <a:r>
              <a:rPr lang="en-US" altLang="ko-KR" sz="1200" kern="0" dirty="0">
                <a:solidFill>
                  <a:srgbClr val="000000"/>
                </a:solidFill>
                <a:latin typeface="+mj-ea"/>
                <a:ea typeface="+mj-ea"/>
              </a:rPr>
              <a:t>3) 2)</a:t>
            </a:r>
            <a:r>
              <a:rPr lang="ko-KR" altLang="en-US" sz="1200" kern="0" dirty="0">
                <a:solidFill>
                  <a:srgbClr val="000000"/>
                </a:solidFill>
                <a:latin typeface="+mj-ea"/>
                <a:ea typeface="+mj-ea"/>
              </a:rPr>
              <a:t>에서 찾은 결과를 결과 테이블인 </a:t>
            </a:r>
            <a:r>
              <a:rPr lang="en-US" altLang="ko-KR" sz="1200" kern="0" dirty="0">
                <a:solidFill>
                  <a:srgbClr val="000000"/>
                </a:solidFill>
                <a:latin typeface="+mj-ea"/>
                <a:ea typeface="+mj-ea"/>
              </a:rPr>
              <a:t>F</a:t>
            </a:r>
            <a:r>
              <a:rPr lang="ko-KR" altLang="en-US" sz="1200" kern="0" dirty="0">
                <a:solidFill>
                  <a:srgbClr val="000000"/>
                </a:solidFill>
                <a:latin typeface="+mj-ea"/>
                <a:ea typeface="+mj-ea"/>
              </a:rPr>
              <a:t>의 결과로 </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영구적으로</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등록</a:t>
            </a:r>
          </a:p>
          <a:p>
            <a:pPr algn="just" fontAlgn="base">
              <a:lnSpc>
                <a:spcPct val="160000"/>
              </a:lnSpc>
            </a:pPr>
            <a:r>
              <a:rPr lang="en-US" altLang="ko-KR" sz="1200" kern="0" dirty="0">
                <a:solidFill>
                  <a:srgbClr val="000000"/>
                </a:solidFill>
                <a:latin typeface="+mj-ea"/>
                <a:ea typeface="+mj-ea"/>
              </a:rPr>
              <a:t>4) 2)</a:t>
            </a:r>
            <a:r>
              <a:rPr lang="ko-KR" altLang="en-US" sz="1200" kern="0" dirty="0">
                <a:solidFill>
                  <a:srgbClr val="000000"/>
                </a:solidFill>
                <a:latin typeface="+mj-ea"/>
                <a:ea typeface="+mj-ea"/>
              </a:rPr>
              <a:t>와 </a:t>
            </a:r>
            <a:r>
              <a:rPr lang="en-US" altLang="ko-KR" sz="1200" kern="0" dirty="0">
                <a:solidFill>
                  <a:srgbClr val="000000"/>
                </a:solidFill>
                <a:latin typeface="+mj-ea"/>
                <a:ea typeface="+mj-ea"/>
              </a:rPr>
              <a:t>3)</a:t>
            </a:r>
            <a:r>
              <a:rPr lang="ko-KR" altLang="en-US" sz="1200" kern="0" dirty="0">
                <a:solidFill>
                  <a:srgbClr val="000000"/>
                </a:solidFill>
                <a:latin typeface="+mj-ea"/>
                <a:ea typeface="+mj-ea"/>
              </a:rPr>
              <a:t>의 계산을 반복해서 실행</a:t>
            </a:r>
            <a:r>
              <a:rPr lang="en-US" altLang="ko-KR" sz="1200" kern="0" dirty="0">
                <a:solidFill>
                  <a:srgbClr val="000000"/>
                </a:solidFill>
                <a:latin typeface="+mj-ea"/>
                <a:ea typeface="+mj-ea"/>
              </a:rPr>
              <a:t>--&gt; </a:t>
            </a:r>
            <a:r>
              <a:rPr lang="ko-KR" altLang="en-US" sz="1200" kern="0" dirty="0">
                <a:solidFill>
                  <a:srgbClr val="000000"/>
                </a:solidFill>
                <a:latin typeface="+mj-ea"/>
                <a:ea typeface="+mj-ea"/>
              </a:rPr>
              <a:t>최종적으로 </a:t>
            </a:r>
            <a:r>
              <a:rPr lang="en-US" altLang="ko-KR" sz="1200" kern="0" dirty="0">
                <a:solidFill>
                  <a:srgbClr val="000000"/>
                </a:solidFill>
                <a:latin typeface="+mj-ea"/>
                <a:ea typeface="+mj-ea"/>
              </a:rPr>
              <a:t>k</a:t>
            </a:r>
            <a:r>
              <a:rPr lang="ko-KR" altLang="en-US" sz="1200" kern="0" dirty="0">
                <a:solidFill>
                  <a:srgbClr val="000000"/>
                </a:solidFill>
                <a:latin typeface="+mj-ea"/>
                <a:ea typeface="+mj-ea"/>
              </a:rPr>
              <a:t>개의 열로 이루어진 테이블 </a:t>
            </a:r>
          </a:p>
          <a:p>
            <a:pPr algn="just" fontAlgn="base">
              <a:lnSpc>
                <a:spcPct val="160000"/>
              </a:lnSpc>
            </a:pPr>
            <a:r>
              <a:rPr lang="ko-KR" altLang="en-US" sz="1200" kern="0" dirty="0">
                <a:solidFill>
                  <a:srgbClr val="000000"/>
                </a:solidFill>
                <a:latin typeface="+mj-ea"/>
                <a:ea typeface="+mj-ea"/>
              </a:rPr>
              <a:t>첫 번째 반복에서는 </a:t>
            </a:r>
            <a:r>
              <a:rPr lang="en-US" altLang="ko-KR" sz="1200" kern="0" dirty="0">
                <a:solidFill>
                  <a:srgbClr val="000000"/>
                </a:solidFill>
                <a:latin typeface="+mj-ea"/>
                <a:ea typeface="+mj-ea"/>
              </a:rPr>
              <a:t>d</a:t>
            </a:r>
            <a:r>
              <a:rPr lang="ko-KR" altLang="en-US" sz="1200" kern="0" dirty="0">
                <a:solidFill>
                  <a:srgbClr val="000000"/>
                </a:solidFill>
                <a:latin typeface="+mj-ea"/>
                <a:ea typeface="+mj-ea"/>
              </a:rPr>
              <a:t>회의 </a:t>
            </a:r>
            <a:r>
              <a:rPr lang="ko-KR" altLang="en-US" sz="1200" kern="0" dirty="0" err="1">
                <a:solidFill>
                  <a:srgbClr val="000000"/>
                </a:solidFill>
                <a:latin typeface="+mj-ea"/>
                <a:ea typeface="+mj-ea"/>
              </a:rPr>
              <a:t>머신러닝</a:t>
            </a:r>
            <a:r>
              <a:rPr lang="ko-KR" altLang="en-US" sz="1200" kern="0" dirty="0">
                <a:solidFill>
                  <a:srgbClr val="000000"/>
                </a:solidFill>
                <a:latin typeface="+mj-ea"/>
                <a:ea typeface="+mj-ea"/>
              </a:rPr>
              <a:t> 훈련</a:t>
            </a:r>
            <a:r>
              <a:rPr lang="en-US" altLang="ko-KR" sz="1200" kern="0" dirty="0">
                <a:solidFill>
                  <a:srgbClr val="000000"/>
                </a:solidFill>
                <a:latin typeface="+mj-ea"/>
                <a:ea typeface="+mj-ea"/>
              </a:rPr>
              <a:t>(training), </a:t>
            </a:r>
            <a:r>
              <a:rPr lang="ko-KR" altLang="en-US" sz="1200" kern="0" dirty="0">
                <a:solidFill>
                  <a:srgbClr val="000000"/>
                </a:solidFill>
                <a:latin typeface="+mj-ea"/>
                <a:ea typeface="+mj-ea"/>
              </a:rPr>
              <a:t>두 번째 반복에서는 </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영구적으로 뽑힌 열을 제외하고</a:t>
            </a:r>
            <a:r>
              <a:rPr lang="en-US" altLang="ko-KR" sz="1200" kern="0" dirty="0">
                <a:solidFill>
                  <a:srgbClr val="000000"/>
                </a:solidFill>
                <a:latin typeface="+mj-ea"/>
                <a:ea typeface="+mj-ea"/>
              </a:rPr>
              <a:t>) d-1</a:t>
            </a:r>
            <a:r>
              <a:rPr lang="ko-KR" altLang="en-US" sz="1200" kern="0" dirty="0">
                <a:solidFill>
                  <a:srgbClr val="000000"/>
                </a:solidFill>
                <a:latin typeface="+mj-ea"/>
                <a:ea typeface="+mj-ea"/>
              </a:rPr>
              <a:t>회 의 훈련을 하고</a:t>
            </a:r>
            <a:r>
              <a:rPr lang="en-US" altLang="ko-KR" sz="1200" kern="0" dirty="0">
                <a:solidFill>
                  <a:srgbClr val="000000"/>
                </a:solidFill>
                <a:latin typeface="+mj-ea"/>
                <a:ea typeface="+mj-ea"/>
              </a:rPr>
              <a:t>, k</a:t>
            </a:r>
            <a:r>
              <a:rPr lang="ko-KR" altLang="en-US" sz="1200" kern="0" dirty="0">
                <a:solidFill>
                  <a:srgbClr val="000000"/>
                </a:solidFill>
                <a:latin typeface="+mj-ea"/>
                <a:ea typeface="+mj-ea"/>
              </a:rPr>
              <a:t>번째 반복에서는 </a:t>
            </a:r>
            <a:r>
              <a:rPr lang="en-US" altLang="ko-KR" sz="1200" kern="0" dirty="0">
                <a:solidFill>
                  <a:srgbClr val="000000"/>
                </a:solidFill>
                <a:latin typeface="+mj-ea"/>
                <a:ea typeface="+mj-ea"/>
              </a:rPr>
              <a:t>d-(k-1)</a:t>
            </a:r>
            <a:r>
              <a:rPr lang="ko-KR" altLang="en-US" sz="1200" kern="0" dirty="0">
                <a:solidFill>
                  <a:srgbClr val="000000"/>
                </a:solidFill>
                <a:latin typeface="+mj-ea"/>
                <a:ea typeface="+mj-ea"/>
              </a:rPr>
              <a:t>회의 훈련 실행 </a:t>
            </a:r>
            <a:endParaRPr lang="en-US" altLang="ko-KR" sz="1200" kern="0" dirty="0">
              <a:solidFill>
                <a:srgbClr val="000000"/>
              </a:solidFill>
              <a:latin typeface="+mj-ea"/>
              <a:ea typeface="+mj-ea"/>
            </a:endParaRPr>
          </a:p>
          <a:p>
            <a:pPr algn="just" fontAlgn="base">
              <a:lnSpc>
                <a:spcPct val="160000"/>
              </a:lnSpc>
            </a:pP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u"/>
            </a:pPr>
            <a:r>
              <a:rPr lang="en-US" altLang="ko-KR" sz="1200" kern="0" dirty="0">
                <a:solidFill>
                  <a:srgbClr val="000000"/>
                </a:solidFill>
                <a:highlight>
                  <a:srgbClr val="FFFF00"/>
                </a:highlight>
                <a:latin typeface="+mj-ea"/>
                <a:ea typeface="+mj-ea"/>
              </a:rPr>
              <a:t>(</a:t>
            </a:r>
            <a:r>
              <a:rPr lang="en-US" altLang="ko-KR" sz="1200" kern="0" dirty="0" err="1">
                <a:solidFill>
                  <a:srgbClr val="000000"/>
                </a:solidFill>
                <a:highlight>
                  <a:srgbClr val="FFFF00"/>
                </a:highlight>
                <a:latin typeface="+mj-ea"/>
                <a:ea typeface="+mj-ea"/>
              </a:rPr>
              <a:t>Backword</a:t>
            </a:r>
            <a:r>
              <a:rPr lang="en-US" altLang="ko-KR" sz="1200" kern="0" dirty="0">
                <a:solidFill>
                  <a:srgbClr val="000000"/>
                </a:solidFill>
                <a:highlight>
                  <a:srgbClr val="FFFF00"/>
                </a:highlight>
                <a:latin typeface="+mj-ea"/>
                <a:ea typeface="+mj-ea"/>
              </a:rPr>
              <a:t> search </a:t>
            </a:r>
            <a:r>
              <a:rPr lang="ko-KR" altLang="en-US" sz="1200" kern="0" dirty="0">
                <a:solidFill>
                  <a:srgbClr val="000000"/>
                </a:solidFill>
                <a:highlight>
                  <a:srgbClr val="FFFF00"/>
                </a:highlight>
                <a:latin typeface="+mj-ea"/>
                <a:ea typeface="+mj-ea"/>
              </a:rPr>
              <a:t>방법</a:t>
            </a:r>
            <a:r>
              <a:rPr lang="en-US" altLang="ko-KR" sz="1200" kern="0" dirty="0">
                <a:solidFill>
                  <a:srgbClr val="000000"/>
                </a:solidFill>
                <a:latin typeface="+mj-ea"/>
                <a:ea typeface="+mj-ea"/>
              </a:rPr>
              <a:t>) - Forward search </a:t>
            </a:r>
            <a:r>
              <a:rPr lang="ko-KR" altLang="en-US" sz="1200" kern="0" dirty="0">
                <a:solidFill>
                  <a:srgbClr val="000000"/>
                </a:solidFill>
                <a:latin typeface="+mj-ea"/>
                <a:ea typeface="+mj-ea"/>
              </a:rPr>
              <a:t>방법을 반대로 실행</a:t>
            </a:r>
          </a:p>
          <a:p>
            <a:pPr algn="just" fontAlgn="base">
              <a:lnSpc>
                <a:spcPct val="160000"/>
              </a:lnSpc>
            </a:pPr>
            <a:r>
              <a:rPr lang="en-US" altLang="ko-KR" sz="1200" kern="0" dirty="0">
                <a:solidFill>
                  <a:srgbClr val="000000"/>
                </a:solidFill>
                <a:latin typeface="+mj-ea"/>
                <a:ea typeface="+mj-ea"/>
              </a:rPr>
              <a:t>1) F</a:t>
            </a:r>
            <a:r>
              <a:rPr lang="ko-KR" altLang="en-US" sz="1200" kern="0" dirty="0">
                <a:solidFill>
                  <a:srgbClr val="000000"/>
                </a:solidFill>
                <a:latin typeface="+mj-ea"/>
                <a:ea typeface="+mj-ea"/>
              </a:rPr>
              <a:t>를 원래 데이터 전체로 놓다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lnSpc>
                <a:spcPct val="160000"/>
              </a:lnSpc>
            </a:pPr>
            <a:r>
              <a:rPr lang="en-US" altLang="ko-KR" sz="1200" kern="0" dirty="0">
                <a:solidFill>
                  <a:srgbClr val="000000"/>
                </a:solidFill>
                <a:latin typeface="+mj-ea"/>
                <a:ea typeface="+mj-ea"/>
              </a:rPr>
              <a:t>2) E(error)</a:t>
            </a:r>
            <a:r>
              <a:rPr lang="ko-KR" altLang="en-US" sz="1200" kern="0" dirty="0">
                <a:solidFill>
                  <a:srgbClr val="000000"/>
                </a:solidFill>
                <a:latin typeface="+mj-ea"/>
                <a:ea typeface="+mj-ea"/>
              </a:rPr>
              <a:t>를 구하는데</a:t>
            </a:r>
            <a:r>
              <a:rPr lang="en-US" altLang="ko-KR" sz="1200" kern="0" dirty="0">
                <a:solidFill>
                  <a:srgbClr val="000000"/>
                </a:solidFill>
                <a:latin typeface="+mj-ea"/>
                <a:ea typeface="+mj-ea"/>
              </a:rPr>
              <a:t>, F</a:t>
            </a:r>
            <a:r>
              <a:rPr lang="ko-KR" altLang="en-US" sz="1200" kern="0" dirty="0">
                <a:solidFill>
                  <a:srgbClr val="000000"/>
                </a:solidFill>
                <a:latin typeface="+mj-ea"/>
                <a:ea typeface="+mj-ea"/>
              </a:rPr>
              <a:t>로부터 열을 하나씩 빼면서 </a:t>
            </a:r>
            <a:r>
              <a:rPr lang="en-US" altLang="ko-KR" sz="1200" kern="0" dirty="0">
                <a:solidFill>
                  <a:srgbClr val="000000"/>
                </a:solidFill>
                <a:latin typeface="+mj-ea"/>
                <a:ea typeface="+mj-ea"/>
              </a:rPr>
              <a:t>ML</a:t>
            </a:r>
            <a:r>
              <a:rPr lang="ko-KR" altLang="en-US" sz="1200" kern="0" dirty="0">
                <a:solidFill>
                  <a:srgbClr val="000000"/>
                </a:solidFill>
                <a:latin typeface="+mj-ea"/>
                <a:ea typeface="+mj-ea"/>
              </a:rPr>
              <a:t>모델을 돌려 </a:t>
            </a:r>
            <a:r>
              <a:rPr lang="en-US" altLang="ko-KR" sz="1200" kern="0" dirty="0">
                <a:solidFill>
                  <a:srgbClr val="000000"/>
                </a:solidFill>
                <a:latin typeface="+mj-ea"/>
                <a:ea typeface="+mj-ea"/>
              </a:rPr>
              <a:t>E(error)</a:t>
            </a:r>
            <a:r>
              <a:rPr lang="ko-KR" altLang="en-US" sz="1200" kern="0" dirty="0">
                <a:solidFill>
                  <a:srgbClr val="000000"/>
                </a:solidFill>
                <a:latin typeface="+mj-ea"/>
                <a:ea typeface="+mj-ea"/>
              </a:rPr>
              <a:t>를 확인하고</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퇴출시키면 모델의 성능이 가장 좋게 나오는 </a:t>
            </a:r>
            <a:r>
              <a:rPr lang="en-US" altLang="ko-KR" sz="1200" kern="0" dirty="0" err="1">
                <a:solidFill>
                  <a:srgbClr val="000000"/>
                </a:solidFill>
                <a:latin typeface="+mj-ea"/>
                <a:ea typeface="+mj-ea"/>
              </a:rPr>
              <a:t>x_j</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열을 알아낼 수 있다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lnSpc>
                <a:spcPct val="160000"/>
              </a:lnSpc>
            </a:pPr>
            <a:r>
              <a:rPr lang="en-US" altLang="ko-KR" sz="1200" kern="0" dirty="0">
                <a:solidFill>
                  <a:srgbClr val="000000"/>
                </a:solidFill>
                <a:latin typeface="+mj-ea"/>
                <a:ea typeface="+mj-ea"/>
              </a:rPr>
              <a:t>3) 2)</a:t>
            </a:r>
            <a:r>
              <a:rPr lang="ko-KR" altLang="en-US" sz="1200" kern="0" dirty="0">
                <a:solidFill>
                  <a:srgbClr val="000000"/>
                </a:solidFill>
                <a:latin typeface="+mj-ea"/>
                <a:ea typeface="+mj-ea"/>
              </a:rPr>
              <a:t>에서 찾은 결과를 </a:t>
            </a:r>
            <a:r>
              <a:rPr lang="en-US" altLang="ko-KR" sz="1200" kern="0" dirty="0">
                <a:solidFill>
                  <a:srgbClr val="000000"/>
                </a:solidFill>
                <a:latin typeface="+mj-ea"/>
                <a:ea typeface="+mj-ea"/>
              </a:rPr>
              <a:t>F</a:t>
            </a:r>
            <a:r>
              <a:rPr lang="ko-KR" altLang="en-US" sz="1200" kern="0" dirty="0">
                <a:solidFill>
                  <a:srgbClr val="000000"/>
                </a:solidFill>
                <a:latin typeface="+mj-ea"/>
                <a:ea typeface="+mj-ea"/>
              </a:rPr>
              <a:t>로부터 퇴출</a:t>
            </a:r>
          </a:p>
          <a:p>
            <a:pPr algn="just" fontAlgn="base">
              <a:lnSpc>
                <a:spcPct val="160000"/>
              </a:lnSpc>
            </a:pPr>
            <a:r>
              <a:rPr lang="en-US" altLang="ko-KR" sz="1200" kern="0" dirty="0">
                <a:solidFill>
                  <a:srgbClr val="000000"/>
                </a:solidFill>
                <a:latin typeface="+mj-ea"/>
                <a:ea typeface="+mj-ea"/>
              </a:rPr>
              <a:t>4) k</a:t>
            </a:r>
            <a:r>
              <a:rPr lang="ko-KR" altLang="en-US" sz="1200" kern="0" dirty="0">
                <a:solidFill>
                  <a:srgbClr val="000000"/>
                </a:solidFill>
                <a:latin typeface="+mj-ea"/>
                <a:ea typeface="+mj-ea"/>
              </a:rPr>
              <a:t>개의 열로 이루어진 테이블을 원하므로</a:t>
            </a:r>
            <a:r>
              <a:rPr lang="en-US" altLang="ko-KR" sz="1200" kern="0" dirty="0">
                <a:solidFill>
                  <a:srgbClr val="000000"/>
                </a:solidFill>
                <a:latin typeface="+mj-ea"/>
                <a:ea typeface="+mj-ea"/>
              </a:rPr>
              <a:t>--&gt; </a:t>
            </a:r>
            <a:r>
              <a:rPr lang="ko-KR" altLang="en-US" sz="1200" kern="0" dirty="0">
                <a:solidFill>
                  <a:srgbClr val="000000"/>
                </a:solidFill>
                <a:latin typeface="+mj-ea"/>
                <a:ea typeface="+mj-ea"/>
              </a:rPr>
              <a:t>첫 번째 퇴출에서는 전체 데이터 열 개수인 </a:t>
            </a:r>
            <a:r>
              <a:rPr lang="en-US" altLang="ko-KR" sz="1200" kern="0" dirty="0">
                <a:solidFill>
                  <a:srgbClr val="000000"/>
                </a:solidFill>
                <a:latin typeface="+mj-ea"/>
                <a:ea typeface="+mj-ea"/>
              </a:rPr>
              <a:t>d</a:t>
            </a:r>
            <a:r>
              <a:rPr lang="ko-KR" altLang="en-US" sz="1200" kern="0" dirty="0">
                <a:solidFill>
                  <a:srgbClr val="000000"/>
                </a:solidFill>
                <a:latin typeface="+mj-ea"/>
                <a:ea typeface="+mj-ea"/>
              </a:rPr>
              <a:t>회를 계산</a:t>
            </a:r>
            <a:r>
              <a:rPr lang="en-US" altLang="ko-KR" sz="1200" kern="0" dirty="0">
                <a:solidFill>
                  <a:srgbClr val="000000"/>
                </a:solidFill>
                <a:latin typeface="+mj-ea"/>
                <a:ea typeface="+mj-ea"/>
              </a:rPr>
              <a:t>, …, k</a:t>
            </a:r>
            <a:r>
              <a:rPr lang="ko-KR" altLang="en-US" sz="1200" kern="0" dirty="0">
                <a:solidFill>
                  <a:srgbClr val="000000"/>
                </a:solidFill>
                <a:latin typeface="+mj-ea"/>
                <a:ea typeface="+mj-ea"/>
              </a:rPr>
              <a:t>번째 반복에서는 </a:t>
            </a:r>
            <a:r>
              <a:rPr lang="en-US" altLang="ko-KR" sz="1200" kern="0" dirty="0">
                <a:solidFill>
                  <a:srgbClr val="000000"/>
                </a:solidFill>
                <a:latin typeface="+mj-ea"/>
                <a:ea typeface="+mj-ea"/>
              </a:rPr>
              <a:t>k+1 </a:t>
            </a:r>
            <a:r>
              <a:rPr lang="ko-KR" altLang="en-US" sz="1200" kern="0" dirty="0">
                <a:solidFill>
                  <a:srgbClr val="000000"/>
                </a:solidFill>
                <a:latin typeface="+mj-ea"/>
                <a:ea typeface="+mj-ea"/>
              </a:rPr>
              <a:t>회의 계산이 이루어진다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
        <p:nvSpPr>
          <p:cNvPr id="8" name="직사각형 7">
            <a:extLst>
              <a:ext uri="{FF2B5EF4-FFF2-40B4-BE49-F238E27FC236}">
                <a16:creationId xmlns:a16="http://schemas.microsoft.com/office/drawing/2014/main" id="{A14E36A7-0558-47D3-B324-E8A89365BD4F}"/>
              </a:ext>
            </a:extLst>
          </p:cNvPr>
          <p:cNvSpPr/>
          <p:nvPr/>
        </p:nvSpPr>
        <p:spPr>
          <a:xfrm>
            <a:off x="1489825" y="451610"/>
            <a:ext cx="3489866" cy="307777"/>
          </a:xfrm>
          <a:prstGeom prst="rect">
            <a:avLst/>
          </a:prstGeom>
        </p:spPr>
        <p:txBody>
          <a:bodyPr wrap="none">
            <a:spAutoFit/>
          </a:bodyPr>
          <a:lstStyle/>
          <a:p>
            <a:pPr algn="ctr" fontAlgn="base"/>
            <a:r>
              <a:rPr lang="ko-KR" altLang="en-US" sz="1400" dirty="0">
                <a:solidFill>
                  <a:srgbClr val="333333"/>
                </a:solidFill>
                <a:latin typeface="NanumGothic"/>
              </a:rPr>
              <a:t>차원축소 </a:t>
            </a:r>
            <a:r>
              <a:rPr lang="en-US" altLang="ko-KR" sz="1400" dirty="0">
                <a:solidFill>
                  <a:srgbClr val="333333"/>
                </a:solidFill>
                <a:latin typeface="NanumGothic"/>
              </a:rPr>
              <a:t>(Dimensionality Reduction) </a:t>
            </a:r>
            <a:r>
              <a:rPr lang="ko-KR" altLang="en-US" sz="1400" dirty="0">
                <a:solidFill>
                  <a:srgbClr val="333333"/>
                </a:solidFill>
                <a:latin typeface="NanumGothic"/>
              </a:rPr>
              <a:t>사례</a:t>
            </a:r>
            <a:endParaRPr lang="en-US" altLang="ko-KR" sz="1400" dirty="0">
              <a:solidFill>
                <a:srgbClr val="333333"/>
              </a:solidFill>
              <a:latin typeface="NanumGothic"/>
            </a:endParaRPr>
          </a:p>
        </p:txBody>
      </p:sp>
      <p:sp>
        <p:nvSpPr>
          <p:cNvPr id="9" name="직사각형 8">
            <a:extLst>
              <a:ext uri="{FF2B5EF4-FFF2-40B4-BE49-F238E27FC236}">
                <a16:creationId xmlns:a16="http://schemas.microsoft.com/office/drawing/2014/main" id="{7C060627-EEEA-4234-9879-40C4F7267E19}"/>
              </a:ext>
            </a:extLst>
          </p:cNvPr>
          <p:cNvSpPr/>
          <p:nvPr/>
        </p:nvSpPr>
        <p:spPr>
          <a:xfrm>
            <a:off x="1261760" y="951676"/>
            <a:ext cx="1946367" cy="276999"/>
          </a:xfrm>
          <a:prstGeom prst="rect">
            <a:avLst/>
          </a:prstGeom>
        </p:spPr>
        <p:txBody>
          <a:bodyPr wrap="none">
            <a:spAutoFit/>
          </a:bodyPr>
          <a:lstStyle/>
          <a:p>
            <a:pPr algn="just" fontAlgn="base"/>
            <a:r>
              <a:rPr lang="en-US" altLang="ko-KR" sz="1200" kern="0" dirty="0">
                <a:solidFill>
                  <a:srgbClr val="000000"/>
                </a:solidFill>
                <a:highlight>
                  <a:srgbClr val="00FFFF"/>
                </a:highlight>
                <a:latin typeface="+mj-ea"/>
              </a:rPr>
              <a:t>1) feature selection </a:t>
            </a:r>
            <a:r>
              <a:rPr lang="ko-KR" altLang="en-US" sz="1200" kern="0" dirty="0">
                <a:solidFill>
                  <a:srgbClr val="000000"/>
                </a:solidFill>
                <a:highlight>
                  <a:srgbClr val="00FFFF"/>
                </a:highlight>
                <a:latin typeface="+mj-ea"/>
              </a:rPr>
              <a:t>방법 </a:t>
            </a:r>
          </a:p>
        </p:txBody>
      </p:sp>
    </p:spTree>
    <p:extLst>
      <p:ext uri="{BB962C8B-B14F-4D97-AF65-F5344CB8AC3E}">
        <p14:creationId xmlns:p14="http://schemas.microsoft.com/office/powerpoint/2010/main" val="1417467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8977A19-B4E8-4789-B104-2687C8E7D92C}"/>
              </a:ext>
            </a:extLst>
          </p:cNvPr>
          <p:cNvSpPr/>
          <p:nvPr/>
        </p:nvSpPr>
        <p:spPr>
          <a:xfrm>
            <a:off x="1679207" y="292851"/>
            <a:ext cx="4057521" cy="369332"/>
          </a:xfrm>
          <a:prstGeom prst="rect">
            <a:avLst/>
          </a:prstGeom>
        </p:spPr>
        <p:txBody>
          <a:bodyPr wrap="none">
            <a:spAutoFit/>
          </a:bodyPr>
          <a:lstStyle/>
          <a:p>
            <a:r>
              <a:rPr lang="en-US" altLang="ko-KR" dirty="0"/>
              <a:t>Reducing the dimensionality of the DTM </a:t>
            </a:r>
            <a:endParaRPr lang="ko-KR" altLang="en-US" dirty="0"/>
          </a:p>
        </p:txBody>
      </p:sp>
      <p:sp>
        <p:nvSpPr>
          <p:cNvPr id="3" name="직사각형 2">
            <a:extLst>
              <a:ext uri="{FF2B5EF4-FFF2-40B4-BE49-F238E27FC236}">
                <a16:creationId xmlns:a16="http://schemas.microsoft.com/office/drawing/2014/main" id="{4BDFC7B3-48BD-420A-891B-EC6CEF29DF1C}"/>
              </a:ext>
            </a:extLst>
          </p:cNvPr>
          <p:cNvSpPr/>
          <p:nvPr/>
        </p:nvSpPr>
        <p:spPr>
          <a:xfrm>
            <a:off x="467544" y="1052736"/>
            <a:ext cx="3900427" cy="369332"/>
          </a:xfrm>
          <a:prstGeom prst="rect">
            <a:avLst/>
          </a:prstGeom>
        </p:spPr>
        <p:txBody>
          <a:bodyPr wrap="none">
            <a:spAutoFit/>
          </a:bodyPr>
          <a:lstStyle/>
          <a:p>
            <a:pPr algn="ctr" fontAlgn="base"/>
            <a:r>
              <a:rPr lang="ko-KR" altLang="en-US" dirty="0">
                <a:solidFill>
                  <a:srgbClr val="333333"/>
                </a:solidFill>
                <a:latin typeface="NanumGothic"/>
              </a:rPr>
              <a:t>차원축소 </a:t>
            </a:r>
            <a:r>
              <a:rPr lang="en-US" altLang="ko-KR" dirty="0">
                <a:solidFill>
                  <a:srgbClr val="333333"/>
                </a:solidFill>
                <a:latin typeface="NanumGothic"/>
              </a:rPr>
              <a:t>(Dimensionality Reduction)</a:t>
            </a:r>
            <a:endParaRPr lang="en-US" altLang="ko-KR" b="0" i="0" dirty="0">
              <a:solidFill>
                <a:srgbClr val="333333"/>
              </a:solidFill>
              <a:effectLst/>
              <a:latin typeface="NanumGothic"/>
            </a:endParaRPr>
          </a:p>
        </p:txBody>
      </p:sp>
      <p:sp>
        <p:nvSpPr>
          <p:cNvPr id="6" name="직사각형 5">
            <a:extLst>
              <a:ext uri="{FF2B5EF4-FFF2-40B4-BE49-F238E27FC236}">
                <a16:creationId xmlns:a16="http://schemas.microsoft.com/office/drawing/2014/main" id="{36412D01-B9EB-4E8E-8DD9-8FFEC3B92D64}"/>
              </a:ext>
            </a:extLst>
          </p:cNvPr>
          <p:cNvSpPr/>
          <p:nvPr/>
        </p:nvSpPr>
        <p:spPr>
          <a:xfrm>
            <a:off x="499112" y="1512836"/>
            <a:ext cx="7673288" cy="1426353"/>
          </a:xfrm>
          <a:prstGeom prst="rect">
            <a:avLst/>
          </a:prstGeom>
        </p:spPr>
        <p:txBody>
          <a:bodyPr wrap="square">
            <a:spAutoFit/>
          </a:bodyPr>
          <a:lstStyle/>
          <a:p>
            <a:pPr algn="just" fontAlgn="base">
              <a:lnSpc>
                <a:spcPct val="160000"/>
              </a:lnSpc>
            </a:pPr>
            <a:r>
              <a:rPr lang="en-US" altLang="ko-KR" sz="1400" kern="0" dirty="0">
                <a:solidFill>
                  <a:srgbClr val="000000"/>
                </a:solidFill>
                <a:highlight>
                  <a:srgbClr val="00FFFF"/>
                </a:highlight>
                <a:latin typeface="함초롬바탕" panose="02030504000101010101" pitchFamily="18" charset="-127"/>
              </a:rPr>
              <a:t>2) feature extraction </a:t>
            </a:r>
            <a:r>
              <a:rPr lang="ko-KR" altLang="en-US" sz="1400" kern="0" dirty="0">
                <a:solidFill>
                  <a:srgbClr val="000000"/>
                </a:solidFill>
                <a:highlight>
                  <a:srgbClr val="00FFFF"/>
                </a:highlight>
                <a:ea typeface="함초롬바탕" panose="02030504000101010101" pitchFamily="18" charset="-127"/>
              </a:rPr>
              <a:t>방법</a:t>
            </a:r>
            <a:endParaRPr lang="ko-KR" altLang="en-US" sz="1400" kern="0" dirty="0">
              <a:solidFill>
                <a:srgbClr val="000000"/>
              </a:solidFill>
              <a:highlight>
                <a:srgbClr val="00FFFF"/>
              </a:highlight>
            </a:endParaRPr>
          </a:p>
          <a:p>
            <a:pPr algn="just" fontAlgn="base">
              <a:lnSpc>
                <a:spcPct val="160000"/>
              </a:lnSpc>
            </a:pPr>
            <a:r>
              <a:rPr lang="ko-KR" altLang="en-US" sz="1400" kern="0" dirty="0">
                <a:solidFill>
                  <a:srgbClr val="000000"/>
                </a:solidFill>
                <a:latin typeface="+mj-ea"/>
                <a:ea typeface="+mj-ea"/>
              </a:rPr>
              <a:t>여러 무더기의 데이터 열</a:t>
            </a:r>
            <a:r>
              <a:rPr lang="en-US" altLang="ko-KR" sz="1400" kern="0" dirty="0">
                <a:solidFill>
                  <a:srgbClr val="000000"/>
                </a:solidFill>
                <a:latin typeface="+mj-ea"/>
                <a:ea typeface="+mj-ea"/>
              </a:rPr>
              <a:t>(column)</a:t>
            </a:r>
            <a:r>
              <a:rPr lang="ko-KR" altLang="en-US" sz="1400" kern="0" dirty="0">
                <a:solidFill>
                  <a:srgbClr val="000000"/>
                </a:solidFill>
                <a:latin typeface="+mj-ea"/>
                <a:ea typeface="+mj-ea"/>
              </a:rPr>
              <a:t>을 압축하는 방법을 제안</a:t>
            </a:r>
          </a:p>
          <a:p>
            <a:pPr algn="just" fontAlgn="base">
              <a:lnSpc>
                <a:spcPct val="160000"/>
              </a:lnSpc>
            </a:pPr>
            <a:r>
              <a:rPr lang="ko-KR" altLang="en-US" sz="1400" kern="0" dirty="0">
                <a:solidFill>
                  <a:srgbClr val="000000"/>
                </a:solidFill>
                <a:latin typeface="+mj-ea"/>
                <a:ea typeface="+mj-ea"/>
              </a:rPr>
              <a:t>정답 레이블</a:t>
            </a:r>
            <a:r>
              <a:rPr lang="en-US" altLang="ko-KR" sz="1400" kern="0" dirty="0">
                <a:solidFill>
                  <a:srgbClr val="000000"/>
                </a:solidFill>
                <a:latin typeface="+mj-ea"/>
                <a:ea typeface="+mj-ea"/>
              </a:rPr>
              <a:t>(answer)</a:t>
            </a:r>
            <a:r>
              <a:rPr lang="ko-KR" altLang="en-US" sz="1400" kern="0" dirty="0">
                <a:solidFill>
                  <a:srgbClr val="000000"/>
                </a:solidFill>
                <a:latin typeface="+mj-ea"/>
                <a:ea typeface="+mj-ea"/>
              </a:rPr>
              <a:t>을 사용하지 않는 </a:t>
            </a:r>
            <a:r>
              <a:rPr lang="en-US" altLang="ko-KR" sz="1400" kern="0" dirty="0">
                <a:solidFill>
                  <a:srgbClr val="000000"/>
                </a:solidFill>
                <a:latin typeface="+mj-ea"/>
                <a:ea typeface="+mj-ea"/>
              </a:rPr>
              <a:t>unsupervised </a:t>
            </a:r>
            <a:r>
              <a:rPr lang="ko-KR" altLang="en-US" sz="1400" kern="0" dirty="0">
                <a:solidFill>
                  <a:srgbClr val="000000"/>
                </a:solidFill>
                <a:latin typeface="+mj-ea"/>
                <a:ea typeface="+mj-ea"/>
              </a:rPr>
              <a:t>방법과 정답 레이블</a:t>
            </a:r>
            <a:r>
              <a:rPr lang="en-US" altLang="ko-KR" sz="1400" kern="0" dirty="0">
                <a:solidFill>
                  <a:srgbClr val="000000"/>
                </a:solidFill>
                <a:latin typeface="+mj-ea"/>
                <a:ea typeface="+mj-ea"/>
              </a:rPr>
              <a:t>(answer)</a:t>
            </a:r>
            <a:r>
              <a:rPr lang="ko-KR" altLang="en-US" sz="1400" kern="0" dirty="0">
                <a:solidFill>
                  <a:srgbClr val="000000"/>
                </a:solidFill>
                <a:latin typeface="+mj-ea"/>
                <a:ea typeface="+mj-ea"/>
              </a:rPr>
              <a:t>을 사용하는 </a:t>
            </a:r>
            <a:r>
              <a:rPr lang="en-US" altLang="ko-KR" sz="1400" kern="0" dirty="0">
                <a:solidFill>
                  <a:srgbClr val="000000"/>
                </a:solidFill>
                <a:latin typeface="+mj-ea"/>
                <a:ea typeface="+mj-ea"/>
              </a:rPr>
              <a:t>supervised </a:t>
            </a:r>
            <a:r>
              <a:rPr lang="ko-KR" altLang="en-US" sz="1400" kern="0" dirty="0">
                <a:solidFill>
                  <a:srgbClr val="000000"/>
                </a:solidFill>
                <a:latin typeface="+mj-ea"/>
                <a:ea typeface="+mj-ea"/>
              </a:rPr>
              <a:t>방법으로 구분</a:t>
            </a:r>
          </a:p>
        </p:txBody>
      </p:sp>
    </p:spTree>
    <p:extLst>
      <p:ext uri="{BB962C8B-B14F-4D97-AF65-F5344CB8AC3E}">
        <p14:creationId xmlns:p14="http://schemas.microsoft.com/office/powerpoint/2010/main" val="1113743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B471D29-DF65-472D-A640-7FA957D08BD4}"/>
              </a:ext>
            </a:extLst>
          </p:cNvPr>
          <p:cNvSpPr/>
          <p:nvPr/>
        </p:nvSpPr>
        <p:spPr>
          <a:xfrm>
            <a:off x="2406971" y="411519"/>
            <a:ext cx="3371564" cy="369332"/>
          </a:xfrm>
          <a:prstGeom prst="rect">
            <a:avLst/>
          </a:prstGeom>
        </p:spPr>
        <p:txBody>
          <a:bodyPr wrap="none">
            <a:spAutoFit/>
          </a:bodyPr>
          <a:lstStyle/>
          <a:p>
            <a:r>
              <a:rPr lang="en-US" altLang="ko-KR" dirty="0"/>
              <a:t>LDA : Latent Dirichlet Allocation </a:t>
            </a:r>
            <a:endParaRPr lang="ko-KR" altLang="en-US" dirty="0"/>
          </a:p>
        </p:txBody>
      </p:sp>
      <p:sp>
        <p:nvSpPr>
          <p:cNvPr id="3" name="직사각형 2">
            <a:extLst>
              <a:ext uri="{FF2B5EF4-FFF2-40B4-BE49-F238E27FC236}">
                <a16:creationId xmlns:a16="http://schemas.microsoft.com/office/drawing/2014/main" id="{1B2D903D-C2AF-46EC-928D-E30E16D080FB}"/>
              </a:ext>
            </a:extLst>
          </p:cNvPr>
          <p:cNvSpPr/>
          <p:nvPr/>
        </p:nvSpPr>
        <p:spPr>
          <a:xfrm>
            <a:off x="971600" y="1124744"/>
            <a:ext cx="7488832" cy="4814267"/>
          </a:xfrm>
          <a:prstGeom prst="rect">
            <a:avLst/>
          </a:prstGeom>
        </p:spPr>
        <p:txBody>
          <a:bodyPr wrap="square">
            <a:spAutoFit/>
          </a:bodyPr>
          <a:lstStyle/>
          <a:p>
            <a:pPr algn="just" fontAlgn="base">
              <a:lnSpc>
                <a:spcPct val="150000"/>
              </a:lnSpc>
            </a:pPr>
            <a:r>
              <a:rPr lang="en-US" altLang="ko-KR" sz="1400" kern="0" dirty="0">
                <a:solidFill>
                  <a:srgbClr val="000000"/>
                </a:solidFill>
                <a:latin typeface="+mj-ea"/>
                <a:ea typeface="+mj-ea"/>
              </a:rPr>
              <a:t>1. LDA</a:t>
            </a:r>
            <a:r>
              <a:rPr lang="ko-KR" altLang="en-US" sz="1400" kern="0" dirty="0">
                <a:solidFill>
                  <a:srgbClr val="000000"/>
                </a:solidFill>
                <a:latin typeface="+mj-ea"/>
                <a:ea typeface="+mj-ea"/>
              </a:rPr>
              <a:t>란</a:t>
            </a:r>
            <a:endParaRPr lang="en-US" altLang="ko-KR" sz="1400" kern="0" dirty="0">
              <a:solidFill>
                <a:srgbClr val="000000"/>
              </a:solidFill>
              <a:latin typeface="+mj-ea"/>
              <a:ea typeface="+mj-ea"/>
            </a:endParaRPr>
          </a:p>
          <a:p>
            <a:pPr algn="just" fontAlgn="base">
              <a:lnSpc>
                <a:spcPct val="150000"/>
              </a:lnSpc>
            </a:pPr>
            <a:r>
              <a:rPr lang="ko-KR" altLang="en-US" sz="1200" kern="0" dirty="0">
                <a:solidFill>
                  <a:srgbClr val="000000"/>
                </a:solidFill>
                <a:latin typeface="+mj-ea"/>
                <a:ea typeface="+mj-ea"/>
              </a:rPr>
              <a:t>문서의 </a:t>
            </a:r>
            <a:r>
              <a:rPr lang="ko-KR" altLang="en-US" sz="1200" kern="0" dirty="0" err="1">
                <a:solidFill>
                  <a:srgbClr val="000000"/>
                </a:solidFill>
                <a:latin typeface="+mj-ea"/>
                <a:ea typeface="+mj-ea"/>
              </a:rPr>
              <a:t>집합으로부터</a:t>
            </a:r>
            <a:r>
              <a:rPr lang="ko-KR" altLang="en-US" sz="1200" kern="0" dirty="0">
                <a:solidFill>
                  <a:srgbClr val="000000"/>
                </a:solidFill>
                <a:latin typeface="+mj-ea"/>
                <a:ea typeface="+mj-ea"/>
              </a:rPr>
              <a:t> 어떤 토픽이 존재하는지를 알아내기 위한 알고리즘</a:t>
            </a:r>
            <a:endParaRPr lang="en-US" altLang="ko-KR" sz="1200" kern="0" dirty="0">
              <a:solidFill>
                <a:srgbClr val="000000"/>
              </a:solidFill>
              <a:latin typeface="+mj-ea"/>
              <a:ea typeface="+mj-ea"/>
            </a:endParaRPr>
          </a:p>
          <a:p>
            <a:pPr algn="just" fontAlgn="base">
              <a:lnSpc>
                <a:spcPct val="150000"/>
              </a:lnSpc>
            </a:pPr>
            <a:r>
              <a:rPr lang="ko-KR" altLang="en-US" sz="1200" dirty="0">
                <a:latin typeface="+mj-ea"/>
                <a:ea typeface="+mj-ea"/>
              </a:rPr>
              <a:t>빈도수 기반의 표현 방법인 </a:t>
            </a:r>
            <a:r>
              <a:rPr lang="en-US" altLang="ko-KR" sz="1200" dirty="0" err="1">
                <a:latin typeface="+mj-ea"/>
                <a:ea typeface="+mj-ea"/>
              </a:rPr>
              <a:t>BoW</a:t>
            </a:r>
            <a:r>
              <a:rPr lang="ko-KR" altLang="en-US" sz="1200" dirty="0">
                <a:latin typeface="+mj-ea"/>
                <a:ea typeface="+mj-ea"/>
              </a:rPr>
              <a:t>의 행렬 </a:t>
            </a:r>
            <a:r>
              <a:rPr lang="en-US" altLang="ko-KR" sz="1200" dirty="0">
                <a:latin typeface="+mj-ea"/>
                <a:ea typeface="+mj-ea"/>
              </a:rPr>
              <a:t>DTM </a:t>
            </a:r>
            <a:r>
              <a:rPr lang="ko-KR" altLang="en-US" sz="1200" dirty="0">
                <a:latin typeface="+mj-ea"/>
                <a:ea typeface="+mj-ea"/>
              </a:rPr>
              <a:t>또는 </a:t>
            </a:r>
            <a:r>
              <a:rPr lang="en-US" altLang="ko-KR" sz="1200" dirty="0">
                <a:latin typeface="+mj-ea"/>
                <a:ea typeface="+mj-ea"/>
              </a:rPr>
              <a:t>TF-IDF </a:t>
            </a:r>
            <a:r>
              <a:rPr lang="ko-KR" altLang="en-US" sz="1200" dirty="0">
                <a:latin typeface="+mj-ea"/>
                <a:ea typeface="+mj-ea"/>
              </a:rPr>
              <a:t>행렬을 입력으로 하는데</a:t>
            </a:r>
            <a:r>
              <a:rPr lang="en-US" altLang="ko-KR" sz="1200" dirty="0">
                <a:latin typeface="+mj-ea"/>
                <a:ea typeface="+mj-ea"/>
              </a:rPr>
              <a:t>, </a:t>
            </a:r>
            <a:r>
              <a:rPr lang="ko-KR" altLang="en-US" sz="1200" dirty="0">
                <a:latin typeface="+mj-ea"/>
                <a:ea typeface="+mj-ea"/>
              </a:rPr>
              <a:t>이로부터 알 수 있는 사실은 </a:t>
            </a:r>
            <a:r>
              <a:rPr lang="en-US" altLang="ko-KR" sz="1200" dirty="0">
                <a:latin typeface="+mj-ea"/>
                <a:ea typeface="+mj-ea"/>
              </a:rPr>
              <a:t>LDA</a:t>
            </a:r>
            <a:r>
              <a:rPr lang="ko-KR" altLang="en-US" sz="1200" dirty="0">
                <a:latin typeface="+mj-ea"/>
                <a:ea typeface="+mj-ea"/>
              </a:rPr>
              <a:t>는 단어의 순서는 고려하지 않는 다는 것</a:t>
            </a:r>
            <a:r>
              <a:rPr lang="en-US" altLang="ko-KR" sz="1200" dirty="0">
                <a:latin typeface="+mj-ea"/>
                <a:ea typeface="+mj-ea"/>
              </a:rPr>
              <a:t>.</a:t>
            </a:r>
          </a:p>
          <a:p>
            <a:pPr algn="just" fontAlgn="base">
              <a:lnSpc>
                <a:spcPct val="150000"/>
              </a:lnSpc>
            </a:pPr>
            <a:r>
              <a:rPr lang="en-US" altLang="ko-KR" sz="1200" dirty="0">
                <a:latin typeface="+mj-ea"/>
                <a:ea typeface="+mj-ea"/>
              </a:rPr>
              <a:t>2. </a:t>
            </a:r>
            <a:r>
              <a:rPr lang="ko-KR" altLang="en-US" sz="1200" dirty="0">
                <a:latin typeface="+mj-ea"/>
                <a:ea typeface="+mj-ea"/>
              </a:rPr>
              <a:t>준비</a:t>
            </a:r>
            <a:endParaRPr lang="en-US" altLang="ko-KR" sz="1200" dirty="0">
              <a:latin typeface="+mj-ea"/>
              <a:ea typeface="+mj-ea"/>
            </a:endParaRPr>
          </a:p>
          <a:p>
            <a:pPr fontAlgn="base"/>
            <a:r>
              <a:rPr lang="en-US" altLang="ko-KR" sz="1200" dirty="0"/>
              <a:t>1) </a:t>
            </a:r>
            <a:r>
              <a:rPr lang="ko-KR" altLang="en-US" sz="1200" dirty="0"/>
              <a:t>문서에 사용할 단어의 개수 </a:t>
            </a:r>
            <a:r>
              <a:rPr lang="en-US" altLang="ko-KR" sz="1200" dirty="0"/>
              <a:t>N </a:t>
            </a:r>
            <a:r>
              <a:rPr lang="ko-KR" altLang="en-US" sz="1200" dirty="0"/>
              <a:t>사전 결정</a:t>
            </a:r>
          </a:p>
          <a:p>
            <a:pPr fontAlgn="base"/>
            <a:r>
              <a:rPr lang="en-US" altLang="ko-KR" sz="1200" dirty="0"/>
              <a:t>2) </a:t>
            </a:r>
            <a:r>
              <a:rPr lang="ko-KR" altLang="en-US" sz="1200" dirty="0"/>
              <a:t>문서에 사용할 토픽의 혼합을 확률 분포에 기반하여 결정</a:t>
            </a:r>
            <a:r>
              <a:rPr lang="en-US" altLang="ko-KR" sz="1200" dirty="0"/>
              <a:t>.</a:t>
            </a:r>
            <a:endParaRPr lang="ko-KR" altLang="en-US" sz="1200" dirty="0"/>
          </a:p>
          <a:p>
            <a:pPr fontAlgn="base"/>
            <a:r>
              <a:rPr lang="en-US" altLang="ko-KR" sz="1200" dirty="0"/>
              <a:t>3) </a:t>
            </a:r>
            <a:r>
              <a:rPr lang="ko-KR" altLang="en-US" sz="1200" dirty="0"/>
              <a:t>문서에 사용할 각 단어를 결정</a:t>
            </a:r>
          </a:p>
          <a:p>
            <a:pPr fontAlgn="base"/>
            <a:r>
              <a:rPr lang="en-US" altLang="ko-KR" sz="1200" dirty="0"/>
              <a:t>- </a:t>
            </a:r>
            <a:r>
              <a:rPr lang="ko-KR" altLang="en-US" sz="1200" dirty="0"/>
              <a:t>토픽 분포에서 토픽 </a:t>
            </a:r>
            <a:r>
              <a:rPr lang="en-US" altLang="ko-KR" sz="1200" dirty="0"/>
              <a:t>T</a:t>
            </a:r>
            <a:r>
              <a:rPr lang="ko-KR" altLang="en-US" sz="1200" dirty="0"/>
              <a:t>를 확률적으로 선택</a:t>
            </a:r>
          </a:p>
          <a:p>
            <a:pPr fontAlgn="base"/>
            <a:r>
              <a:rPr lang="en-US" altLang="ko-KR" sz="1200" dirty="0"/>
              <a:t>- </a:t>
            </a:r>
            <a:r>
              <a:rPr lang="ko-KR" altLang="en-US" sz="1200" dirty="0"/>
              <a:t>선택한 토픽 </a:t>
            </a:r>
            <a:r>
              <a:rPr lang="en-US" altLang="ko-KR" sz="1200" dirty="0"/>
              <a:t>T</a:t>
            </a:r>
            <a:r>
              <a:rPr lang="ko-KR" altLang="en-US" sz="1200" dirty="0"/>
              <a:t>에서 단어의 출현 확률 분포에 기반해 문서에 사용할 단어 선택</a:t>
            </a:r>
          </a:p>
          <a:p>
            <a:pPr fontAlgn="base"/>
            <a:r>
              <a:rPr lang="en-US" altLang="ko-KR" sz="1200" dirty="0"/>
              <a:t>4) 3)</a:t>
            </a:r>
            <a:r>
              <a:rPr lang="ko-KR" altLang="en-US" sz="1200" dirty="0"/>
              <a:t>을 반복</a:t>
            </a:r>
            <a:r>
              <a:rPr lang="en-US" altLang="ko-KR" sz="1200" dirty="0">
                <a:sym typeface="Wingdings" panose="05000000000000000000" pitchFamily="2" charset="2"/>
              </a:rPr>
              <a:t> </a:t>
            </a:r>
            <a:r>
              <a:rPr lang="ko-KR" altLang="en-US" sz="1200" dirty="0"/>
              <a:t> 문서 완성</a:t>
            </a:r>
          </a:p>
          <a:p>
            <a:pPr fontAlgn="base"/>
            <a:endParaRPr lang="en-US" altLang="ko-KR" sz="1200" dirty="0"/>
          </a:p>
          <a:p>
            <a:pPr fontAlgn="base"/>
            <a:r>
              <a:rPr lang="ko-KR" altLang="en-US" sz="1200" dirty="0"/>
              <a:t>이러한 과정을 통해 문서가 작성되었다는 가정 하에 </a:t>
            </a:r>
            <a:r>
              <a:rPr lang="en-US" altLang="ko-KR" sz="1200" dirty="0"/>
              <a:t>LDA</a:t>
            </a:r>
            <a:r>
              <a:rPr lang="ko-KR" altLang="en-US" sz="1200" dirty="0"/>
              <a:t>는 토픽을 </a:t>
            </a:r>
            <a:r>
              <a:rPr lang="ko-KR" altLang="en-US" sz="1200" dirty="0" err="1"/>
              <a:t>뽑아내기</a:t>
            </a:r>
            <a:r>
              <a:rPr lang="ko-KR" altLang="en-US" sz="1200" dirty="0"/>
              <a:t> 위하여 위 과정을 역으로 추적하는 </a:t>
            </a:r>
            <a:r>
              <a:rPr lang="ko-KR" altLang="en-US" sz="1200" dirty="0" err="1"/>
              <a:t>역공학</a:t>
            </a:r>
            <a:r>
              <a:rPr lang="en-US" altLang="ko-KR" sz="1200" dirty="0"/>
              <a:t>(reverse </a:t>
            </a:r>
            <a:r>
              <a:rPr lang="en-US" altLang="ko-KR" sz="1200" dirty="0" err="1"/>
              <a:t>engneering</a:t>
            </a:r>
            <a:r>
              <a:rPr lang="en-US" altLang="ko-KR" sz="1200" dirty="0"/>
              <a:t>)</a:t>
            </a:r>
            <a:r>
              <a:rPr lang="ko-KR" altLang="en-US" sz="1200" dirty="0"/>
              <a:t>을 수행</a:t>
            </a:r>
            <a:r>
              <a:rPr lang="en-US" altLang="ko-KR" sz="1200" dirty="0"/>
              <a:t>.</a:t>
            </a:r>
            <a:endParaRPr lang="ko-KR" altLang="en-US" sz="1200" dirty="0"/>
          </a:p>
          <a:p>
            <a:pPr fontAlgn="base"/>
            <a:r>
              <a:rPr lang="en-US" altLang="ko-KR" sz="1200" dirty="0"/>
              <a:t>3. LDA</a:t>
            </a:r>
            <a:r>
              <a:rPr lang="ko-KR" altLang="en-US" sz="1200" dirty="0"/>
              <a:t>의 수행하기</a:t>
            </a:r>
          </a:p>
          <a:p>
            <a:pPr fontAlgn="base"/>
            <a:r>
              <a:rPr lang="en-US" altLang="ko-KR" sz="1200" dirty="0"/>
              <a:t>1) </a:t>
            </a:r>
            <a:r>
              <a:rPr lang="ko-KR" altLang="en-US" sz="1200" dirty="0"/>
              <a:t>사용자 </a:t>
            </a:r>
            <a:r>
              <a:rPr lang="en-US" altLang="ko-KR" sz="1200" dirty="0">
                <a:sym typeface="Wingdings" panose="05000000000000000000" pitchFamily="2" charset="2"/>
              </a:rPr>
              <a:t></a:t>
            </a:r>
            <a:r>
              <a:rPr lang="en-US" altLang="ko-KR" sz="1200" dirty="0"/>
              <a:t> </a:t>
            </a:r>
            <a:r>
              <a:rPr lang="ko-KR" altLang="en-US" sz="1200" dirty="0"/>
              <a:t>알고리즘</a:t>
            </a:r>
            <a:r>
              <a:rPr lang="en-US" altLang="ko-KR" sz="1200" dirty="0"/>
              <a:t>, </a:t>
            </a:r>
            <a:r>
              <a:rPr lang="ko-KR" altLang="en-US" sz="1200" dirty="0"/>
              <a:t>토픽의 개수 </a:t>
            </a:r>
            <a:r>
              <a:rPr lang="en-US" altLang="ko-KR" sz="1200" dirty="0"/>
              <a:t>k </a:t>
            </a:r>
            <a:r>
              <a:rPr lang="ko-KR" altLang="en-US" sz="1200" dirty="0"/>
              <a:t>제공</a:t>
            </a:r>
          </a:p>
          <a:p>
            <a:pPr fontAlgn="base"/>
            <a:r>
              <a:rPr lang="en-US" altLang="ko-KR" sz="1200" dirty="0"/>
              <a:t>2) </a:t>
            </a:r>
            <a:r>
              <a:rPr lang="ko-KR" altLang="en-US" sz="1200" dirty="0"/>
              <a:t>모든 단어를 </a:t>
            </a:r>
            <a:r>
              <a:rPr lang="en-US" altLang="ko-KR" sz="1200" dirty="0"/>
              <a:t>k</a:t>
            </a:r>
            <a:r>
              <a:rPr lang="ko-KR" altLang="en-US" sz="1200" dirty="0"/>
              <a:t>개 중 하나의 토픽에 할당</a:t>
            </a:r>
          </a:p>
          <a:p>
            <a:pPr fontAlgn="base"/>
            <a:r>
              <a:rPr lang="en-US" altLang="ko-KR" sz="1200" dirty="0"/>
              <a:t>3) </a:t>
            </a:r>
            <a:r>
              <a:rPr lang="ko-KR" altLang="en-US" sz="1200" dirty="0"/>
              <a:t>이제 모든 문서의 모든 단어에 대해서 아래 사항 반복 진행</a:t>
            </a:r>
            <a:r>
              <a:rPr lang="en-US" altLang="ko-KR" sz="1200" dirty="0"/>
              <a:t> (iterative)</a:t>
            </a:r>
            <a:endParaRPr lang="ko-KR" altLang="en-US" sz="1200" dirty="0"/>
          </a:p>
          <a:p>
            <a:pPr fontAlgn="base"/>
            <a:r>
              <a:rPr lang="en-US" altLang="ko-KR" sz="1200" dirty="0"/>
              <a:t>- p(topic t | document d) : </a:t>
            </a:r>
            <a:r>
              <a:rPr lang="ko-KR" altLang="en-US" sz="1200" dirty="0"/>
              <a:t>문서 </a:t>
            </a:r>
            <a:r>
              <a:rPr lang="en-US" altLang="ko-KR" sz="1200" dirty="0"/>
              <a:t>d</a:t>
            </a:r>
            <a:r>
              <a:rPr lang="ko-KR" altLang="en-US" sz="1200" dirty="0"/>
              <a:t>의 단어들 중 </a:t>
            </a:r>
            <a:r>
              <a:rPr lang="en-US" altLang="ko-KR" sz="1200" dirty="0"/>
              <a:t>| </a:t>
            </a:r>
            <a:r>
              <a:rPr lang="ko-KR" altLang="en-US" sz="1200" dirty="0"/>
              <a:t>토픽 </a:t>
            </a:r>
            <a:r>
              <a:rPr lang="en-US" altLang="ko-KR" sz="1200" dirty="0"/>
              <a:t>t</a:t>
            </a:r>
            <a:r>
              <a:rPr lang="ko-KR" altLang="en-US" sz="1200" dirty="0"/>
              <a:t>에 해당하는 단어들의 비율</a:t>
            </a:r>
          </a:p>
          <a:p>
            <a:pPr fontAlgn="base"/>
            <a:r>
              <a:rPr lang="en-US" altLang="ko-KR" sz="1200" dirty="0"/>
              <a:t>- p(word w | topic t) : </a:t>
            </a:r>
            <a:r>
              <a:rPr lang="ko-KR" altLang="en-US" sz="1200" dirty="0"/>
              <a:t>토픽 </a:t>
            </a:r>
            <a:r>
              <a:rPr lang="en-US" altLang="ko-KR" sz="1200" dirty="0"/>
              <a:t>t </a:t>
            </a:r>
            <a:r>
              <a:rPr lang="ko-KR" altLang="en-US" sz="1200" dirty="0"/>
              <a:t>중 </a:t>
            </a:r>
            <a:r>
              <a:rPr lang="en-US" altLang="ko-KR" sz="1200" dirty="0"/>
              <a:t>| </a:t>
            </a:r>
            <a:r>
              <a:rPr lang="ko-KR" altLang="en-US" sz="1200" dirty="0"/>
              <a:t>단어 </a:t>
            </a:r>
            <a:r>
              <a:rPr lang="en-US" altLang="ko-KR" sz="1200" dirty="0"/>
              <a:t>w</a:t>
            </a:r>
            <a:r>
              <a:rPr lang="ko-KR" altLang="en-US" sz="1200" dirty="0"/>
              <a:t>를 갖고 있는 모든 문서들 비율</a:t>
            </a:r>
          </a:p>
          <a:p>
            <a:pPr algn="just" fontAlgn="base">
              <a:lnSpc>
                <a:spcPct val="150000"/>
              </a:lnSpc>
            </a:pPr>
            <a:endParaRPr lang="en-US" altLang="ko-KR" sz="1200" kern="0" dirty="0">
              <a:solidFill>
                <a:srgbClr val="000000"/>
              </a:solidFill>
              <a:latin typeface="+mj-ea"/>
              <a:ea typeface="+mj-ea"/>
            </a:endParaRPr>
          </a:p>
          <a:p>
            <a:pPr algn="just" fontAlgn="base">
              <a:lnSpc>
                <a:spcPct val="150000"/>
              </a:lnSpc>
            </a:pPr>
            <a:endParaRPr lang="ko-KR" altLang="en-US" sz="1200" kern="0" dirty="0">
              <a:solidFill>
                <a:srgbClr val="000000"/>
              </a:solidFill>
            </a:endParaRPr>
          </a:p>
        </p:txBody>
      </p:sp>
    </p:spTree>
    <p:extLst>
      <p:ext uri="{BB962C8B-B14F-4D97-AF65-F5344CB8AC3E}">
        <p14:creationId xmlns:p14="http://schemas.microsoft.com/office/powerpoint/2010/main" val="2886750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66A7C934-3309-4438-AD2D-8E39D2F324F3}"/>
              </a:ext>
            </a:extLst>
          </p:cNvPr>
          <p:cNvSpPr/>
          <p:nvPr/>
        </p:nvSpPr>
        <p:spPr>
          <a:xfrm>
            <a:off x="323528" y="244685"/>
            <a:ext cx="6336704" cy="369332"/>
          </a:xfrm>
          <a:prstGeom prst="rect">
            <a:avLst/>
          </a:prstGeom>
        </p:spPr>
        <p:txBody>
          <a:bodyPr wrap="square">
            <a:spAutoFit/>
          </a:bodyPr>
          <a:lstStyle/>
          <a:p>
            <a:r>
              <a:rPr lang="en-US" altLang="ko-KR" b="1" dirty="0">
                <a:solidFill>
                  <a:srgbClr val="24292F"/>
                </a:solidFill>
                <a:latin typeface="+mj-lt"/>
              </a:rPr>
              <a:t>16 Word embeddings for Earnings Calls and SEC Filings</a:t>
            </a:r>
            <a:endParaRPr lang="en-US" altLang="ko-KR" b="1" i="0" dirty="0">
              <a:solidFill>
                <a:srgbClr val="24292F"/>
              </a:solidFill>
              <a:effectLst/>
              <a:latin typeface="+mj-lt"/>
            </a:endParaRPr>
          </a:p>
        </p:txBody>
      </p:sp>
      <p:sp>
        <p:nvSpPr>
          <p:cNvPr id="6" name="직사각형 5">
            <a:extLst>
              <a:ext uri="{FF2B5EF4-FFF2-40B4-BE49-F238E27FC236}">
                <a16:creationId xmlns:a16="http://schemas.microsoft.com/office/drawing/2014/main" id="{008AD63D-1CD7-4B9C-8D41-E70A9D49A3C4}"/>
              </a:ext>
            </a:extLst>
          </p:cNvPr>
          <p:cNvSpPr/>
          <p:nvPr/>
        </p:nvSpPr>
        <p:spPr>
          <a:xfrm>
            <a:off x="467544" y="1052736"/>
            <a:ext cx="8280920" cy="4401205"/>
          </a:xfrm>
          <a:prstGeom prst="rect">
            <a:avLst/>
          </a:prstGeom>
        </p:spPr>
        <p:txBody>
          <a:bodyPr wrap="square">
            <a:spAutoFit/>
          </a:bodyPr>
          <a:lstStyle/>
          <a:p>
            <a:r>
              <a:rPr lang="en-US" altLang="ko-KR" sz="1400" dirty="0">
                <a:solidFill>
                  <a:srgbClr val="24292F"/>
                </a:solidFill>
                <a:latin typeface="+mj-lt"/>
              </a:rPr>
              <a:t>This </a:t>
            </a:r>
            <a:r>
              <a:rPr lang="en-US" altLang="ko-KR" sz="1400" dirty="0">
                <a:solidFill>
                  <a:srgbClr val="24292F"/>
                </a:solidFill>
                <a:latin typeface="+mj-lt"/>
                <a:hlinkClick r:id="rId2"/>
              </a:rPr>
              <a:t>chapter</a:t>
            </a:r>
            <a:r>
              <a:rPr lang="en-US" altLang="ko-KR" sz="1400" dirty="0">
                <a:solidFill>
                  <a:srgbClr val="24292F"/>
                </a:solidFill>
                <a:latin typeface="+mj-lt"/>
              </a:rPr>
              <a:t> uses neural networks to learn a vector representation of individual semantic units like a word or a paragraph. These vectors are dense with a few hundred real-valued entries, compared to the higher-dimensional sparse vectors of the bag-of-words model. As a result, these vectors embed or locate each semantic unit in a continuous vector space.</a:t>
            </a:r>
          </a:p>
          <a:p>
            <a:r>
              <a:rPr lang="en-US" altLang="ko-KR" sz="1400" dirty="0">
                <a:solidFill>
                  <a:srgbClr val="24292F"/>
                </a:solidFill>
                <a:latin typeface="+mj-lt"/>
              </a:rPr>
              <a:t>Embeddings result from training a model to relate tokens to their context with the benefit that similar usage implies a similar vector. As a result, they encode semantic aspects like relationships among words through their relative location. </a:t>
            </a:r>
          </a:p>
          <a:p>
            <a:r>
              <a:rPr lang="en-US" altLang="ko-KR" sz="1400" dirty="0">
                <a:solidFill>
                  <a:srgbClr val="24292F"/>
                </a:solidFill>
                <a:latin typeface="+mj-lt"/>
              </a:rPr>
              <a:t>They are powerful features that we will use with deep learning models in the following chapters.</a:t>
            </a:r>
          </a:p>
          <a:p>
            <a:endParaRPr lang="en-US" altLang="ko-KR" sz="1400" b="0" i="0" dirty="0">
              <a:solidFill>
                <a:srgbClr val="24292F"/>
              </a:solidFill>
              <a:effectLst/>
              <a:latin typeface="+mj-lt"/>
            </a:endParaRPr>
          </a:p>
          <a:p>
            <a:r>
              <a:rPr lang="en-US" altLang="ko-KR" sz="1400" dirty="0">
                <a:latin typeface="+mj-lt"/>
              </a:rPr>
              <a:t>More specifically, in this chapter, we will cover:</a:t>
            </a:r>
          </a:p>
          <a:p>
            <a:pPr marL="285750" indent="-285750">
              <a:buFont typeface="Wingdings" panose="05000000000000000000" pitchFamily="2" charset="2"/>
              <a:buChar char="§"/>
            </a:pPr>
            <a:r>
              <a:rPr lang="en-US" altLang="ko-KR" sz="1400" dirty="0">
                <a:latin typeface="+mj-lt"/>
              </a:rPr>
              <a:t>What word embeddings are and how they capture semantic information</a:t>
            </a:r>
          </a:p>
          <a:p>
            <a:pPr marL="285750" indent="-285750">
              <a:buFont typeface="Wingdings" panose="05000000000000000000" pitchFamily="2" charset="2"/>
              <a:buChar char="§"/>
            </a:pPr>
            <a:r>
              <a:rPr lang="en-US" altLang="ko-KR" sz="1400" dirty="0">
                <a:latin typeface="+mj-lt"/>
              </a:rPr>
              <a:t>How to obtain and use pre-trained word vectors</a:t>
            </a:r>
          </a:p>
          <a:p>
            <a:pPr marL="285750" indent="-285750">
              <a:buFont typeface="Wingdings" panose="05000000000000000000" pitchFamily="2" charset="2"/>
              <a:buChar char="§"/>
            </a:pPr>
            <a:r>
              <a:rPr lang="en-US" altLang="ko-KR" sz="1400" dirty="0">
                <a:latin typeface="+mj-lt"/>
              </a:rPr>
              <a:t>Which network architectures are most effective at training word2vec models</a:t>
            </a:r>
          </a:p>
          <a:p>
            <a:pPr marL="285750" indent="-285750">
              <a:buFont typeface="Wingdings" panose="05000000000000000000" pitchFamily="2" charset="2"/>
              <a:buChar char="§"/>
            </a:pPr>
            <a:r>
              <a:rPr lang="en-US" altLang="ko-KR" sz="1400" dirty="0">
                <a:latin typeface="+mj-lt"/>
              </a:rPr>
              <a:t>How to train a </a:t>
            </a:r>
            <a:r>
              <a:rPr lang="en-US" altLang="ko-KR" sz="1400" dirty="0">
                <a:highlight>
                  <a:srgbClr val="00FFFF"/>
                </a:highlight>
                <a:latin typeface="+mj-lt"/>
              </a:rPr>
              <a:t>word2vec model </a:t>
            </a:r>
            <a:r>
              <a:rPr lang="en-US" altLang="ko-KR" sz="1400" dirty="0">
                <a:latin typeface="+mj-lt"/>
              </a:rPr>
              <a:t>using </a:t>
            </a:r>
            <a:r>
              <a:rPr lang="en-US" altLang="ko-KR" sz="1400" dirty="0">
                <a:highlight>
                  <a:srgbClr val="00FFFF"/>
                </a:highlight>
                <a:latin typeface="+mj-lt"/>
              </a:rPr>
              <a:t>TensorFlow and </a:t>
            </a:r>
            <a:r>
              <a:rPr lang="en-US" altLang="ko-KR" sz="1400" dirty="0" err="1">
                <a:highlight>
                  <a:srgbClr val="00FFFF"/>
                </a:highlight>
                <a:latin typeface="+mj-lt"/>
              </a:rPr>
              <a:t>gensim</a:t>
            </a:r>
            <a:endParaRPr lang="en-US" altLang="ko-KR" sz="1400" dirty="0">
              <a:highlight>
                <a:srgbClr val="00FFFF"/>
              </a:highlight>
              <a:latin typeface="+mj-lt"/>
            </a:endParaRPr>
          </a:p>
          <a:p>
            <a:pPr marL="285750" indent="-285750">
              <a:buFont typeface="Wingdings" panose="05000000000000000000" pitchFamily="2" charset="2"/>
              <a:buChar char="§"/>
            </a:pPr>
            <a:r>
              <a:rPr lang="en-US" altLang="ko-KR" sz="1400" dirty="0">
                <a:latin typeface="+mj-lt"/>
              </a:rPr>
              <a:t>Visualizing and evaluating the quality of word vectors</a:t>
            </a:r>
          </a:p>
          <a:p>
            <a:pPr marL="285750" indent="-285750">
              <a:buFont typeface="Wingdings" panose="05000000000000000000" pitchFamily="2" charset="2"/>
              <a:buChar char="§"/>
            </a:pPr>
            <a:r>
              <a:rPr lang="en-US" altLang="ko-KR" sz="1400" dirty="0">
                <a:latin typeface="+mj-lt"/>
              </a:rPr>
              <a:t>How to train a word2vec model on SEC filings to predict stock price moves</a:t>
            </a:r>
          </a:p>
          <a:p>
            <a:pPr marL="285750" indent="-285750">
              <a:buFont typeface="Wingdings" panose="05000000000000000000" pitchFamily="2" charset="2"/>
              <a:buChar char="§"/>
            </a:pPr>
            <a:r>
              <a:rPr lang="en-US" altLang="ko-KR" sz="1400" dirty="0">
                <a:latin typeface="+mj-lt"/>
              </a:rPr>
              <a:t>How </a:t>
            </a:r>
            <a:r>
              <a:rPr lang="en-US" altLang="ko-KR" sz="1400" dirty="0">
                <a:highlight>
                  <a:srgbClr val="00FFFF"/>
                </a:highlight>
                <a:latin typeface="+mj-lt"/>
              </a:rPr>
              <a:t>doc2vec</a:t>
            </a:r>
            <a:r>
              <a:rPr lang="en-US" altLang="ko-KR" sz="1400" dirty="0">
                <a:latin typeface="+mj-lt"/>
              </a:rPr>
              <a:t> extends word2vec and helps with sentiment analysis</a:t>
            </a:r>
          </a:p>
          <a:p>
            <a:pPr marL="285750" indent="-285750">
              <a:buFont typeface="Wingdings" panose="05000000000000000000" pitchFamily="2" charset="2"/>
              <a:buChar char="§"/>
            </a:pPr>
            <a:r>
              <a:rPr lang="en-US" altLang="ko-KR" sz="1400" dirty="0">
                <a:latin typeface="+mj-lt"/>
              </a:rPr>
              <a:t>Why the transformer’s attention mechanism had such an impact on NLP</a:t>
            </a:r>
          </a:p>
          <a:p>
            <a:pPr marL="285750" indent="-285750">
              <a:buFont typeface="Wingdings" panose="05000000000000000000" pitchFamily="2" charset="2"/>
              <a:buChar char="§"/>
            </a:pPr>
            <a:r>
              <a:rPr lang="en-US" altLang="ko-KR" sz="1400" dirty="0">
                <a:latin typeface="+mj-lt"/>
              </a:rPr>
              <a:t>How to fine-tune pre-trained </a:t>
            </a:r>
            <a:r>
              <a:rPr lang="en-US" altLang="ko-KR" sz="1400" dirty="0">
                <a:highlight>
                  <a:srgbClr val="00FFFF"/>
                </a:highlight>
                <a:latin typeface="+mj-lt"/>
              </a:rPr>
              <a:t>BERT</a:t>
            </a:r>
            <a:r>
              <a:rPr lang="en-US" altLang="ko-KR" sz="1400" dirty="0">
                <a:latin typeface="+mj-lt"/>
              </a:rPr>
              <a:t> models on financial data</a:t>
            </a:r>
          </a:p>
          <a:p>
            <a:endParaRPr lang="en-US" altLang="ko-KR" sz="1400" b="0" i="0" dirty="0">
              <a:solidFill>
                <a:srgbClr val="24292F"/>
              </a:solidFill>
              <a:effectLst/>
              <a:latin typeface="-apple-system"/>
            </a:endParaRPr>
          </a:p>
        </p:txBody>
      </p:sp>
    </p:spTree>
    <p:extLst>
      <p:ext uri="{BB962C8B-B14F-4D97-AF65-F5344CB8AC3E}">
        <p14:creationId xmlns:p14="http://schemas.microsoft.com/office/powerpoint/2010/main" val="761465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D0A836B0-92C0-4483-8798-C219DA334E4A}"/>
              </a:ext>
            </a:extLst>
          </p:cNvPr>
          <p:cNvSpPr/>
          <p:nvPr/>
        </p:nvSpPr>
        <p:spPr>
          <a:xfrm>
            <a:off x="611560" y="275842"/>
            <a:ext cx="3134384" cy="369332"/>
          </a:xfrm>
          <a:prstGeom prst="rect">
            <a:avLst/>
          </a:prstGeom>
        </p:spPr>
        <p:txBody>
          <a:bodyPr wrap="none">
            <a:spAutoFit/>
          </a:bodyPr>
          <a:lstStyle/>
          <a:p>
            <a:r>
              <a:rPr lang="en-US" altLang="ko-KR" b="1" dirty="0">
                <a:solidFill>
                  <a:srgbClr val="24292F"/>
                </a:solidFill>
                <a:latin typeface="+mj-lt"/>
              </a:rPr>
              <a:t>17 Deep Learning for Trading</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C044396F-C644-4E4B-A268-0AC52979ECB4}"/>
              </a:ext>
            </a:extLst>
          </p:cNvPr>
          <p:cNvSpPr/>
          <p:nvPr/>
        </p:nvSpPr>
        <p:spPr>
          <a:xfrm>
            <a:off x="323528" y="980728"/>
            <a:ext cx="8136904" cy="4401205"/>
          </a:xfrm>
          <a:prstGeom prst="rect">
            <a:avLst/>
          </a:prstGeom>
        </p:spPr>
        <p:txBody>
          <a:bodyPr wrap="square">
            <a:spAutoFit/>
          </a:bodyPr>
          <a:lstStyle/>
          <a:p>
            <a:r>
              <a:rPr lang="en-US" altLang="ko-KR" sz="1400" dirty="0">
                <a:solidFill>
                  <a:srgbClr val="24292F"/>
                </a:solidFill>
                <a:latin typeface="+mj-lt"/>
              </a:rPr>
              <a:t>This </a:t>
            </a:r>
            <a:r>
              <a:rPr lang="en-US" altLang="ko-KR" sz="1400" dirty="0">
                <a:latin typeface="+mj-lt"/>
                <a:hlinkClick r:id="rId2"/>
              </a:rPr>
              <a:t>chapter</a:t>
            </a:r>
            <a:r>
              <a:rPr lang="en-US" altLang="ko-KR" sz="1400" dirty="0">
                <a:solidFill>
                  <a:srgbClr val="24292F"/>
                </a:solidFill>
                <a:latin typeface="+mj-lt"/>
              </a:rPr>
              <a:t> presents feedforward neural networks (NN) and demonstrates how to efficiently train large models using backpropagation while managing the risks of overfitting. </a:t>
            </a:r>
          </a:p>
          <a:p>
            <a:r>
              <a:rPr lang="en-US" altLang="ko-KR" sz="1400" dirty="0">
                <a:solidFill>
                  <a:srgbClr val="24292F"/>
                </a:solidFill>
                <a:latin typeface="+mj-lt"/>
              </a:rPr>
              <a:t>It also shows how to use </a:t>
            </a:r>
            <a:r>
              <a:rPr lang="en-US" altLang="ko-KR" sz="1400" dirty="0">
                <a:solidFill>
                  <a:srgbClr val="24292F"/>
                </a:solidFill>
                <a:highlight>
                  <a:srgbClr val="00FFFF"/>
                </a:highlight>
                <a:latin typeface="+mj-lt"/>
              </a:rPr>
              <a:t>TensorFlow 2.0 </a:t>
            </a:r>
            <a:r>
              <a:rPr lang="en-US" altLang="ko-KR" sz="1400" dirty="0">
                <a:solidFill>
                  <a:srgbClr val="24292F"/>
                </a:solidFill>
                <a:latin typeface="+mj-lt"/>
              </a:rPr>
              <a:t>and </a:t>
            </a:r>
            <a:r>
              <a:rPr lang="en-US" altLang="ko-KR" sz="1400" dirty="0" err="1">
                <a:solidFill>
                  <a:srgbClr val="24292F"/>
                </a:solidFill>
                <a:highlight>
                  <a:srgbClr val="00FFFF"/>
                </a:highlight>
                <a:latin typeface="+mj-lt"/>
              </a:rPr>
              <a:t>PyTorch</a:t>
            </a:r>
            <a:r>
              <a:rPr lang="en-US" altLang="ko-KR" sz="1400" dirty="0">
                <a:solidFill>
                  <a:srgbClr val="24292F"/>
                </a:solidFill>
                <a:latin typeface="+mj-lt"/>
              </a:rPr>
              <a:t> and how to optimize a NN architecture to generate trading signals. In the following chapters, we will build on this foundation to apply various architectures to different investment applications with a focus on alternative data. </a:t>
            </a:r>
          </a:p>
          <a:p>
            <a:r>
              <a:rPr lang="en-US" altLang="ko-KR" sz="1400" dirty="0">
                <a:solidFill>
                  <a:srgbClr val="24292F"/>
                </a:solidFill>
                <a:latin typeface="+mj-lt"/>
              </a:rPr>
              <a:t>These include recurrent NN tailored to sequential data like time series or natural language and convolutional NN, particularly well suited to image data. </a:t>
            </a:r>
          </a:p>
          <a:p>
            <a:r>
              <a:rPr lang="en-US" altLang="ko-KR" sz="1400" dirty="0">
                <a:solidFill>
                  <a:srgbClr val="24292F"/>
                </a:solidFill>
                <a:latin typeface="+mj-lt"/>
              </a:rPr>
              <a:t>We will also cover deep unsupervised learning, such as how to create synthetic data using Generative Adversarial Networks (</a:t>
            </a:r>
            <a:r>
              <a:rPr lang="en-US" altLang="ko-KR" sz="1400" dirty="0">
                <a:solidFill>
                  <a:srgbClr val="24292F"/>
                </a:solidFill>
                <a:highlight>
                  <a:srgbClr val="00FFFF"/>
                </a:highlight>
                <a:latin typeface="+mj-lt"/>
              </a:rPr>
              <a:t>GAN). </a:t>
            </a:r>
          </a:p>
          <a:p>
            <a:r>
              <a:rPr lang="en-US" altLang="ko-KR" sz="1400" dirty="0">
                <a:solidFill>
                  <a:srgbClr val="24292F"/>
                </a:solidFill>
                <a:latin typeface="+mj-lt"/>
              </a:rPr>
              <a:t>Moreover, we will discuss reinforcement learning to train agents that interactively learn from their environment.</a:t>
            </a:r>
          </a:p>
          <a:p>
            <a:endParaRPr lang="en-US" altLang="ko-KR" sz="1400" dirty="0">
              <a:solidFill>
                <a:srgbClr val="24292F"/>
              </a:solidFill>
              <a:latin typeface="+mj-lt"/>
            </a:endParaRPr>
          </a:p>
          <a:p>
            <a:r>
              <a:rPr lang="en-US" altLang="ko-KR" sz="1400" dirty="0">
                <a:latin typeface="+mj-lt"/>
              </a:rPr>
              <a:t>In particular, this chapter will cover</a:t>
            </a:r>
          </a:p>
          <a:p>
            <a:pPr marL="285750" indent="-285750">
              <a:buFont typeface="Wingdings" panose="05000000000000000000" pitchFamily="2" charset="2"/>
              <a:buChar char="§"/>
            </a:pPr>
            <a:r>
              <a:rPr lang="en-US" altLang="ko-KR" sz="1400" dirty="0">
                <a:latin typeface="+mj-lt"/>
              </a:rPr>
              <a:t>How DL solves AI challenges in complex domains</a:t>
            </a:r>
          </a:p>
          <a:p>
            <a:pPr marL="285750" indent="-285750">
              <a:buFont typeface="Wingdings" panose="05000000000000000000" pitchFamily="2" charset="2"/>
              <a:buChar char="§"/>
            </a:pPr>
            <a:r>
              <a:rPr lang="en-US" altLang="ko-KR" sz="1400" dirty="0">
                <a:latin typeface="+mj-lt"/>
              </a:rPr>
              <a:t>Key innovations that have propelled DL to its current popularity</a:t>
            </a:r>
          </a:p>
          <a:p>
            <a:pPr marL="285750" indent="-285750">
              <a:buFont typeface="Wingdings" panose="05000000000000000000" pitchFamily="2" charset="2"/>
              <a:buChar char="§"/>
            </a:pPr>
            <a:r>
              <a:rPr lang="en-US" altLang="ko-KR" sz="1400" dirty="0">
                <a:latin typeface="+mj-lt"/>
              </a:rPr>
              <a:t>How feedforward networks learn representations from data</a:t>
            </a:r>
          </a:p>
          <a:p>
            <a:pPr marL="285750" indent="-285750">
              <a:buFont typeface="Wingdings" panose="05000000000000000000" pitchFamily="2" charset="2"/>
              <a:buChar char="§"/>
            </a:pPr>
            <a:r>
              <a:rPr lang="en-US" altLang="ko-KR" sz="1400" dirty="0">
                <a:latin typeface="+mj-lt"/>
              </a:rPr>
              <a:t>Designing and training deep neural networks (NNs) in Python</a:t>
            </a:r>
          </a:p>
          <a:p>
            <a:pPr marL="285750" indent="-285750">
              <a:buFont typeface="Wingdings" panose="05000000000000000000" pitchFamily="2" charset="2"/>
              <a:buChar char="§"/>
            </a:pPr>
            <a:r>
              <a:rPr lang="en-US" altLang="ko-KR" sz="1400" dirty="0">
                <a:latin typeface="+mj-lt"/>
              </a:rPr>
              <a:t>Implementing deep NNs using </a:t>
            </a:r>
            <a:r>
              <a:rPr lang="en-US" altLang="ko-KR" sz="1400" dirty="0" err="1">
                <a:highlight>
                  <a:srgbClr val="00FFFF"/>
                </a:highlight>
                <a:latin typeface="+mj-lt"/>
              </a:rPr>
              <a:t>Keras</a:t>
            </a:r>
            <a:r>
              <a:rPr lang="en-US" altLang="ko-KR" sz="1400" dirty="0">
                <a:latin typeface="+mj-lt"/>
              </a:rPr>
              <a:t>, TensorFlow, and </a:t>
            </a:r>
            <a:r>
              <a:rPr lang="en-US" altLang="ko-KR" sz="1400" dirty="0" err="1">
                <a:latin typeface="+mj-lt"/>
              </a:rPr>
              <a:t>PyTorch</a:t>
            </a:r>
            <a:endParaRPr lang="en-US" altLang="ko-KR" sz="1400" dirty="0">
              <a:latin typeface="+mj-lt"/>
            </a:endParaRPr>
          </a:p>
          <a:p>
            <a:pPr marL="285750" indent="-285750">
              <a:buFont typeface="Wingdings" panose="05000000000000000000" pitchFamily="2" charset="2"/>
              <a:buChar char="§"/>
            </a:pPr>
            <a:r>
              <a:rPr lang="en-US" altLang="ko-KR" sz="1400" dirty="0">
                <a:latin typeface="+mj-lt"/>
              </a:rPr>
              <a:t>Building and tuning a deep NN to predict asset returns</a:t>
            </a:r>
          </a:p>
          <a:p>
            <a:pPr marL="285750" indent="-285750">
              <a:buFont typeface="Wingdings" panose="05000000000000000000" pitchFamily="2" charset="2"/>
              <a:buChar char="§"/>
            </a:pPr>
            <a:r>
              <a:rPr lang="en-US" altLang="ko-KR" sz="1400" dirty="0">
                <a:latin typeface="+mj-lt"/>
              </a:rPr>
              <a:t>Designing and </a:t>
            </a:r>
            <a:r>
              <a:rPr lang="en-US" altLang="ko-KR" sz="1400" dirty="0" err="1">
                <a:latin typeface="+mj-lt"/>
              </a:rPr>
              <a:t>backtesting</a:t>
            </a:r>
            <a:r>
              <a:rPr lang="en-US" altLang="ko-KR" sz="1400" dirty="0">
                <a:latin typeface="+mj-lt"/>
              </a:rPr>
              <a:t> a trading strategy based on deep NN signals</a:t>
            </a:r>
          </a:p>
          <a:p>
            <a:endParaRPr lang="ko-KR" altLang="en-US" sz="1400" dirty="0"/>
          </a:p>
        </p:txBody>
      </p:sp>
    </p:spTree>
    <p:extLst>
      <p:ext uri="{BB962C8B-B14F-4D97-AF65-F5344CB8AC3E}">
        <p14:creationId xmlns:p14="http://schemas.microsoft.com/office/powerpoint/2010/main" val="2826243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2612EF6-76F7-4BE6-824D-75706EDC2DBB}"/>
              </a:ext>
            </a:extLst>
          </p:cNvPr>
          <p:cNvSpPr/>
          <p:nvPr/>
        </p:nvSpPr>
        <p:spPr>
          <a:xfrm>
            <a:off x="323528" y="244685"/>
            <a:ext cx="5544616" cy="369332"/>
          </a:xfrm>
          <a:prstGeom prst="rect">
            <a:avLst/>
          </a:prstGeom>
        </p:spPr>
        <p:txBody>
          <a:bodyPr wrap="square">
            <a:spAutoFit/>
          </a:bodyPr>
          <a:lstStyle/>
          <a:p>
            <a:r>
              <a:rPr lang="en-US" altLang="ko-KR" b="1" dirty="0">
                <a:solidFill>
                  <a:srgbClr val="24292F"/>
                </a:solidFill>
                <a:latin typeface="+mj-lt"/>
              </a:rPr>
              <a:t>18 CNN for Financial Time Series and Satellite Images</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7A741360-0EB5-4793-AAF5-6894143935F8}"/>
              </a:ext>
            </a:extLst>
          </p:cNvPr>
          <p:cNvSpPr/>
          <p:nvPr/>
        </p:nvSpPr>
        <p:spPr>
          <a:xfrm>
            <a:off x="323528" y="1028343"/>
            <a:ext cx="8424936" cy="3970318"/>
          </a:xfrm>
          <a:prstGeom prst="rect">
            <a:avLst/>
          </a:prstGeom>
        </p:spPr>
        <p:txBody>
          <a:bodyPr wrap="square">
            <a:spAutoFit/>
          </a:bodyPr>
          <a:lstStyle/>
          <a:p>
            <a:r>
              <a:rPr lang="en-US" altLang="ko-KR" sz="1400" dirty="0">
                <a:solidFill>
                  <a:srgbClr val="24292F"/>
                </a:solidFill>
                <a:highlight>
                  <a:srgbClr val="00FFFF"/>
                </a:highlight>
                <a:latin typeface="+mj-lt"/>
              </a:rPr>
              <a:t>CNN </a:t>
            </a:r>
            <a:r>
              <a:rPr lang="en-US" altLang="ko-KR" sz="1400" dirty="0">
                <a:solidFill>
                  <a:srgbClr val="24292F"/>
                </a:solidFill>
                <a:latin typeface="+mj-lt"/>
              </a:rPr>
              <a:t>architectures continue to evolve. </a:t>
            </a:r>
          </a:p>
          <a:p>
            <a:r>
              <a:rPr lang="en-US" altLang="ko-KR" sz="1400" dirty="0">
                <a:solidFill>
                  <a:srgbClr val="24292F"/>
                </a:solidFill>
                <a:latin typeface="+mj-lt"/>
              </a:rPr>
              <a:t>This chapter describes building blocks common to successful applications, demonstrates how transfer learning can speed up learning, and how to use CNNs for object detection. </a:t>
            </a:r>
          </a:p>
          <a:p>
            <a:r>
              <a:rPr lang="en-US" altLang="ko-KR" sz="1400" dirty="0">
                <a:solidFill>
                  <a:srgbClr val="24292F"/>
                </a:solidFill>
                <a:latin typeface="+mj-lt"/>
              </a:rPr>
              <a:t>CNNs can generate trading signals from images or time-series data. </a:t>
            </a:r>
          </a:p>
          <a:p>
            <a:r>
              <a:rPr lang="en-US" altLang="ko-KR" sz="1400" dirty="0">
                <a:solidFill>
                  <a:srgbClr val="24292F"/>
                </a:solidFill>
                <a:latin typeface="+mj-lt"/>
              </a:rPr>
              <a:t>Satellite data can anticipate commodity trends via aerial images of agricultural areas, mines, or transport networks. </a:t>
            </a:r>
          </a:p>
          <a:p>
            <a:r>
              <a:rPr lang="en-US" altLang="ko-KR" sz="1400" dirty="0">
                <a:solidFill>
                  <a:srgbClr val="24292F"/>
                </a:solidFill>
                <a:latin typeface="+mj-lt"/>
              </a:rPr>
              <a:t>Camera footage can help predict consumer activity; we show how to build a CNN that classifies economic activity in satellite images. </a:t>
            </a:r>
          </a:p>
          <a:p>
            <a:r>
              <a:rPr lang="en-US" altLang="ko-KR" sz="1400" dirty="0">
                <a:solidFill>
                  <a:srgbClr val="24292F"/>
                </a:solidFill>
                <a:latin typeface="+mj-lt"/>
              </a:rPr>
              <a:t>CNNs can also deliver high-quality time-series classification results by exploiting their structural similarity with images, and we design a strategy based on time-series data formatted like images.</a:t>
            </a:r>
          </a:p>
          <a:p>
            <a:endParaRPr lang="en-US" altLang="ko-KR" sz="1400" dirty="0">
              <a:solidFill>
                <a:srgbClr val="24292F"/>
              </a:solidFill>
              <a:latin typeface="+mj-lt"/>
            </a:endParaRPr>
          </a:p>
          <a:p>
            <a:r>
              <a:rPr lang="en-US" altLang="ko-KR" sz="1400" dirty="0">
                <a:latin typeface="+mj-lt"/>
              </a:rPr>
              <a:t>More specifically, this </a:t>
            </a:r>
            <a:r>
              <a:rPr lang="en-US" altLang="ko-KR" sz="1400" dirty="0">
                <a:latin typeface="+mj-lt"/>
                <a:hlinkClick r:id="rId2"/>
              </a:rPr>
              <a:t>chapter</a:t>
            </a:r>
            <a:r>
              <a:rPr lang="en-US" altLang="ko-KR" sz="1400" dirty="0">
                <a:latin typeface="+mj-lt"/>
              </a:rPr>
              <a:t> covers:</a:t>
            </a:r>
          </a:p>
          <a:p>
            <a:pPr marL="285750" indent="-285750">
              <a:buFont typeface="Wingdings" panose="05000000000000000000" pitchFamily="2" charset="2"/>
              <a:buChar char="§"/>
            </a:pPr>
            <a:r>
              <a:rPr lang="en-US" altLang="ko-KR" sz="1400" dirty="0">
                <a:latin typeface="+mj-lt"/>
              </a:rPr>
              <a:t>How CNNs employ several building blocks to efficiently model grid-like data</a:t>
            </a:r>
          </a:p>
          <a:p>
            <a:pPr marL="285750" indent="-285750">
              <a:buFont typeface="Wingdings" panose="05000000000000000000" pitchFamily="2" charset="2"/>
              <a:buChar char="§"/>
            </a:pPr>
            <a:r>
              <a:rPr lang="en-US" altLang="ko-KR" sz="1400" dirty="0">
                <a:latin typeface="+mj-lt"/>
              </a:rPr>
              <a:t>Training, tuning and regularizing CNNs for images and time series data using TensorFlow</a:t>
            </a:r>
          </a:p>
          <a:p>
            <a:pPr marL="285750" indent="-285750">
              <a:buFont typeface="Wingdings" panose="05000000000000000000" pitchFamily="2" charset="2"/>
              <a:buChar char="§"/>
            </a:pPr>
            <a:r>
              <a:rPr lang="en-US" altLang="ko-KR" sz="1400" dirty="0">
                <a:latin typeface="+mj-lt"/>
              </a:rPr>
              <a:t>Using transfer learning to streamline CNNs, even with fewer data</a:t>
            </a:r>
          </a:p>
          <a:p>
            <a:pPr marL="285750" indent="-285750">
              <a:buFont typeface="Wingdings" panose="05000000000000000000" pitchFamily="2" charset="2"/>
              <a:buChar char="§"/>
            </a:pPr>
            <a:r>
              <a:rPr lang="en-US" altLang="ko-KR" sz="1400" dirty="0">
                <a:latin typeface="+mj-lt"/>
              </a:rPr>
              <a:t>Designing a trading strategy using return predictions by a CNN trained on time-series data formatted like images</a:t>
            </a:r>
          </a:p>
          <a:p>
            <a:pPr marL="285750" indent="-285750">
              <a:buFont typeface="Wingdings" panose="05000000000000000000" pitchFamily="2" charset="2"/>
              <a:buChar char="§"/>
            </a:pPr>
            <a:r>
              <a:rPr lang="en-US" altLang="ko-KR" sz="1400" dirty="0">
                <a:latin typeface="+mj-lt"/>
              </a:rPr>
              <a:t>How to classify economic activity based on satellite images</a:t>
            </a:r>
          </a:p>
          <a:p>
            <a:endParaRPr lang="ko-KR" altLang="en-US" sz="1400" dirty="0"/>
          </a:p>
        </p:txBody>
      </p:sp>
    </p:spTree>
    <p:extLst>
      <p:ext uri="{BB962C8B-B14F-4D97-AF65-F5344CB8AC3E}">
        <p14:creationId xmlns:p14="http://schemas.microsoft.com/office/powerpoint/2010/main" val="32985757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FF20384-DB20-4E2D-AF5D-BF12E743CE0A}"/>
              </a:ext>
            </a:extLst>
          </p:cNvPr>
          <p:cNvSpPr/>
          <p:nvPr/>
        </p:nvSpPr>
        <p:spPr>
          <a:xfrm>
            <a:off x="251520" y="279058"/>
            <a:ext cx="6264696" cy="369332"/>
          </a:xfrm>
          <a:prstGeom prst="rect">
            <a:avLst/>
          </a:prstGeom>
        </p:spPr>
        <p:txBody>
          <a:bodyPr wrap="square">
            <a:spAutoFit/>
          </a:bodyPr>
          <a:lstStyle/>
          <a:p>
            <a:r>
              <a:rPr lang="en-US" altLang="ko-KR" b="1" dirty="0">
                <a:solidFill>
                  <a:srgbClr val="24292F"/>
                </a:solidFill>
                <a:latin typeface="+mj-lt"/>
              </a:rPr>
              <a:t>19 RNN for Multivariate Time Series and Sentiment Analysis</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A291498D-640A-44DD-A6FB-D8A7561868A4}"/>
              </a:ext>
            </a:extLst>
          </p:cNvPr>
          <p:cNvSpPr/>
          <p:nvPr/>
        </p:nvSpPr>
        <p:spPr>
          <a:xfrm>
            <a:off x="467544" y="1052736"/>
            <a:ext cx="7920880" cy="2031325"/>
          </a:xfrm>
          <a:prstGeom prst="rect">
            <a:avLst/>
          </a:prstGeom>
        </p:spPr>
        <p:txBody>
          <a:bodyPr wrap="square">
            <a:spAutoFit/>
          </a:bodyPr>
          <a:lstStyle/>
          <a:p>
            <a:r>
              <a:rPr lang="en-US" altLang="ko-KR" sz="1400" dirty="0">
                <a:solidFill>
                  <a:srgbClr val="24292F"/>
                </a:solidFill>
                <a:highlight>
                  <a:srgbClr val="00FFFF"/>
                </a:highlight>
              </a:rPr>
              <a:t>Recurrent neural networks (RNNs) </a:t>
            </a:r>
            <a:r>
              <a:rPr lang="en-US" altLang="ko-KR" sz="1400" dirty="0">
                <a:solidFill>
                  <a:srgbClr val="24292F"/>
                </a:solidFill>
              </a:rPr>
              <a:t>compute each output as a function of the previous output and new data, effectively creating a model with memory that shares parameters across a deeper computational graph. Prominent architectures include Long Short-Term Memory (LSTM) and Gated Recurrent Units (GRU) that address the challenges of learning long-range dependencies. </a:t>
            </a:r>
          </a:p>
          <a:p>
            <a:r>
              <a:rPr lang="en-US" altLang="ko-KR" sz="1400" dirty="0">
                <a:solidFill>
                  <a:srgbClr val="24292F"/>
                </a:solidFill>
              </a:rPr>
              <a:t>RNNs are designed to map one or more input sequences to one or more output sequences and are particularly well suited to natural language. </a:t>
            </a:r>
          </a:p>
          <a:p>
            <a:r>
              <a:rPr lang="en-US" altLang="ko-KR" sz="1400" dirty="0">
                <a:solidFill>
                  <a:srgbClr val="24292F"/>
                </a:solidFill>
              </a:rPr>
              <a:t>They can also be applied to univariate and multivariate time series to predict market or fundamental data. This chapter covers how RNN can model alternative text data using the word embeddings that we covered in Chapter 16 to classify the sentiment expressed in documents.</a:t>
            </a:r>
            <a:endParaRPr lang="ko-KR" altLang="en-US" sz="1400" dirty="0"/>
          </a:p>
        </p:txBody>
      </p:sp>
      <p:pic>
        <p:nvPicPr>
          <p:cNvPr id="6" name="그림 5">
            <a:extLst>
              <a:ext uri="{FF2B5EF4-FFF2-40B4-BE49-F238E27FC236}">
                <a16:creationId xmlns:a16="http://schemas.microsoft.com/office/drawing/2014/main" id="{2A649792-D7DF-48BA-980F-39BBFAC2567E}"/>
              </a:ext>
            </a:extLst>
          </p:cNvPr>
          <p:cNvPicPr>
            <a:picLocks noChangeAspect="1"/>
          </p:cNvPicPr>
          <p:nvPr/>
        </p:nvPicPr>
        <p:blipFill>
          <a:blip r:embed="rId2"/>
          <a:stretch>
            <a:fillRect/>
          </a:stretch>
        </p:blipFill>
        <p:spPr>
          <a:xfrm>
            <a:off x="179512" y="3447030"/>
            <a:ext cx="8784976" cy="3141284"/>
          </a:xfrm>
          <a:prstGeom prst="rect">
            <a:avLst/>
          </a:prstGeom>
        </p:spPr>
      </p:pic>
    </p:spTree>
    <p:extLst>
      <p:ext uri="{BB962C8B-B14F-4D97-AF65-F5344CB8AC3E}">
        <p14:creationId xmlns:p14="http://schemas.microsoft.com/office/powerpoint/2010/main" val="271994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055E2FE7-7CDF-41E6-AE58-394A31F9940D}"/>
              </a:ext>
            </a:extLst>
          </p:cNvPr>
          <p:cNvSpPr/>
          <p:nvPr/>
        </p:nvSpPr>
        <p:spPr>
          <a:xfrm>
            <a:off x="438558" y="1632335"/>
            <a:ext cx="7992888" cy="523220"/>
          </a:xfrm>
          <a:prstGeom prst="rect">
            <a:avLst/>
          </a:prstGeom>
        </p:spPr>
        <p:txBody>
          <a:bodyPr wrap="square">
            <a:spAutoFit/>
          </a:bodyPr>
          <a:lstStyle/>
          <a:p>
            <a:r>
              <a:rPr lang="en-US" altLang="ko-KR" sz="1400" dirty="0"/>
              <a:t>THE JOURNAL OF FINANCE * VOL. L, NO. 4 * SEPTEMBER 1995 One Security, Many Markets: </a:t>
            </a:r>
            <a:r>
              <a:rPr lang="en-US" altLang="ko-KR" sz="1400" dirty="0">
                <a:highlight>
                  <a:srgbClr val="FFFF00"/>
                </a:highlight>
              </a:rPr>
              <a:t>Determining the Contributions to Price Discovery </a:t>
            </a:r>
            <a:r>
              <a:rPr lang="en-US" altLang="ko-KR" sz="1400" dirty="0"/>
              <a:t>JOEL HASBROUCK*</a:t>
            </a:r>
            <a:endParaRPr lang="ko-KR" altLang="en-US" sz="1400" dirty="0"/>
          </a:p>
        </p:txBody>
      </p:sp>
      <p:sp>
        <p:nvSpPr>
          <p:cNvPr id="6" name="직사각형 5">
            <a:extLst>
              <a:ext uri="{FF2B5EF4-FFF2-40B4-BE49-F238E27FC236}">
                <a16:creationId xmlns:a16="http://schemas.microsoft.com/office/drawing/2014/main" id="{7087F9A9-DB7C-4EEA-97F3-0D5F6820C2F7}"/>
              </a:ext>
            </a:extLst>
          </p:cNvPr>
          <p:cNvSpPr/>
          <p:nvPr/>
        </p:nvSpPr>
        <p:spPr>
          <a:xfrm>
            <a:off x="2798103" y="2734025"/>
            <a:ext cx="1819729" cy="369332"/>
          </a:xfrm>
          <a:prstGeom prst="rect">
            <a:avLst/>
          </a:prstGeom>
        </p:spPr>
        <p:txBody>
          <a:bodyPr wrap="none">
            <a:spAutoFit/>
          </a:bodyPr>
          <a:lstStyle/>
          <a:p>
            <a:r>
              <a:rPr lang="en-US" altLang="ko-KR" dirty="0">
                <a:highlight>
                  <a:srgbClr val="FFFF00"/>
                </a:highlight>
              </a:rPr>
              <a:t>information share</a:t>
            </a:r>
            <a:endParaRPr lang="ko-KR" altLang="en-US" dirty="0">
              <a:highlight>
                <a:srgbClr val="FFFF00"/>
              </a:highlight>
            </a:endParaRPr>
          </a:p>
        </p:txBody>
      </p:sp>
      <p:sp>
        <p:nvSpPr>
          <p:cNvPr id="9" name="직사각형 8">
            <a:extLst>
              <a:ext uri="{FF2B5EF4-FFF2-40B4-BE49-F238E27FC236}">
                <a16:creationId xmlns:a16="http://schemas.microsoft.com/office/drawing/2014/main" id="{A3412667-870B-4FE6-AF17-83F029C7E219}"/>
              </a:ext>
            </a:extLst>
          </p:cNvPr>
          <p:cNvSpPr/>
          <p:nvPr/>
        </p:nvSpPr>
        <p:spPr>
          <a:xfrm>
            <a:off x="602676" y="3789040"/>
            <a:ext cx="7884385" cy="1661993"/>
          </a:xfrm>
          <a:prstGeom prst="rect">
            <a:avLst/>
          </a:prstGeom>
        </p:spPr>
        <p:txBody>
          <a:bodyPr wrap="square">
            <a:spAutoFit/>
          </a:bodyPr>
          <a:lstStyle/>
          <a:p>
            <a:r>
              <a:rPr lang="en-US" altLang="ko-KR" dirty="0">
                <a:highlight>
                  <a:srgbClr val="FFFF00"/>
                </a:highlight>
              </a:rPr>
              <a:t>market micro structure </a:t>
            </a:r>
          </a:p>
          <a:p>
            <a:r>
              <a:rPr lang="ko-KR" altLang="en-US" sz="1200" dirty="0"/>
              <a:t>시장의 새로운 정보가 가격에 반영되어 가격이 실제로 실현되고 관찰되는 과정으로 정의</a:t>
            </a:r>
            <a:endParaRPr lang="en-US" altLang="ko-KR" sz="1200" dirty="0"/>
          </a:p>
          <a:p>
            <a:r>
              <a:rPr lang="ko-KR" altLang="en-US" sz="1200" dirty="0"/>
              <a:t>시장의 가격발견 기능이란</a:t>
            </a:r>
            <a:r>
              <a:rPr lang="en-US" altLang="ko-KR" sz="1200" dirty="0"/>
              <a:t>?</a:t>
            </a:r>
          </a:p>
          <a:p>
            <a:r>
              <a:rPr lang="ko-KR" altLang="en-US" sz="1200" dirty="0"/>
              <a:t> 거래를 통해 형성되는 가격이 시장의 모든 정보와 자산의 실질가치 를 완벽히 반영하기 위해 끊임없이 실현되는 과정 </a:t>
            </a:r>
            <a:r>
              <a:rPr lang="en-US" altLang="ko-KR" sz="1200" dirty="0">
                <a:sym typeface="Wingdings" panose="05000000000000000000" pitchFamily="2" charset="2"/>
              </a:rPr>
              <a:t></a:t>
            </a:r>
            <a:r>
              <a:rPr lang="ko-KR" altLang="en-US" sz="1200" dirty="0"/>
              <a:t>자본주의 시장 경제에서 가격은 충분 통계량으로서 모든 의사결정 및 자원배분의 근거</a:t>
            </a:r>
            <a:endParaRPr lang="en-US" altLang="ko-KR" sz="1200" dirty="0"/>
          </a:p>
          <a:p>
            <a:endParaRPr lang="en-US" altLang="ko-KR" sz="1200" dirty="0"/>
          </a:p>
          <a:p>
            <a:r>
              <a:rPr lang="en-US" altLang="ko-KR" sz="1200" dirty="0">
                <a:sym typeface="Wingdings" panose="05000000000000000000" pitchFamily="2" charset="2"/>
              </a:rPr>
              <a:t></a:t>
            </a:r>
            <a:r>
              <a:rPr lang="ko-KR" altLang="en-US" sz="1200" dirty="0">
                <a:sym typeface="Wingdings" panose="05000000000000000000" pitchFamily="2" charset="2"/>
              </a:rPr>
              <a:t> </a:t>
            </a:r>
            <a:r>
              <a:rPr lang="ko-KR" altLang="en-US" sz="1200" dirty="0"/>
              <a:t>거래자간 가격정보의 부족으로 </a:t>
            </a:r>
            <a:r>
              <a:rPr lang="en-US" altLang="ko-KR" sz="1200" dirty="0"/>
              <a:t>bid-ask spread</a:t>
            </a:r>
            <a:r>
              <a:rPr lang="ko-KR" altLang="en-US" sz="1200" dirty="0"/>
              <a:t>가 증가</a:t>
            </a:r>
            <a:r>
              <a:rPr lang="en-US" altLang="ko-KR" sz="1200" dirty="0">
                <a:sym typeface="Wingdings" panose="05000000000000000000" pitchFamily="2" charset="2"/>
              </a:rPr>
              <a:t> </a:t>
            </a:r>
            <a:r>
              <a:rPr lang="en-US" altLang="ko-KR" sz="1200" dirty="0"/>
              <a:t> </a:t>
            </a:r>
            <a:r>
              <a:rPr lang="ko-KR" altLang="en-US" sz="1200" dirty="0"/>
              <a:t>이에 따라 거래가 성립하지 않거나 거래가 성립하더라도 그 </a:t>
            </a:r>
            <a:r>
              <a:rPr lang="ko-KR" altLang="en-US" sz="1200" dirty="0" err="1"/>
              <a:t>체결가는</a:t>
            </a:r>
            <a:r>
              <a:rPr lang="ko-KR" altLang="en-US" sz="1200" dirty="0"/>
              <a:t> 시장 </a:t>
            </a:r>
            <a:r>
              <a:rPr lang="ko-KR" altLang="en-US" sz="1200" dirty="0" err="1"/>
              <a:t>청산가격으로서의</a:t>
            </a:r>
            <a:r>
              <a:rPr lang="ko-KR" altLang="en-US" sz="1200" dirty="0"/>
              <a:t> 적정가격이 아닐 가능성이 높아진다</a:t>
            </a:r>
            <a:r>
              <a:rPr lang="en-US" altLang="ko-KR" sz="1200" dirty="0"/>
              <a:t>.</a:t>
            </a:r>
            <a:endParaRPr lang="ko-KR" altLang="en-US" sz="1200" dirty="0"/>
          </a:p>
        </p:txBody>
      </p:sp>
      <p:pic>
        <p:nvPicPr>
          <p:cNvPr id="10" name="그림 9">
            <a:extLst>
              <a:ext uri="{FF2B5EF4-FFF2-40B4-BE49-F238E27FC236}">
                <a16:creationId xmlns:a16="http://schemas.microsoft.com/office/drawing/2014/main" id="{03B61B0A-A05F-4DEB-99C5-696A5C9488B2}"/>
              </a:ext>
            </a:extLst>
          </p:cNvPr>
          <p:cNvPicPr>
            <a:picLocks noChangeAspect="1"/>
          </p:cNvPicPr>
          <p:nvPr/>
        </p:nvPicPr>
        <p:blipFill>
          <a:blip r:embed="rId2"/>
          <a:stretch>
            <a:fillRect/>
          </a:stretch>
        </p:blipFill>
        <p:spPr>
          <a:xfrm>
            <a:off x="4860032" y="2681755"/>
            <a:ext cx="2304256" cy="981212"/>
          </a:xfrm>
          <a:prstGeom prst="rect">
            <a:avLst/>
          </a:prstGeom>
          <a:solidFill>
            <a:schemeClr val="accent2"/>
          </a:solidFill>
          <a:ln w="28575">
            <a:solidFill>
              <a:schemeClr val="tx1"/>
            </a:solidFill>
          </a:ln>
        </p:spPr>
      </p:pic>
      <p:sp>
        <p:nvSpPr>
          <p:cNvPr id="11" name="직사각형 10">
            <a:extLst>
              <a:ext uri="{FF2B5EF4-FFF2-40B4-BE49-F238E27FC236}">
                <a16:creationId xmlns:a16="http://schemas.microsoft.com/office/drawing/2014/main" id="{CED64F19-DFFE-481A-AA27-76237B5F0EAB}"/>
              </a:ext>
            </a:extLst>
          </p:cNvPr>
          <p:cNvSpPr/>
          <p:nvPr/>
        </p:nvSpPr>
        <p:spPr>
          <a:xfrm>
            <a:off x="1001934" y="2274904"/>
            <a:ext cx="2970685" cy="307777"/>
          </a:xfrm>
          <a:prstGeom prst="rect">
            <a:avLst/>
          </a:prstGeom>
        </p:spPr>
        <p:txBody>
          <a:bodyPr wrap="none">
            <a:spAutoFit/>
          </a:bodyPr>
          <a:lstStyle/>
          <a:p>
            <a:r>
              <a:rPr lang="en-US" altLang="ko-KR" sz="1400" dirty="0"/>
              <a:t>total long-run impact of the innovation</a:t>
            </a:r>
            <a:endParaRPr lang="ko-KR" altLang="en-US" sz="1400" dirty="0"/>
          </a:p>
        </p:txBody>
      </p:sp>
      <p:sp>
        <p:nvSpPr>
          <p:cNvPr id="8" name="직사각형 7">
            <a:extLst>
              <a:ext uri="{FF2B5EF4-FFF2-40B4-BE49-F238E27FC236}">
                <a16:creationId xmlns:a16="http://schemas.microsoft.com/office/drawing/2014/main" id="{88287627-1E5B-4710-9D19-C6FA3E0E0655}"/>
              </a:ext>
            </a:extLst>
          </p:cNvPr>
          <p:cNvSpPr/>
          <p:nvPr/>
        </p:nvSpPr>
        <p:spPr>
          <a:xfrm>
            <a:off x="552730" y="1033239"/>
            <a:ext cx="2311274" cy="369332"/>
          </a:xfrm>
          <a:prstGeom prst="rect">
            <a:avLst/>
          </a:prstGeom>
        </p:spPr>
        <p:txBody>
          <a:bodyPr wrap="none">
            <a:spAutoFit/>
          </a:bodyPr>
          <a:lstStyle/>
          <a:p>
            <a:r>
              <a:rPr lang="en-US" altLang="ko-KR" dirty="0"/>
              <a:t>JOEL HASBROUCK*</a:t>
            </a:r>
            <a:endParaRPr lang="ko-KR" altLang="en-US" dirty="0"/>
          </a:p>
        </p:txBody>
      </p:sp>
      <p:sp>
        <p:nvSpPr>
          <p:cNvPr id="12" name="직사각형 11">
            <a:extLst>
              <a:ext uri="{FF2B5EF4-FFF2-40B4-BE49-F238E27FC236}">
                <a16:creationId xmlns:a16="http://schemas.microsoft.com/office/drawing/2014/main" id="{0936C685-E8E8-4D28-A81D-6114B0CFABFA}"/>
              </a:ext>
            </a:extLst>
          </p:cNvPr>
          <p:cNvSpPr/>
          <p:nvPr/>
        </p:nvSpPr>
        <p:spPr>
          <a:xfrm>
            <a:off x="251520" y="248180"/>
            <a:ext cx="4680520" cy="369332"/>
          </a:xfrm>
          <a:prstGeom prst="rect">
            <a:avLst/>
          </a:prstGeom>
        </p:spPr>
        <p:txBody>
          <a:bodyPr wrap="square">
            <a:spAutoFit/>
          </a:bodyPr>
          <a:lstStyle/>
          <a:p>
            <a:r>
              <a:rPr lang="ko-KR" altLang="en-US" dirty="0"/>
              <a:t> </a:t>
            </a:r>
            <a:r>
              <a:rPr lang="en-US" altLang="ko-KR" dirty="0"/>
              <a:t>CH 6. </a:t>
            </a:r>
          </a:p>
        </p:txBody>
      </p:sp>
    </p:spTree>
    <p:extLst>
      <p:ext uri="{BB962C8B-B14F-4D97-AF65-F5344CB8AC3E}">
        <p14:creationId xmlns:p14="http://schemas.microsoft.com/office/powerpoint/2010/main" val="21690010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0149EB4F-3E25-407F-9CCF-FCB8A4EB6E53}"/>
              </a:ext>
            </a:extLst>
          </p:cNvPr>
          <p:cNvSpPr/>
          <p:nvPr/>
        </p:nvSpPr>
        <p:spPr>
          <a:xfrm>
            <a:off x="251520" y="279058"/>
            <a:ext cx="6264696" cy="369332"/>
          </a:xfrm>
          <a:prstGeom prst="rect">
            <a:avLst/>
          </a:prstGeom>
        </p:spPr>
        <p:txBody>
          <a:bodyPr wrap="square">
            <a:spAutoFit/>
          </a:bodyPr>
          <a:lstStyle/>
          <a:p>
            <a:r>
              <a:rPr lang="en-US" altLang="ko-KR" b="1" dirty="0">
                <a:solidFill>
                  <a:srgbClr val="24292F"/>
                </a:solidFill>
                <a:latin typeface="+mj-lt"/>
              </a:rPr>
              <a:t>19 RNN for Multivariate Time Series and Sentiment Analysis</a:t>
            </a:r>
            <a:endParaRPr lang="en-US" altLang="ko-KR" b="1" i="0" dirty="0">
              <a:solidFill>
                <a:srgbClr val="24292F"/>
              </a:solidFill>
              <a:effectLst/>
              <a:latin typeface="+mj-lt"/>
            </a:endParaRPr>
          </a:p>
        </p:txBody>
      </p:sp>
      <p:sp>
        <p:nvSpPr>
          <p:cNvPr id="2" name="직사각형 1">
            <a:extLst>
              <a:ext uri="{FF2B5EF4-FFF2-40B4-BE49-F238E27FC236}">
                <a16:creationId xmlns:a16="http://schemas.microsoft.com/office/drawing/2014/main" id="{6AC359E4-7DD2-4420-AF17-221229B439A0}"/>
              </a:ext>
            </a:extLst>
          </p:cNvPr>
          <p:cNvSpPr/>
          <p:nvPr/>
        </p:nvSpPr>
        <p:spPr>
          <a:xfrm>
            <a:off x="539552" y="1196752"/>
            <a:ext cx="7056784" cy="2644250"/>
          </a:xfrm>
          <a:prstGeom prst="rect">
            <a:avLst/>
          </a:prstGeom>
        </p:spPr>
        <p:txBody>
          <a:bodyPr wrap="square">
            <a:spAutoFit/>
          </a:bodyPr>
          <a:lstStyle/>
          <a:p>
            <a:pPr>
              <a:lnSpc>
                <a:spcPct val="150000"/>
              </a:lnSpc>
            </a:pPr>
            <a:r>
              <a:rPr lang="en-US" altLang="ko-KR" sz="1400" dirty="0">
                <a:solidFill>
                  <a:srgbClr val="24292F"/>
                </a:solidFill>
              </a:rPr>
              <a:t>More specifically, this chapter addresses:</a:t>
            </a:r>
          </a:p>
          <a:p>
            <a:pPr>
              <a:lnSpc>
                <a:spcPct val="150000"/>
              </a:lnSpc>
              <a:buFont typeface="Arial" panose="020B0604020202020204" pitchFamily="34" charset="0"/>
              <a:buChar char="•"/>
            </a:pPr>
            <a:r>
              <a:rPr lang="en-US" altLang="ko-KR" sz="1400" dirty="0">
                <a:solidFill>
                  <a:srgbClr val="24292F"/>
                </a:solidFill>
              </a:rPr>
              <a:t>How recurrent connections allow RNNs to memorize patterns and model a hidden state</a:t>
            </a:r>
          </a:p>
          <a:p>
            <a:pPr>
              <a:lnSpc>
                <a:spcPct val="150000"/>
              </a:lnSpc>
              <a:buFont typeface="Arial" panose="020B0604020202020204" pitchFamily="34" charset="0"/>
              <a:buChar char="•"/>
            </a:pPr>
            <a:r>
              <a:rPr lang="en-US" altLang="ko-KR" sz="1400" dirty="0">
                <a:solidFill>
                  <a:srgbClr val="24292F"/>
                </a:solidFill>
              </a:rPr>
              <a:t>Unrolling and analyzing the computational graph of RNNs</a:t>
            </a:r>
          </a:p>
          <a:p>
            <a:pPr>
              <a:lnSpc>
                <a:spcPct val="150000"/>
              </a:lnSpc>
              <a:buFont typeface="Arial" panose="020B0604020202020204" pitchFamily="34" charset="0"/>
              <a:buChar char="•"/>
            </a:pPr>
            <a:r>
              <a:rPr lang="en-US" altLang="ko-KR" sz="1400" dirty="0">
                <a:solidFill>
                  <a:srgbClr val="24292F"/>
                </a:solidFill>
              </a:rPr>
              <a:t>How gated units learn to regulate RNN memory from data to enable long-range dependencies</a:t>
            </a:r>
          </a:p>
          <a:p>
            <a:pPr>
              <a:lnSpc>
                <a:spcPct val="150000"/>
              </a:lnSpc>
              <a:buFont typeface="Arial" panose="020B0604020202020204" pitchFamily="34" charset="0"/>
              <a:buChar char="•"/>
            </a:pPr>
            <a:r>
              <a:rPr lang="en-US" altLang="ko-KR" sz="1400" dirty="0">
                <a:solidFill>
                  <a:srgbClr val="24292F"/>
                </a:solidFill>
              </a:rPr>
              <a:t>Designing and training RNNs for univariate and multivariate time series in Python</a:t>
            </a:r>
          </a:p>
          <a:p>
            <a:pPr>
              <a:lnSpc>
                <a:spcPct val="150000"/>
              </a:lnSpc>
              <a:buFont typeface="Arial" panose="020B0604020202020204" pitchFamily="34" charset="0"/>
              <a:buChar char="•"/>
            </a:pPr>
            <a:r>
              <a:rPr lang="en-US" altLang="ko-KR" sz="1400" dirty="0">
                <a:solidFill>
                  <a:srgbClr val="24292F"/>
                </a:solidFill>
              </a:rPr>
              <a:t>How to learn word embeddings or use pretrained word vectors for sentiment analysis with RNNs</a:t>
            </a:r>
          </a:p>
          <a:p>
            <a:pPr>
              <a:lnSpc>
                <a:spcPct val="150000"/>
              </a:lnSpc>
              <a:buFont typeface="Arial" panose="020B0604020202020204" pitchFamily="34" charset="0"/>
              <a:buChar char="•"/>
            </a:pPr>
            <a:r>
              <a:rPr lang="en-US" altLang="ko-KR" sz="1400" dirty="0">
                <a:solidFill>
                  <a:srgbClr val="24292F"/>
                </a:solidFill>
              </a:rPr>
              <a:t>Building a bidirectional RNN to predict stock returns using custom word embeddings</a:t>
            </a:r>
            <a:endParaRPr lang="en-US" altLang="ko-KR" sz="1400" b="0" i="0" dirty="0">
              <a:solidFill>
                <a:srgbClr val="24292F"/>
              </a:solidFill>
              <a:effectLst/>
            </a:endParaRPr>
          </a:p>
        </p:txBody>
      </p:sp>
    </p:spTree>
    <p:extLst>
      <p:ext uri="{BB962C8B-B14F-4D97-AF65-F5344CB8AC3E}">
        <p14:creationId xmlns:p14="http://schemas.microsoft.com/office/powerpoint/2010/main" val="8735506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05742EB-5041-41DA-BD8F-CD029DFD6C88}"/>
              </a:ext>
            </a:extLst>
          </p:cNvPr>
          <p:cNvSpPr/>
          <p:nvPr/>
        </p:nvSpPr>
        <p:spPr>
          <a:xfrm>
            <a:off x="323528" y="234820"/>
            <a:ext cx="7143800" cy="369332"/>
          </a:xfrm>
          <a:prstGeom prst="rect">
            <a:avLst/>
          </a:prstGeom>
        </p:spPr>
        <p:txBody>
          <a:bodyPr wrap="square">
            <a:spAutoFit/>
          </a:bodyPr>
          <a:lstStyle/>
          <a:p>
            <a:r>
              <a:rPr lang="en-US" altLang="ko-KR" b="1" dirty="0">
                <a:solidFill>
                  <a:srgbClr val="24292F"/>
                </a:solidFill>
                <a:latin typeface="+mj-lt"/>
              </a:rPr>
              <a:t>20 Autoencoders for Conditional Risk Factors and Asset Pricing</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24D4BA34-36D2-413A-AB5E-F92BF0292F13}"/>
              </a:ext>
            </a:extLst>
          </p:cNvPr>
          <p:cNvSpPr/>
          <p:nvPr/>
        </p:nvSpPr>
        <p:spPr>
          <a:xfrm>
            <a:off x="395536" y="1124744"/>
            <a:ext cx="8496944" cy="1815882"/>
          </a:xfrm>
          <a:prstGeom prst="rect">
            <a:avLst/>
          </a:prstGeom>
        </p:spPr>
        <p:txBody>
          <a:bodyPr wrap="square">
            <a:spAutoFit/>
          </a:bodyPr>
          <a:lstStyle/>
          <a:p>
            <a:r>
              <a:rPr lang="en-US" altLang="ko-KR" sz="1400" dirty="0">
                <a:solidFill>
                  <a:srgbClr val="24292F"/>
                </a:solidFill>
              </a:rPr>
              <a:t>This </a:t>
            </a:r>
            <a:r>
              <a:rPr lang="en-US" altLang="ko-KR" sz="1400" dirty="0">
                <a:hlinkClick r:id="rId2"/>
              </a:rPr>
              <a:t>chapter</a:t>
            </a:r>
            <a:r>
              <a:rPr lang="en-US" altLang="ko-KR" sz="1400" dirty="0">
                <a:solidFill>
                  <a:srgbClr val="24292F"/>
                </a:solidFill>
              </a:rPr>
              <a:t> shows how to leverage unsupervised deep learning for trading. </a:t>
            </a:r>
          </a:p>
          <a:p>
            <a:r>
              <a:rPr lang="en-US" altLang="ko-KR" sz="1400" dirty="0">
                <a:solidFill>
                  <a:srgbClr val="24292F"/>
                </a:solidFill>
              </a:rPr>
              <a:t>We also discuss autoencoders, namely, a neural network trained to reproduce the input while learning a new representation encoded by the parameters of a hidden layer. </a:t>
            </a:r>
          </a:p>
          <a:p>
            <a:r>
              <a:rPr lang="en-US" altLang="ko-KR" sz="1400" dirty="0">
                <a:solidFill>
                  <a:srgbClr val="24292F"/>
                </a:solidFill>
              </a:rPr>
              <a:t>Autoencoders have long been used for nonlinear dimensionality reduction, leveraging the NN architectures we covered in the last three chapters. </a:t>
            </a:r>
          </a:p>
          <a:p>
            <a:r>
              <a:rPr lang="en-US" altLang="ko-KR" sz="1400" dirty="0">
                <a:solidFill>
                  <a:srgbClr val="24292F"/>
                </a:solidFill>
              </a:rPr>
              <a:t>We replicate a recent AQR paper that shows how autoencoders can underpin a trading strategy. </a:t>
            </a:r>
          </a:p>
          <a:p>
            <a:r>
              <a:rPr lang="en-US" altLang="ko-KR" sz="1400" dirty="0">
                <a:solidFill>
                  <a:srgbClr val="24292F"/>
                </a:solidFill>
              </a:rPr>
              <a:t>We will use a deep neural network that relies on an autoencoder to extract risk factors and predict equity returns, conditioned on a range of equity attributes.</a:t>
            </a:r>
            <a:endParaRPr lang="ko-KR" altLang="en-US" sz="1400" dirty="0"/>
          </a:p>
        </p:txBody>
      </p:sp>
      <p:pic>
        <p:nvPicPr>
          <p:cNvPr id="6" name="그림 5">
            <a:extLst>
              <a:ext uri="{FF2B5EF4-FFF2-40B4-BE49-F238E27FC236}">
                <a16:creationId xmlns:a16="http://schemas.microsoft.com/office/drawing/2014/main" id="{DB0F736B-16A3-404F-9E6F-11965FA58D5F}"/>
              </a:ext>
            </a:extLst>
          </p:cNvPr>
          <p:cNvPicPr>
            <a:picLocks noChangeAspect="1"/>
          </p:cNvPicPr>
          <p:nvPr/>
        </p:nvPicPr>
        <p:blipFill>
          <a:blip r:embed="rId3"/>
          <a:stretch>
            <a:fillRect/>
          </a:stretch>
        </p:blipFill>
        <p:spPr>
          <a:xfrm>
            <a:off x="136068" y="3138924"/>
            <a:ext cx="8900428" cy="1877446"/>
          </a:xfrm>
          <a:prstGeom prst="rect">
            <a:avLst/>
          </a:prstGeom>
        </p:spPr>
      </p:pic>
      <p:sp>
        <p:nvSpPr>
          <p:cNvPr id="7" name="직사각형 6">
            <a:extLst>
              <a:ext uri="{FF2B5EF4-FFF2-40B4-BE49-F238E27FC236}">
                <a16:creationId xmlns:a16="http://schemas.microsoft.com/office/drawing/2014/main" id="{EA74079E-7AD8-41E4-896D-80C505F8F14A}"/>
              </a:ext>
            </a:extLst>
          </p:cNvPr>
          <p:cNvSpPr/>
          <p:nvPr/>
        </p:nvSpPr>
        <p:spPr>
          <a:xfrm>
            <a:off x="539552" y="5406930"/>
            <a:ext cx="7488832" cy="1169551"/>
          </a:xfrm>
          <a:prstGeom prst="rect">
            <a:avLst/>
          </a:prstGeom>
        </p:spPr>
        <p:txBody>
          <a:bodyPr wrap="square">
            <a:spAutoFit/>
          </a:bodyPr>
          <a:lstStyle/>
          <a:p>
            <a:r>
              <a:rPr lang="en-US" altLang="ko-KR" sz="1400" dirty="0">
                <a:solidFill>
                  <a:srgbClr val="24292F"/>
                </a:solidFill>
              </a:rPr>
              <a:t>More specifically, in this chapter you will learn about:</a:t>
            </a:r>
          </a:p>
          <a:p>
            <a:pPr>
              <a:buFont typeface="Arial" panose="020B0604020202020204" pitchFamily="34" charset="0"/>
              <a:buChar char="•"/>
            </a:pPr>
            <a:r>
              <a:rPr lang="en-US" altLang="ko-KR" sz="1400" dirty="0">
                <a:solidFill>
                  <a:srgbClr val="24292F"/>
                </a:solidFill>
              </a:rPr>
              <a:t>Which types of autoencoders are of practical use and how they work</a:t>
            </a:r>
          </a:p>
          <a:p>
            <a:pPr>
              <a:buFont typeface="Arial" panose="020B0604020202020204" pitchFamily="34" charset="0"/>
              <a:buChar char="•"/>
            </a:pPr>
            <a:r>
              <a:rPr lang="en-US" altLang="ko-KR" sz="1400" dirty="0">
                <a:solidFill>
                  <a:srgbClr val="24292F"/>
                </a:solidFill>
              </a:rPr>
              <a:t>Building and training autoencoders using Python</a:t>
            </a:r>
          </a:p>
          <a:p>
            <a:pPr>
              <a:buFont typeface="Arial" panose="020B0604020202020204" pitchFamily="34" charset="0"/>
              <a:buChar char="•"/>
            </a:pPr>
            <a:r>
              <a:rPr lang="en-US" altLang="ko-KR" sz="1400" dirty="0">
                <a:solidFill>
                  <a:srgbClr val="24292F"/>
                </a:solidFill>
              </a:rPr>
              <a:t>Using autoencoders to extract data-driven risk factors that take into account asset characteristics to predict returns</a:t>
            </a:r>
            <a:endParaRPr lang="en-US" altLang="ko-KR" sz="1400" b="0" i="0" dirty="0">
              <a:solidFill>
                <a:srgbClr val="24292F"/>
              </a:solidFill>
              <a:effectLst/>
            </a:endParaRPr>
          </a:p>
        </p:txBody>
      </p:sp>
    </p:spTree>
    <p:extLst>
      <p:ext uri="{BB962C8B-B14F-4D97-AF65-F5344CB8AC3E}">
        <p14:creationId xmlns:p14="http://schemas.microsoft.com/office/powerpoint/2010/main" val="17519054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3292151-F11B-4645-B794-F31C91273ECD}"/>
              </a:ext>
            </a:extLst>
          </p:cNvPr>
          <p:cNvSpPr/>
          <p:nvPr/>
        </p:nvSpPr>
        <p:spPr>
          <a:xfrm>
            <a:off x="395536" y="280785"/>
            <a:ext cx="6624736" cy="369332"/>
          </a:xfrm>
          <a:prstGeom prst="rect">
            <a:avLst/>
          </a:prstGeom>
        </p:spPr>
        <p:txBody>
          <a:bodyPr wrap="square">
            <a:spAutoFit/>
          </a:bodyPr>
          <a:lstStyle/>
          <a:p>
            <a:r>
              <a:rPr lang="en-US" altLang="ko-KR" b="1" dirty="0">
                <a:solidFill>
                  <a:srgbClr val="24292F"/>
                </a:solidFill>
                <a:latin typeface="+mj-lt"/>
              </a:rPr>
              <a:t>21 Generative Adversarial Nets for Synthetic Time Series Data</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B9308A4B-F6FD-4EAF-978E-E2C202C500FA}"/>
              </a:ext>
            </a:extLst>
          </p:cNvPr>
          <p:cNvSpPr/>
          <p:nvPr/>
        </p:nvSpPr>
        <p:spPr>
          <a:xfrm>
            <a:off x="323528" y="1052736"/>
            <a:ext cx="8136904" cy="1600438"/>
          </a:xfrm>
          <a:prstGeom prst="rect">
            <a:avLst/>
          </a:prstGeom>
        </p:spPr>
        <p:txBody>
          <a:bodyPr wrap="square">
            <a:spAutoFit/>
          </a:bodyPr>
          <a:lstStyle/>
          <a:p>
            <a:r>
              <a:rPr lang="en-US" altLang="ko-KR" sz="1400" dirty="0">
                <a:solidFill>
                  <a:srgbClr val="24292F"/>
                </a:solidFill>
              </a:rPr>
              <a:t>This chapter introduces </a:t>
            </a:r>
            <a:r>
              <a:rPr lang="en-US" altLang="ko-KR" sz="1400" dirty="0">
                <a:solidFill>
                  <a:srgbClr val="24292F"/>
                </a:solidFill>
                <a:highlight>
                  <a:srgbClr val="00FFFF"/>
                </a:highlight>
              </a:rPr>
              <a:t>generative adversarial networks (GAN). </a:t>
            </a:r>
            <a:r>
              <a:rPr lang="en-US" altLang="ko-KR" sz="1400" dirty="0">
                <a:solidFill>
                  <a:srgbClr val="24292F"/>
                </a:solidFill>
              </a:rPr>
              <a:t>GANs train a generator and a discriminator network in a competitive setting so that the generator learns to produce samples that the discriminator cannot distinguish from a given class of training data. The goal is to yield a generative model capable of producing synthetic samples representative of this class. While most popular with image data, GANs have also been used to generate synthetic time-series data in the medical domain. Subsequent experiments with financial data explored whether GANs can produce alternative price trajectories useful for ML training or strategy </a:t>
            </a:r>
            <a:r>
              <a:rPr lang="en-US" altLang="ko-KR" sz="1400" dirty="0" err="1">
                <a:solidFill>
                  <a:srgbClr val="24292F"/>
                </a:solidFill>
              </a:rPr>
              <a:t>backtests</a:t>
            </a:r>
            <a:r>
              <a:rPr lang="en-US" altLang="ko-KR" sz="1400" dirty="0">
                <a:solidFill>
                  <a:srgbClr val="24292F"/>
                </a:solidFill>
              </a:rPr>
              <a:t>. We replicate the 2019 </a:t>
            </a:r>
            <a:r>
              <a:rPr lang="en-US" altLang="ko-KR" sz="1400" dirty="0" err="1">
                <a:solidFill>
                  <a:srgbClr val="24292F"/>
                </a:solidFill>
              </a:rPr>
              <a:t>NeurIPS</a:t>
            </a:r>
            <a:r>
              <a:rPr lang="en-US" altLang="ko-KR" sz="1400" dirty="0">
                <a:solidFill>
                  <a:srgbClr val="24292F"/>
                </a:solidFill>
              </a:rPr>
              <a:t> Time-Series GAN paper to illustrate the approach and demonstrate the results.</a:t>
            </a:r>
            <a:endParaRPr lang="ko-KR" altLang="en-US" sz="1400" dirty="0"/>
          </a:p>
        </p:txBody>
      </p:sp>
      <p:sp>
        <p:nvSpPr>
          <p:cNvPr id="6" name="직사각형 5">
            <a:extLst>
              <a:ext uri="{FF2B5EF4-FFF2-40B4-BE49-F238E27FC236}">
                <a16:creationId xmlns:a16="http://schemas.microsoft.com/office/drawing/2014/main" id="{ECF87520-2F9B-4A74-B07E-14CFAD98487A}"/>
              </a:ext>
            </a:extLst>
          </p:cNvPr>
          <p:cNvSpPr/>
          <p:nvPr/>
        </p:nvSpPr>
        <p:spPr>
          <a:xfrm>
            <a:off x="323528" y="3284984"/>
            <a:ext cx="7632848" cy="1169551"/>
          </a:xfrm>
          <a:prstGeom prst="rect">
            <a:avLst/>
          </a:prstGeom>
        </p:spPr>
        <p:txBody>
          <a:bodyPr wrap="square">
            <a:spAutoFit/>
          </a:bodyPr>
          <a:lstStyle/>
          <a:p>
            <a:r>
              <a:rPr lang="en-US" altLang="ko-KR" sz="1400" dirty="0">
                <a:solidFill>
                  <a:srgbClr val="24292F"/>
                </a:solidFill>
              </a:rPr>
              <a:t>More specifically, in this chapter you will learn about:</a:t>
            </a:r>
          </a:p>
          <a:p>
            <a:pPr>
              <a:buFont typeface="Arial" panose="020B0604020202020204" pitchFamily="34" charset="0"/>
              <a:buChar char="•"/>
            </a:pPr>
            <a:r>
              <a:rPr lang="en-US" altLang="ko-KR" sz="1400" dirty="0">
                <a:solidFill>
                  <a:srgbClr val="24292F"/>
                </a:solidFill>
              </a:rPr>
              <a:t>How GANs work, why they are useful, and how they could be applied to trading</a:t>
            </a:r>
          </a:p>
          <a:p>
            <a:pPr>
              <a:buFont typeface="Arial" panose="020B0604020202020204" pitchFamily="34" charset="0"/>
              <a:buChar char="•"/>
            </a:pPr>
            <a:r>
              <a:rPr lang="en-US" altLang="ko-KR" sz="1400" dirty="0">
                <a:solidFill>
                  <a:srgbClr val="24292F"/>
                </a:solidFill>
              </a:rPr>
              <a:t>Designing and training GANs using TensorFlow 2</a:t>
            </a:r>
          </a:p>
          <a:p>
            <a:pPr>
              <a:buFont typeface="Arial" panose="020B0604020202020204" pitchFamily="34" charset="0"/>
              <a:buChar char="•"/>
            </a:pPr>
            <a:r>
              <a:rPr lang="en-US" altLang="ko-KR" sz="1400" dirty="0">
                <a:solidFill>
                  <a:srgbClr val="24292F"/>
                </a:solidFill>
              </a:rPr>
              <a:t>Generating synthetic financial data to expand the inputs available for training ML models and </a:t>
            </a:r>
            <a:r>
              <a:rPr lang="en-US" altLang="ko-KR" sz="1400" dirty="0" err="1">
                <a:solidFill>
                  <a:srgbClr val="24292F"/>
                </a:solidFill>
              </a:rPr>
              <a:t>backtesting</a:t>
            </a:r>
            <a:endParaRPr lang="en-US" altLang="ko-KR" sz="1400" b="0" i="0" dirty="0">
              <a:solidFill>
                <a:srgbClr val="24292F"/>
              </a:solidFill>
              <a:effectLst/>
            </a:endParaRPr>
          </a:p>
        </p:txBody>
      </p:sp>
    </p:spTree>
    <p:extLst>
      <p:ext uri="{BB962C8B-B14F-4D97-AF65-F5344CB8AC3E}">
        <p14:creationId xmlns:p14="http://schemas.microsoft.com/office/powerpoint/2010/main" val="19577515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A079C17-0579-4D44-84F4-024DE691078F}"/>
              </a:ext>
            </a:extLst>
          </p:cNvPr>
          <p:cNvSpPr/>
          <p:nvPr/>
        </p:nvSpPr>
        <p:spPr>
          <a:xfrm>
            <a:off x="395536" y="269194"/>
            <a:ext cx="6192688" cy="369332"/>
          </a:xfrm>
          <a:prstGeom prst="rect">
            <a:avLst/>
          </a:prstGeom>
        </p:spPr>
        <p:txBody>
          <a:bodyPr wrap="square">
            <a:spAutoFit/>
          </a:bodyPr>
          <a:lstStyle/>
          <a:p>
            <a:r>
              <a:rPr lang="en-US" altLang="ko-KR" b="1" dirty="0">
                <a:solidFill>
                  <a:srgbClr val="24292F"/>
                </a:solidFill>
                <a:latin typeface="+mj-lt"/>
              </a:rPr>
              <a:t>22 Deep Reinforcement Learning: Building a Trading Agent</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AB744378-37FC-433A-ADE7-8C51F3667A3A}"/>
              </a:ext>
            </a:extLst>
          </p:cNvPr>
          <p:cNvSpPr/>
          <p:nvPr/>
        </p:nvSpPr>
        <p:spPr>
          <a:xfrm>
            <a:off x="395536" y="1052736"/>
            <a:ext cx="8424936" cy="1815882"/>
          </a:xfrm>
          <a:prstGeom prst="rect">
            <a:avLst/>
          </a:prstGeom>
        </p:spPr>
        <p:txBody>
          <a:bodyPr wrap="square">
            <a:spAutoFit/>
          </a:bodyPr>
          <a:lstStyle/>
          <a:p>
            <a:r>
              <a:rPr lang="en-US" altLang="ko-KR" sz="1400" dirty="0">
                <a:solidFill>
                  <a:srgbClr val="24292F"/>
                </a:solidFill>
                <a:highlight>
                  <a:srgbClr val="00FFFF"/>
                </a:highlight>
              </a:rPr>
              <a:t>Reinforcement Learning (RL) </a:t>
            </a:r>
            <a:r>
              <a:rPr lang="en-US" altLang="ko-KR" sz="1400" dirty="0">
                <a:solidFill>
                  <a:srgbClr val="24292F"/>
                </a:solidFill>
              </a:rPr>
              <a:t>models goal-directed learning by an agent that interacts with a stochastic environment. RL optimizes the agent's decisions concerning a long-term objective by learning the value of states and actions from a reward signal. The ultimate goal is to derive a policy that encodes behavioral rules and maps states to actions. </a:t>
            </a:r>
          </a:p>
          <a:p>
            <a:r>
              <a:rPr lang="en-US" altLang="ko-KR" sz="1400" dirty="0">
                <a:solidFill>
                  <a:srgbClr val="24292F"/>
                </a:solidFill>
              </a:rPr>
              <a:t>This </a:t>
            </a:r>
            <a:r>
              <a:rPr lang="en-US" altLang="ko-KR" sz="1400" dirty="0">
                <a:hlinkClick r:id="rId2"/>
              </a:rPr>
              <a:t>chapter</a:t>
            </a:r>
            <a:r>
              <a:rPr lang="en-US" altLang="ko-KR" sz="1400" dirty="0">
                <a:solidFill>
                  <a:srgbClr val="24292F"/>
                </a:solidFill>
              </a:rPr>
              <a:t> shows how to formulate and solve an RL problem. It covers model-based and model-free methods, introduces the </a:t>
            </a:r>
            <a:r>
              <a:rPr lang="en-US" altLang="ko-KR" sz="1400" dirty="0" err="1">
                <a:solidFill>
                  <a:srgbClr val="24292F"/>
                </a:solidFill>
              </a:rPr>
              <a:t>OpenAI</a:t>
            </a:r>
            <a:r>
              <a:rPr lang="en-US" altLang="ko-KR" sz="1400" dirty="0">
                <a:solidFill>
                  <a:srgbClr val="24292F"/>
                </a:solidFill>
              </a:rPr>
              <a:t> Gym environment, and combines deep learning with RL to train an agent that navigates a complex environment. Finally, we'll show you how to adapt RL to algorithmic trading by modeling an agent that interacts with the financial market while trying to optimize an objective function.</a:t>
            </a:r>
            <a:endParaRPr lang="ko-KR" altLang="en-US" sz="1400" dirty="0"/>
          </a:p>
        </p:txBody>
      </p:sp>
      <p:pic>
        <p:nvPicPr>
          <p:cNvPr id="6" name="그림 5">
            <a:extLst>
              <a:ext uri="{FF2B5EF4-FFF2-40B4-BE49-F238E27FC236}">
                <a16:creationId xmlns:a16="http://schemas.microsoft.com/office/drawing/2014/main" id="{1C5190F4-5DA4-4681-84FC-1E3D6C17BEC7}"/>
              </a:ext>
            </a:extLst>
          </p:cNvPr>
          <p:cNvPicPr>
            <a:picLocks noChangeAspect="1"/>
          </p:cNvPicPr>
          <p:nvPr/>
        </p:nvPicPr>
        <p:blipFill>
          <a:blip r:embed="rId3"/>
          <a:stretch>
            <a:fillRect/>
          </a:stretch>
        </p:blipFill>
        <p:spPr>
          <a:xfrm>
            <a:off x="323528" y="2992684"/>
            <a:ext cx="8568952" cy="2514078"/>
          </a:xfrm>
          <a:prstGeom prst="rect">
            <a:avLst/>
          </a:prstGeom>
        </p:spPr>
      </p:pic>
    </p:spTree>
    <p:extLst>
      <p:ext uri="{BB962C8B-B14F-4D97-AF65-F5344CB8AC3E}">
        <p14:creationId xmlns:p14="http://schemas.microsoft.com/office/powerpoint/2010/main" val="1706397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B1F2C26-EA2C-4DD8-9AE0-E20244F6B241}"/>
              </a:ext>
            </a:extLst>
          </p:cNvPr>
          <p:cNvSpPr/>
          <p:nvPr/>
        </p:nvSpPr>
        <p:spPr>
          <a:xfrm>
            <a:off x="539552" y="1268760"/>
            <a:ext cx="7776864" cy="1384995"/>
          </a:xfrm>
          <a:prstGeom prst="rect">
            <a:avLst/>
          </a:prstGeom>
        </p:spPr>
        <p:txBody>
          <a:bodyPr wrap="square">
            <a:spAutoFit/>
          </a:bodyPr>
          <a:lstStyle/>
          <a:p>
            <a:r>
              <a:rPr lang="en-US" altLang="ko-KR" sz="1400" dirty="0">
                <a:solidFill>
                  <a:srgbClr val="24292F"/>
                </a:solidFill>
                <a:latin typeface="+mj-lt"/>
              </a:rPr>
              <a:t>More </a:t>
            </a:r>
            <a:r>
              <a:rPr lang="en-US" altLang="ko-KR" sz="1400" dirty="0" err="1">
                <a:solidFill>
                  <a:srgbClr val="24292F"/>
                </a:solidFill>
                <a:latin typeface="+mj-lt"/>
              </a:rPr>
              <a:t>specifically,this</a:t>
            </a:r>
            <a:r>
              <a:rPr lang="en-US" altLang="ko-KR" sz="1400" dirty="0">
                <a:solidFill>
                  <a:srgbClr val="24292F"/>
                </a:solidFill>
                <a:latin typeface="+mj-lt"/>
              </a:rPr>
              <a:t> chapter will cover:</a:t>
            </a:r>
          </a:p>
          <a:p>
            <a:pPr>
              <a:buFont typeface="Arial" panose="020B0604020202020204" pitchFamily="34" charset="0"/>
              <a:buChar char="•"/>
            </a:pPr>
            <a:r>
              <a:rPr lang="en-US" altLang="ko-KR" sz="1400" dirty="0">
                <a:solidFill>
                  <a:srgbClr val="24292F"/>
                </a:solidFill>
                <a:latin typeface="+mj-lt"/>
              </a:rPr>
              <a:t>Define a </a:t>
            </a:r>
            <a:r>
              <a:rPr lang="en-US" altLang="ko-KR" sz="1400" dirty="0">
                <a:solidFill>
                  <a:srgbClr val="24292F"/>
                </a:solidFill>
                <a:highlight>
                  <a:srgbClr val="00FFFF"/>
                </a:highlight>
                <a:latin typeface="+mj-lt"/>
              </a:rPr>
              <a:t>Markov decision problem (MDP)</a:t>
            </a:r>
          </a:p>
          <a:p>
            <a:pPr>
              <a:buFont typeface="Arial" panose="020B0604020202020204" pitchFamily="34" charset="0"/>
              <a:buChar char="•"/>
            </a:pPr>
            <a:r>
              <a:rPr lang="en-US" altLang="ko-KR" sz="1400" dirty="0">
                <a:solidFill>
                  <a:srgbClr val="24292F"/>
                </a:solidFill>
                <a:latin typeface="+mj-lt"/>
              </a:rPr>
              <a:t>Use value and policy iteration to solve an MDP</a:t>
            </a:r>
          </a:p>
          <a:p>
            <a:pPr>
              <a:buFont typeface="Arial" panose="020B0604020202020204" pitchFamily="34" charset="0"/>
              <a:buChar char="•"/>
            </a:pPr>
            <a:r>
              <a:rPr lang="en-US" altLang="ko-KR" sz="1400" dirty="0">
                <a:solidFill>
                  <a:srgbClr val="24292F"/>
                </a:solidFill>
                <a:latin typeface="+mj-lt"/>
              </a:rPr>
              <a:t>Apply Q-learning in an environment with discrete states and actions</a:t>
            </a:r>
          </a:p>
          <a:p>
            <a:pPr>
              <a:buFont typeface="Arial" panose="020B0604020202020204" pitchFamily="34" charset="0"/>
              <a:buChar char="•"/>
            </a:pPr>
            <a:r>
              <a:rPr lang="en-US" altLang="ko-KR" sz="1400" dirty="0">
                <a:solidFill>
                  <a:srgbClr val="24292F"/>
                </a:solidFill>
                <a:latin typeface="+mj-lt"/>
              </a:rPr>
              <a:t>Build and train a deep Q-learning agent in a continuous environment</a:t>
            </a:r>
          </a:p>
          <a:p>
            <a:pPr>
              <a:buFont typeface="Arial" panose="020B0604020202020204" pitchFamily="34" charset="0"/>
              <a:buChar char="•"/>
            </a:pPr>
            <a:r>
              <a:rPr lang="en-US" altLang="ko-KR" sz="1400" dirty="0">
                <a:solidFill>
                  <a:srgbClr val="24292F"/>
                </a:solidFill>
                <a:latin typeface="+mj-lt"/>
              </a:rPr>
              <a:t>Use the </a:t>
            </a:r>
            <a:r>
              <a:rPr lang="en-US" altLang="ko-KR" sz="1400" dirty="0" err="1">
                <a:solidFill>
                  <a:srgbClr val="24292F"/>
                </a:solidFill>
                <a:latin typeface="+mj-lt"/>
              </a:rPr>
              <a:t>OpenAI</a:t>
            </a:r>
            <a:r>
              <a:rPr lang="en-US" altLang="ko-KR" sz="1400" dirty="0">
                <a:solidFill>
                  <a:srgbClr val="24292F"/>
                </a:solidFill>
                <a:latin typeface="+mj-lt"/>
              </a:rPr>
              <a:t> Gym to design a custom market environment and train an RL agent to trade stocks</a:t>
            </a:r>
            <a:endParaRPr lang="en-US" altLang="ko-KR" sz="1400" b="0" i="0" dirty="0">
              <a:solidFill>
                <a:srgbClr val="24292F"/>
              </a:solidFill>
              <a:effectLst/>
              <a:latin typeface="+mj-lt"/>
            </a:endParaRPr>
          </a:p>
        </p:txBody>
      </p:sp>
      <p:sp>
        <p:nvSpPr>
          <p:cNvPr id="6" name="직사각형 5">
            <a:extLst>
              <a:ext uri="{FF2B5EF4-FFF2-40B4-BE49-F238E27FC236}">
                <a16:creationId xmlns:a16="http://schemas.microsoft.com/office/drawing/2014/main" id="{57AC3C3A-4172-49A1-9FEA-9D17BF04FEAA}"/>
              </a:ext>
            </a:extLst>
          </p:cNvPr>
          <p:cNvSpPr/>
          <p:nvPr/>
        </p:nvSpPr>
        <p:spPr>
          <a:xfrm>
            <a:off x="395536" y="269194"/>
            <a:ext cx="6192688" cy="369332"/>
          </a:xfrm>
          <a:prstGeom prst="rect">
            <a:avLst/>
          </a:prstGeom>
        </p:spPr>
        <p:txBody>
          <a:bodyPr wrap="square">
            <a:spAutoFit/>
          </a:bodyPr>
          <a:lstStyle/>
          <a:p>
            <a:r>
              <a:rPr lang="en-US" altLang="ko-KR" b="1" dirty="0">
                <a:solidFill>
                  <a:srgbClr val="24292F"/>
                </a:solidFill>
                <a:latin typeface="+mj-lt"/>
              </a:rPr>
              <a:t>22 Deep Reinforcement Learning: Building a Trading Agent</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5602164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DDC0DD07-6F5A-4EE5-B55F-D66E085A8D6B}"/>
              </a:ext>
            </a:extLst>
          </p:cNvPr>
          <p:cNvSpPr/>
          <p:nvPr/>
        </p:nvSpPr>
        <p:spPr>
          <a:xfrm>
            <a:off x="528201" y="1023935"/>
            <a:ext cx="4572000" cy="646331"/>
          </a:xfrm>
          <a:prstGeom prst="rect">
            <a:avLst/>
          </a:prstGeom>
        </p:spPr>
        <p:txBody>
          <a:bodyPr>
            <a:spAutoFit/>
          </a:bodyPr>
          <a:lstStyle/>
          <a:p>
            <a:r>
              <a:rPr lang="en-US" altLang="ko-KR" b="1" dirty="0">
                <a:solidFill>
                  <a:srgbClr val="0F1111"/>
                </a:solidFill>
                <a:latin typeface="Amazon Ember"/>
              </a:rPr>
              <a:t>Machine Learning for Asset Managers (Elements in Quantitative Finance)</a:t>
            </a:r>
            <a:endParaRPr lang="en-US" altLang="ko-KR" b="1" i="0" dirty="0">
              <a:solidFill>
                <a:srgbClr val="0F1111"/>
              </a:solidFill>
              <a:effectLst/>
              <a:latin typeface="Amazon Ember"/>
            </a:endParaRPr>
          </a:p>
        </p:txBody>
      </p:sp>
      <p:sp>
        <p:nvSpPr>
          <p:cNvPr id="7" name="직사각형 6">
            <a:extLst>
              <a:ext uri="{FF2B5EF4-FFF2-40B4-BE49-F238E27FC236}">
                <a16:creationId xmlns:a16="http://schemas.microsoft.com/office/drawing/2014/main" id="{D085820E-D36B-4CD8-AFEF-F69D27C4288C}"/>
              </a:ext>
            </a:extLst>
          </p:cNvPr>
          <p:cNvSpPr/>
          <p:nvPr/>
        </p:nvSpPr>
        <p:spPr>
          <a:xfrm>
            <a:off x="419209" y="1990661"/>
            <a:ext cx="4572000" cy="646331"/>
          </a:xfrm>
          <a:prstGeom prst="rect">
            <a:avLst/>
          </a:prstGeom>
        </p:spPr>
        <p:txBody>
          <a:bodyPr>
            <a:spAutoFit/>
          </a:bodyPr>
          <a:lstStyle/>
          <a:p>
            <a:r>
              <a:rPr lang="en-US" altLang="ko-KR" dirty="0">
                <a:solidFill>
                  <a:srgbClr val="006FCA"/>
                </a:solidFill>
                <a:latin typeface="inherit"/>
                <a:hlinkClick r:id="rId2"/>
              </a:rPr>
              <a:t>Marcos M. López de Prado</a:t>
            </a:r>
            <a:r>
              <a:rPr lang="en-US" altLang="ko-KR" dirty="0">
                <a:solidFill>
                  <a:srgbClr val="181817"/>
                </a:solidFill>
                <a:latin typeface="noto sans"/>
              </a:rPr>
              <a:t>, </a:t>
            </a:r>
            <a:r>
              <a:rPr lang="en-US" altLang="ko-KR" i="1" dirty="0">
                <a:solidFill>
                  <a:srgbClr val="181817"/>
                </a:solidFill>
                <a:latin typeface="noto sans"/>
              </a:rPr>
              <a:t>Cornell University, New York</a:t>
            </a:r>
            <a:endParaRPr lang="ko-KR" altLang="en-US" dirty="0"/>
          </a:p>
        </p:txBody>
      </p:sp>
      <p:pic>
        <p:nvPicPr>
          <p:cNvPr id="8" name="그림 7">
            <a:extLst>
              <a:ext uri="{FF2B5EF4-FFF2-40B4-BE49-F238E27FC236}">
                <a16:creationId xmlns:a16="http://schemas.microsoft.com/office/drawing/2014/main" id="{600F9A2E-675A-4897-8E86-4D7B02723B98}"/>
              </a:ext>
            </a:extLst>
          </p:cNvPr>
          <p:cNvPicPr>
            <a:picLocks noChangeAspect="1"/>
          </p:cNvPicPr>
          <p:nvPr/>
        </p:nvPicPr>
        <p:blipFill>
          <a:blip r:embed="rId3"/>
          <a:stretch>
            <a:fillRect/>
          </a:stretch>
        </p:blipFill>
        <p:spPr>
          <a:xfrm>
            <a:off x="5508104" y="1138874"/>
            <a:ext cx="2808312" cy="3048425"/>
          </a:xfrm>
          <a:prstGeom prst="rect">
            <a:avLst/>
          </a:prstGeom>
        </p:spPr>
      </p:pic>
      <p:sp>
        <p:nvSpPr>
          <p:cNvPr id="9" name="직사각형 8">
            <a:extLst>
              <a:ext uri="{FF2B5EF4-FFF2-40B4-BE49-F238E27FC236}">
                <a16:creationId xmlns:a16="http://schemas.microsoft.com/office/drawing/2014/main" id="{41E75233-046B-48DB-89DE-4DF41E44DC56}"/>
              </a:ext>
            </a:extLst>
          </p:cNvPr>
          <p:cNvSpPr/>
          <p:nvPr/>
        </p:nvSpPr>
        <p:spPr>
          <a:xfrm>
            <a:off x="407365" y="4926124"/>
            <a:ext cx="8712968" cy="584775"/>
          </a:xfrm>
          <a:prstGeom prst="rect">
            <a:avLst/>
          </a:prstGeom>
        </p:spPr>
        <p:txBody>
          <a:bodyPr wrap="square">
            <a:spAutoFit/>
          </a:bodyPr>
          <a:lstStyle/>
          <a:p>
            <a:r>
              <a:rPr lang="ko-KR" altLang="en-US" dirty="0" err="1"/>
              <a:t>코세라</a:t>
            </a:r>
            <a:r>
              <a:rPr lang="ko-KR" altLang="en-US" dirty="0"/>
              <a:t> 무료강좌</a:t>
            </a:r>
            <a:endParaRPr lang="en-US" altLang="ko-KR" dirty="0"/>
          </a:p>
          <a:p>
            <a:r>
              <a:rPr lang="en-US" altLang="ko-KR" sz="1400" dirty="0"/>
              <a:t>https://www.</a:t>
            </a:r>
            <a:r>
              <a:rPr lang="en-US" altLang="ko-KR" sz="1400" dirty="0">
                <a:highlight>
                  <a:srgbClr val="FFFF00"/>
                </a:highlight>
              </a:rPr>
              <a:t>coursera.</a:t>
            </a:r>
            <a:r>
              <a:rPr lang="en-US" altLang="ko-KR" sz="1400" dirty="0"/>
              <a:t>org/learn/python-machine-learning-for-investment-management</a:t>
            </a:r>
            <a:endParaRPr lang="ko-KR" altLang="en-US" sz="1400" dirty="0"/>
          </a:p>
        </p:txBody>
      </p:sp>
      <p:sp>
        <p:nvSpPr>
          <p:cNvPr id="10" name="직사각형 9">
            <a:extLst>
              <a:ext uri="{FF2B5EF4-FFF2-40B4-BE49-F238E27FC236}">
                <a16:creationId xmlns:a16="http://schemas.microsoft.com/office/drawing/2014/main" id="{BE0D3C22-6D60-4FED-9748-DFFF3EEE962B}"/>
              </a:ext>
            </a:extLst>
          </p:cNvPr>
          <p:cNvSpPr/>
          <p:nvPr/>
        </p:nvSpPr>
        <p:spPr>
          <a:xfrm>
            <a:off x="520314" y="4397503"/>
            <a:ext cx="8103371" cy="369332"/>
          </a:xfrm>
          <a:prstGeom prst="rect">
            <a:avLst/>
          </a:prstGeom>
        </p:spPr>
        <p:txBody>
          <a:bodyPr wrap="square">
            <a:spAutoFit/>
          </a:bodyPr>
          <a:lstStyle/>
          <a:p>
            <a:r>
              <a:rPr lang="en-US" altLang="ko-KR" dirty="0"/>
              <a:t>https://</a:t>
            </a:r>
            <a:r>
              <a:rPr lang="en-US" altLang="ko-KR" dirty="0">
                <a:highlight>
                  <a:srgbClr val="FFFF00"/>
                </a:highlight>
              </a:rPr>
              <a:t>github.com/emoen</a:t>
            </a:r>
            <a:r>
              <a:rPr lang="en-US" altLang="ko-KR" dirty="0"/>
              <a:t>/Machine-Learning-for-Asset-Managers</a:t>
            </a:r>
            <a:endParaRPr lang="ko-KR" altLang="en-US" dirty="0"/>
          </a:p>
        </p:txBody>
      </p:sp>
    </p:spTree>
    <p:extLst>
      <p:ext uri="{BB962C8B-B14F-4D97-AF65-F5344CB8AC3E}">
        <p14:creationId xmlns:p14="http://schemas.microsoft.com/office/powerpoint/2010/main" val="11409846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83EC728-1F3B-4401-8156-EF8994041469}"/>
              </a:ext>
            </a:extLst>
          </p:cNvPr>
          <p:cNvSpPr/>
          <p:nvPr/>
        </p:nvSpPr>
        <p:spPr>
          <a:xfrm>
            <a:off x="2987824" y="188640"/>
            <a:ext cx="673582" cy="477888"/>
          </a:xfrm>
          <a:prstGeom prst="rect">
            <a:avLst/>
          </a:prstGeom>
        </p:spPr>
        <p:txBody>
          <a:bodyPr wrap="none">
            <a:spAutoFit/>
          </a:bodyPr>
          <a:lstStyle/>
          <a:p>
            <a:pPr algn="just" fontAlgn="base">
              <a:lnSpc>
                <a:spcPct val="160000"/>
              </a:lnSpc>
            </a:pPr>
            <a:r>
              <a:rPr lang="en-US" altLang="ko-KR" kern="0" dirty="0">
                <a:solidFill>
                  <a:srgbClr val="000000"/>
                </a:solidFill>
                <a:latin typeface="함초롬바탕" panose="02030504000101010101" pitchFamily="18" charset="-127"/>
              </a:rPr>
              <a:t>p-</a:t>
            </a:r>
            <a:r>
              <a:rPr lang="ko-KR" altLang="en-US" kern="0" dirty="0">
                <a:solidFill>
                  <a:srgbClr val="000000"/>
                </a:solidFill>
                <a:ea typeface="함초롬바탕" panose="02030504000101010101" pitchFamily="18" charset="-127"/>
              </a:rPr>
              <a:t>값</a:t>
            </a:r>
            <a:endParaRPr lang="ko-KR" altLang="en-US" kern="0" dirty="0">
              <a:solidFill>
                <a:srgbClr val="000000"/>
              </a:solidFill>
            </a:endParaRPr>
          </a:p>
        </p:txBody>
      </p:sp>
      <p:sp>
        <p:nvSpPr>
          <p:cNvPr id="6" name="직사각형 5">
            <a:extLst>
              <a:ext uri="{FF2B5EF4-FFF2-40B4-BE49-F238E27FC236}">
                <a16:creationId xmlns:a16="http://schemas.microsoft.com/office/drawing/2014/main" id="{884AA532-B19B-4203-A3F5-F2A9CCE0D968}"/>
              </a:ext>
            </a:extLst>
          </p:cNvPr>
          <p:cNvSpPr/>
          <p:nvPr/>
        </p:nvSpPr>
        <p:spPr>
          <a:xfrm>
            <a:off x="683568" y="1340768"/>
            <a:ext cx="7272808" cy="3008516"/>
          </a:xfrm>
          <a:prstGeom prst="rect">
            <a:avLst/>
          </a:prstGeom>
        </p:spPr>
        <p:txBody>
          <a:bodyPr wrap="square">
            <a:spAutoFit/>
          </a:bodyPr>
          <a:lstStyle/>
          <a:p>
            <a:pPr marL="171450" indent="-171450" algn="just" fontAlgn="base">
              <a:lnSpc>
                <a:spcPct val="160000"/>
              </a:lnSpc>
              <a:buFont typeface="Arial" panose="020B0604020202020204" pitchFamily="34" charset="0"/>
              <a:buChar char="•"/>
            </a:pPr>
            <a:r>
              <a:rPr lang="en-US" altLang="ko-KR" sz="1200" kern="0" dirty="0">
                <a:solidFill>
                  <a:srgbClr val="000000"/>
                </a:solidFill>
                <a:latin typeface="+mj-ea"/>
                <a:ea typeface="+mj-ea"/>
              </a:rPr>
              <a:t>1700</a:t>
            </a:r>
            <a:r>
              <a:rPr lang="ko-KR" altLang="en-US" sz="1200" kern="0" dirty="0">
                <a:solidFill>
                  <a:srgbClr val="000000"/>
                </a:solidFill>
                <a:latin typeface="+mj-ea"/>
                <a:ea typeface="+mj-ea"/>
              </a:rPr>
              <a:t>년대 </a:t>
            </a:r>
            <a:r>
              <a:rPr lang="en-US" altLang="ko-KR" sz="1200" kern="0" dirty="0">
                <a:solidFill>
                  <a:srgbClr val="000000"/>
                </a:solidFill>
                <a:latin typeface="+mj-ea"/>
                <a:ea typeface="+mj-ea"/>
              </a:rPr>
              <a:t>(Brian and </a:t>
            </a:r>
            <a:r>
              <a:rPr lang="en-US" altLang="ko-KR" sz="1200" kern="0" dirty="0" err="1">
                <a:solidFill>
                  <a:srgbClr val="000000"/>
                </a:solidFill>
                <a:latin typeface="+mj-ea"/>
                <a:ea typeface="+mj-ea"/>
              </a:rPr>
              <a:t>Jaission</a:t>
            </a:r>
            <a:r>
              <a:rPr lang="en-US" altLang="ko-KR" sz="1200" kern="0" dirty="0">
                <a:solidFill>
                  <a:srgbClr val="000000"/>
                </a:solidFill>
                <a:latin typeface="+mj-ea"/>
                <a:ea typeface="+mj-ea"/>
              </a:rPr>
              <a:t> 2007)</a:t>
            </a:r>
            <a:r>
              <a:rPr lang="ko-KR" altLang="en-US" sz="1200" kern="0" dirty="0">
                <a:solidFill>
                  <a:srgbClr val="000000"/>
                </a:solidFill>
                <a:latin typeface="+mj-ea"/>
                <a:ea typeface="+mj-ea"/>
              </a:rPr>
              <a:t>로 거슬러 올라가는 개념인 </a:t>
            </a:r>
            <a:r>
              <a:rPr lang="en-US" altLang="ko-KR" sz="1200" kern="0" dirty="0">
                <a:solidFill>
                  <a:srgbClr val="000000"/>
                </a:solidFill>
                <a:latin typeface="+mj-ea"/>
                <a:ea typeface="+mj-ea"/>
              </a:rPr>
              <a:t>p </a:t>
            </a:r>
            <a:r>
              <a:rPr lang="ko-KR" altLang="en-US" sz="1200" kern="0" dirty="0">
                <a:solidFill>
                  <a:srgbClr val="000000"/>
                </a:solidFill>
                <a:latin typeface="+mj-ea"/>
                <a:ea typeface="+mj-ea"/>
              </a:rPr>
              <a:t>값을 통해서다</a:t>
            </a:r>
            <a:r>
              <a:rPr lang="en-US" altLang="ko-KR" sz="1200" kern="0" dirty="0">
                <a:solidFill>
                  <a:srgbClr val="000000"/>
                </a:solidFill>
                <a:latin typeface="+mj-ea"/>
                <a:ea typeface="+mj-ea"/>
              </a:rPr>
              <a:t>. </a:t>
            </a:r>
          </a:p>
          <a:p>
            <a:pPr marL="171450" indent="-171450" algn="just" fontAlgn="base">
              <a:lnSpc>
                <a:spcPct val="160000"/>
              </a:lnSpc>
              <a:buFont typeface="Arial" panose="020B0604020202020204" pitchFamily="34" charset="0"/>
              <a:buChar char="•"/>
            </a:pP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값은 해당 변수와 관련된 실제 계수가 </a:t>
            </a:r>
            <a:r>
              <a:rPr lang="en-US" altLang="ko-KR" sz="1200" kern="0" dirty="0">
                <a:solidFill>
                  <a:srgbClr val="000000"/>
                </a:solidFill>
                <a:latin typeface="+mj-ea"/>
                <a:ea typeface="+mj-ea"/>
              </a:rPr>
              <a:t>0</a:t>
            </a:r>
            <a:r>
              <a:rPr lang="ko-KR" altLang="en-US" sz="1200" kern="0" dirty="0">
                <a:solidFill>
                  <a:srgbClr val="000000"/>
                </a:solidFill>
                <a:latin typeface="+mj-ea"/>
                <a:ea typeface="+mj-ea"/>
              </a:rPr>
              <a:t>일 때 우리가 추정했던 것과 같거나 더 극단적인 결과를 얻었을 확률을 계량화한다</a:t>
            </a:r>
            <a:r>
              <a:rPr lang="en-US" altLang="ko-KR" sz="1200" kern="0" dirty="0">
                <a:solidFill>
                  <a:srgbClr val="000000"/>
                </a:solidFill>
                <a:latin typeface="+mj-ea"/>
                <a:ea typeface="+mj-ea"/>
              </a:rPr>
              <a:t>. </a:t>
            </a: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이는 데이터가 설정된 통계 모델과 얼마나 일치하지 않는지를 나타낸다</a:t>
            </a:r>
            <a:r>
              <a:rPr lang="en-US" altLang="ko-KR" sz="1200" kern="0" dirty="0">
                <a:solidFill>
                  <a:srgbClr val="000000"/>
                </a:solidFill>
                <a:latin typeface="+mj-ea"/>
                <a:ea typeface="+mj-ea"/>
              </a:rPr>
              <a:t>. </a:t>
            </a:r>
          </a:p>
          <a:p>
            <a:pPr marL="171450" indent="-171450" algn="just" fontAlgn="base">
              <a:lnSpc>
                <a:spcPct val="160000"/>
              </a:lnSpc>
              <a:buFont typeface="Arial" panose="020B0604020202020204" pitchFamily="34" charset="0"/>
              <a:buChar char="•"/>
            </a:pPr>
            <a:r>
              <a:rPr lang="en-US" altLang="ko-KR" sz="1200" kern="0" dirty="0">
                <a:solidFill>
                  <a:srgbClr val="000000"/>
                </a:solidFill>
                <a:highlight>
                  <a:srgbClr val="FFFF00"/>
                </a:highlight>
                <a:latin typeface="+mj-ea"/>
                <a:ea typeface="+mj-ea"/>
              </a:rPr>
              <a:t>p-</a:t>
            </a:r>
            <a:r>
              <a:rPr lang="ko-KR" altLang="en-US" sz="1200" kern="0" dirty="0">
                <a:solidFill>
                  <a:srgbClr val="000000"/>
                </a:solidFill>
                <a:highlight>
                  <a:srgbClr val="FFFF00"/>
                </a:highlight>
                <a:latin typeface="+mj-ea"/>
                <a:ea typeface="+mj-ea"/>
              </a:rPr>
              <a:t>값은 </a:t>
            </a:r>
            <a:r>
              <a:rPr lang="ko-KR" altLang="en-US" sz="1200" kern="0" dirty="0" err="1">
                <a:solidFill>
                  <a:srgbClr val="000000"/>
                </a:solidFill>
                <a:highlight>
                  <a:srgbClr val="FFFF00"/>
                </a:highlight>
                <a:latin typeface="+mj-ea"/>
                <a:ea typeface="+mj-ea"/>
              </a:rPr>
              <a:t>귀무가설이나</a:t>
            </a:r>
            <a:r>
              <a:rPr lang="ko-KR" altLang="en-US" sz="1200" kern="0" dirty="0">
                <a:solidFill>
                  <a:srgbClr val="000000"/>
                </a:solidFill>
                <a:highlight>
                  <a:srgbClr val="FFFF00"/>
                </a:highlight>
                <a:latin typeface="+mj-ea"/>
                <a:ea typeface="+mj-ea"/>
              </a:rPr>
              <a:t> 대립가설이 참이 아니거나 데이터가 랜덤일 확률을 측정하지 않는다</a:t>
            </a:r>
            <a:r>
              <a:rPr lang="en-US" altLang="ko-KR" sz="1200" kern="0" dirty="0">
                <a:solidFill>
                  <a:srgbClr val="000000"/>
                </a:solidFill>
                <a:highlight>
                  <a:srgbClr val="FFFF00"/>
                </a:highlight>
                <a:latin typeface="+mj-ea"/>
                <a:ea typeface="+mj-ea"/>
              </a:rPr>
              <a:t>. </a:t>
            </a:r>
          </a:p>
          <a:p>
            <a:pPr marL="171450" indent="-171450" algn="just" fontAlgn="base">
              <a:lnSpc>
                <a:spcPct val="160000"/>
              </a:lnSpc>
              <a:buFont typeface="Arial" panose="020B0604020202020204" pitchFamily="34" charset="0"/>
              <a:buChar char="•"/>
            </a:pPr>
            <a:r>
              <a:rPr lang="en-US" altLang="ko-KR" sz="1200" kern="0" dirty="0">
                <a:solidFill>
                  <a:srgbClr val="000000"/>
                </a:solidFill>
                <a:highlight>
                  <a:srgbClr val="FFFF00"/>
                </a:highlight>
                <a:latin typeface="+mj-ea"/>
                <a:ea typeface="+mj-ea"/>
              </a:rPr>
              <a:t>p-</a:t>
            </a:r>
            <a:r>
              <a:rPr lang="ko-KR" altLang="en-US" sz="1200" kern="0" dirty="0">
                <a:solidFill>
                  <a:srgbClr val="000000"/>
                </a:solidFill>
                <a:highlight>
                  <a:srgbClr val="FFFF00"/>
                </a:highlight>
                <a:latin typeface="+mj-ea"/>
                <a:ea typeface="+mj-ea"/>
              </a:rPr>
              <a:t>값은 효과의 크기나 결과의 유의성을 측정하지 않는다</a:t>
            </a:r>
            <a:r>
              <a:rPr lang="en-US" altLang="ko-KR" sz="1200" kern="0" dirty="0">
                <a:solidFill>
                  <a:srgbClr val="000000"/>
                </a:solidFill>
                <a:latin typeface="+mj-ea"/>
                <a:ea typeface="+mj-ea"/>
              </a:rPr>
              <a:t>. </a:t>
            </a:r>
          </a:p>
          <a:p>
            <a:pPr marL="171450" indent="-171450" algn="just" fontAlgn="base">
              <a:lnSpc>
                <a:spcPct val="160000"/>
              </a:lnSpc>
              <a:buFont typeface="Arial" panose="020B0604020202020204" pitchFamily="34" charset="0"/>
              <a:buChar char="•"/>
            </a:pPr>
            <a:r>
              <a:rPr lang="en-US" altLang="ko-KR" sz="1200" kern="0" dirty="0">
                <a:solidFill>
                  <a:srgbClr val="FF0000"/>
                </a:solidFill>
                <a:latin typeface="+mj-ea"/>
                <a:ea typeface="+mj-ea"/>
              </a:rPr>
              <a:t>p-</a:t>
            </a:r>
            <a:r>
              <a:rPr lang="ko-KR" altLang="en-US" sz="1200" kern="0" dirty="0">
                <a:solidFill>
                  <a:srgbClr val="FF0000"/>
                </a:solidFill>
                <a:latin typeface="+mj-ea"/>
                <a:ea typeface="+mj-ea"/>
              </a:rPr>
              <a:t>값의 오용은 매우 광범위하게 퍼져 있어서 미국통계협회는 통계적 유의성의 척도로서 앞으로 그들의 적용을 권장하고 있지 않다</a:t>
            </a:r>
            <a:r>
              <a:rPr lang="en-US" altLang="ko-KR" sz="1200" kern="0" dirty="0">
                <a:solidFill>
                  <a:srgbClr val="FF0000"/>
                </a:solidFill>
                <a:latin typeface="+mj-ea"/>
                <a:ea typeface="+mj-ea"/>
              </a:rPr>
              <a:t>(Wasserstein et al. 2019). </a:t>
            </a: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금융에서의 수십 년간의 실증 연구에 의문을 제기한다</a:t>
            </a:r>
            <a:r>
              <a:rPr lang="en-US" altLang="ko-KR" sz="1200" kern="0" dirty="0">
                <a:solidFill>
                  <a:srgbClr val="000000"/>
                </a:solidFill>
                <a:latin typeface="+mj-ea"/>
                <a:ea typeface="+mj-ea"/>
              </a:rPr>
              <a:t>. </a:t>
            </a:r>
          </a:p>
          <a:p>
            <a:pPr marL="171450" indent="-171450" algn="just" fontAlgn="base">
              <a:lnSpc>
                <a:spcPct val="160000"/>
              </a:lnSpc>
              <a:buFont typeface="Arial" panose="020B0604020202020204" pitchFamily="34" charset="0"/>
              <a:buChar char="•"/>
            </a:pP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값의 대안을 찾으려면 우선 </a:t>
            </a: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값의 함정을 이해해야 한다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Tree>
    <p:extLst>
      <p:ext uri="{BB962C8B-B14F-4D97-AF65-F5344CB8AC3E}">
        <p14:creationId xmlns:p14="http://schemas.microsoft.com/office/powerpoint/2010/main" val="20901773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9195823E-CCD9-4835-B657-15B5D14DE85D}"/>
              </a:ext>
            </a:extLst>
          </p:cNvPr>
          <p:cNvSpPr/>
          <p:nvPr/>
        </p:nvSpPr>
        <p:spPr>
          <a:xfrm>
            <a:off x="431540" y="1556792"/>
            <a:ext cx="8280920" cy="3893053"/>
          </a:xfrm>
          <a:prstGeom prst="rect">
            <a:avLst/>
          </a:prstGeom>
        </p:spPr>
        <p:txBody>
          <a:bodyPr wrap="square">
            <a:spAutoFit/>
          </a:bodyPr>
          <a:lstStyle/>
          <a:p>
            <a:pPr marL="171450" indent="-171450" algn="just" fontAlgn="base">
              <a:lnSpc>
                <a:spcPct val="160000"/>
              </a:lnSpc>
              <a:buFont typeface="Arial" panose="020B0604020202020204" pitchFamily="34" charset="0"/>
              <a:buChar char="•"/>
            </a:pPr>
            <a:r>
              <a:rPr lang="ko-KR" altLang="en-US" sz="1200" kern="0" dirty="0">
                <a:solidFill>
                  <a:srgbClr val="000000"/>
                </a:solidFill>
                <a:highlight>
                  <a:srgbClr val="FFFF00"/>
                </a:highlight>
                <a:latin typeface="+mj-ea"/>
                <a:ea typeface="+mj-ea"/>
              </a:rPr>
              <a:t>첫 번째 결함은 앞에서 설명한 강력한 가정에 의존한다는 것이다</a:t>
            </a:r>
            <a:r>
              <a:rPr lang="en-US" altLang="ko-KR" sz="1200" kern="0" dirty="0">
                <a:solidFill>
                  <a:srgbClr val="000000"/>
                </a:solidFill>
                <a:highlight>
                  <a:srgbClr val="FFFF00"/>
                </a:highlight>
                <a:latin typeface="+mj-ea"/>
                <a:ea typeface="+mj-ea"/>
              </a:rPr>
              <a:t>. </a:t>
            </a:r>
          </a:p>
          <a:p>
            <a:pPr algn="just" fontAlgn="base">
              <a:lnSpc>
                <a:spcPct val="160000"/>
              </a:lnSpc>
            </a:pPr>
            <a:r>
              <a:rPr lang="en-US" altLang="ko-KR" sz="1200" kern="0" dirty="0">
                <a:solidFill>
                  <a:srgbClr val="000000"/>
                </a:solidFill>
                <a:latin typeface="+mj-ea"/>
                <a:ea typeface="+mj-ea"/>
                <a:sym typeface="Wingdings" panose="05000000000000000000" pitchFamily="2" charset="2"/>
              </a:rPr>
              <a:t> </a:t>
            </a:r>
            <a:r>
              <a:rPr lang="ko-KR" altLang="en-US" sz="1200" kern="0" dirty="0">
                <a:solidFill>
                  <a:srgbClr val="000000"/>
                </a:solidFill>
                <a:latin typeface="+mj-ea"/>
                <a:ea typeface="+mj-ea"/>
              </a:rPr>
              <a:t>그러한 가정들이 정확하지 않을 때 </a:t>
            </a: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 계수의 참 값이 </a:t>
            </a:r>
            <a:r>
              <a:rPr lang="en-US" altLang="ko-KR" sz="1200" kern="0" dirty="0">
                <a:solidFill>
                  <a:srgbClr val="000000"/>
                </a:solidFill>
                <a:latin typeface="+mj-ea"/>
                <a:ea typeface="+mj-ea"/>
              </a:rPr>
              <a:t>0</a:t>
            </a:r>
            <a:r>
              <a:rPr lang="ko-KR" altLang="en-US" sz="1200" kern="0" dirty="0">
                <a:solidFill>
                  <a:srgbClr val="000000"/>
                </a:solidFill>
                <a:latin typeface="+mj-ea"/>
                <a:ea typeface="+mj-ea"/>
              </a:rPr>
              <a:t>이더라도 </a:t>
            </a: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값이 낮을 수 있고</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거짓 양성</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계수의 참 값이 </a:t>
            </a:r>
            <a:r>
              <a:rPr lang="en-US" altLang="ko-KR" sz="1200" kern="0" dirty="0">
                <a:solidFill>
                  <a:srgbClr val="000000"/>
                </a:solidFill>
                <a:latin typeface="+mj-ea"/>
                <a:ea typeface="+mj-ea"/>
              </a:rPr>
              <a:t>0</a:t>
            </a:r>
            <a:r>
              <a:rPr lang="ko-KR" altLang="en-US" sz="1200" kern="0" dirty="0">
                <a:solidFill>
                  <a:srgbClr val="000000"/>
                </a:solidFill>
                <a:latin typeface="+mj-ea"/>
                <a:ea typeface="+mj-ea"/>
              </a:rPr>
              <a:t>이 아님에도 </a:t>
            </a: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값이 높을 수 있다</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거짓 음성</a:t>
            </a:r>
            <a:r>
              <a:rPr lang="en-US" altLang="ko-KR" sz="1200" kern="0" dirty="0">
                <a:solidFill>
                  <a:srgbClr val="000000"/>
                </a:solidFill>
                <a:latin typeface="+mj-ea"/>
                <a:ea typeface="+mj-ea"/>
              </a:rPr>
              <a:t>).</a:t>
            </a:r>
          </a:p>
          <a:p>
            <a:pPr marL="171450" indent="-171450" algn="just" fontAlgn="base">
              <a:lnSpc>
                <a:spcPct val="160000"/>
              </a:lnSpc>
              <a:buFont typeface="Arial" panose="020B0604020202020204" pitchFamily="34" charset="0"/>
              <a:buChar char="•"/>
            </a:pP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highlight>
                  <a:srgbClr val="FFFF00"/>
                </a:highlight>
                <a:latin typeface="+mj-ea"/>
                <a:ea typeface="+mj-ea"/>
              </a:rPr>
              <a:t>두 번째 결함은 높은 다중 공선</a:t>
            </a:r>
            <a:r>
              <a:rPr lang="en-US" altLang="ko-KR" sz="1200" kern="0" dirty="0">
                <a:solidFill>
                  <a:srgbClr val="000000"/>
                </a:solidFill>
                <a:highlight>
                  <a:srgbClr val="FFFF00"/>
                </a:highlight>
                <a:latin typeface="+mj-ea"/>
                <a:ea typeface="+mj-ea"/>
              </a:rPr>
              <a:t>(</a:t>
            </a:r>
            <a:r>
              <a:rPr lang="ko-KR" altLang="en-US" sz="1200" kern="0" dirty="0">
                <a:solidFill>
                  <a:srgbClr val="000000"/>
                </a:solidFill>
                <a:highlight>
                  <a:srgbClr val="FFFF00"/>
                </a:highlight>
                <a:latin typeface="+mj-ea"/>
                <a:ea typeface="+mj-ea"/>
              </a:rPr>
              <a:t>상호 상관</a:t>
            </a:r>
            <a:r>
              <a:rPr lang="en-US" altLang="ko-KR" sz="1200" kern="0" dirty="0">
                <a:solidFill>
                  <a:srgbClr val="000000"/>
                </a:solidFill>
                <a:highlight>
                  <a:srgbClr val="FFFF00"/>
                </a:highlight>
                <a:latin typeface="+mj-ea"/>
                <a:ea typeface="+mj-ea"/>
              </a:rPr>
              <a:t>) </a:t>
            </a:r>
            <a:r>
              <a:rPr lang="ko-KR" altLang="en-US" sz="1200" kern="0" dirty="0">
                <a:solidFill>
                  <a:srgbClr val="000000"/>
                </a:solidFill>
                <a:highlight>
                  <a:srgbClr val="FFFF00"/>
                </a:highlight>
                <a:latin typeface="+mj-ea"/>
                <a:ea typeface="+mj-ea"/>
              </a:rPr>
              <a:t>설명 변수에 대해 </a:t>
            </a:r>
            <a:r>
              <a:rPr lang="en-US" altLang="ko-KR" sz="1200" kern="0" dirty="0">
                <a:solidFill>
                  <a:srgbClr val="000000"/>
                </a:solidFill>
                <a:highlight>
                  <a:srgbClr val="FFFF00"/>
                </a:highlight>
                <a:latin typeface="+mj-ea"/>
                <a:ea typeface="+mj-ea"/>
              </a:rPr>
              <a:t>p-</a:t>
            </a:r>
            <a:r>
              <a:rPr lang="ko-KR" altLang="en-US" sz="1200" kern="0" dirty="0">
                <a:solidFill>
                  <a:srgbClr val="000000"/>
                </a:solidFill>
                <a:highlight>
                  <a:srgbClr val="FFFF00"/>
                </a:highlight>
                <a:latin typeface="+mj-ea"/>
                <a:ea typeface="+mj-ea"/>
              </a:rPr>
              <a:t>값을 강건하게 추정할 수 없다는 것이다</a:t>
            </a:r>
            <a:r>
              <a:rPr lang="en-US" altLang="ko-KR" sz="1200" kern="0" dirty="0">
                <a:solidFill>
                  <a:srgbClr val="000000"/>
                </a:solidFill>
                <a:highlight>
                  <a:srgbClr val="FFFF00"/>
                </a:highlight>
                <a:latin typeface="+mj-ea"/>
                <a:ea typeface="+mj-ea"/>
              </a:rPr>
              <a:t>. </a:t>
            </a:r>
          </a:p>
          <a:p>
            <a:pPr algn="just" fontAlgn="base">
              <a:lnSpc>
                <a:spcPct val="160000"/>
              </a:lnSpc>
            </a:pPr>
            <a:r>
              <a:rPr lang="en-US" altLang="ko-KR" sz="1200" kern="0" dirty="0">
                <a:solidFill>
                  <a:srgbClr val="000000"/>
                </a:solidFill>
                <a:highlight>
                  <a:srgbClr val="FFFF00"/>
                </a:highlight>
                <a:latin typeface="+mj-ea"/>
                <a:ea typeface="+mj-ea"/>
                <a:sym typeface="Wingdings" panose="05000000000000000000" pitchFamily="2" charset="2"/>
              </a:rPr>
              <a:t> </a:t>
            </a:r>
            <a:r>
              <a:rPr lang="ko-KR" altLang="en-US" sz="1200" kern="0" dirty="0">
                <a:solidFill>
                  <a:srgbClr val="000000"/>
                </a:solidFill>
                <a:latin typeface="+mj-ea"/>
                <a:ea typeface="+mj-ea"/>
              </a:rPr>
              <a:t>다중 공선 시스템에서 전통적인 회귀 분석 방법은 중복 설명 변수를 구별할 수 없으므로 관련 </a:t>
            </a: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 간의 대체 효과가 발생한다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en-US" altLang="ko-KR" sz="1200" kern="0" dirty="0">
                <a:solidFill>
                  <a:srgbClr val="000000"/>
                </a:solidFill>
                <a:highlight>
                  <a:srgbClr val="FFFF00"/>
                </a:highlight>
                <a:latin typeface="+mj-ea"/>
                <a:ea typeface="+mj-ea"/>
              </a:rPr>
              <a:t>-</a:t>
            </a:r>
            <a:r>
              <a:rPr lang="ko-KR" altLang="en-US" sz="1200" kern="0" dirty="0">
                <a:solidFill>
                  <a:srgbClr val="000000"/>
                </a:solidFill>
                <a:highlight>
                  <a:srgbClr val="FFFF00"/>
                </a:highlight>
                <a:latin typeface="+mj-ea"/>
                <a:ea typeface="+mj-ea"/>
              </a:rPr>
              <a:t>세 번째 결함은 완전히 관련이 없는 확률을 평가한다는 것이다</a:t>
            </a:r>
            <a:r>
              <a:rPr lang="en-US" altLang="ko-KR" sz="1200" kern="0" dirty="0">
                <a:solidFill>
                  <a:srgbClr val="000000"/>
                </a:solidFill>
                <a:highlight>
                  <a:srgbClr val="FFFF00"/>
                </a:highlight>
                <a:latin typeface="+mj-ea"/>
                <a:ea typeface="+mj-ea"/>
              </a:rPr>
              <a:t>. </a:t>
            </a:r>
          </a:p>
          <a:p>
            <a:pPr marL="171450" indent="-171450" algn="just" fontAlgn="base">
              <a:lnSpc>
                <a:spcPct val="160000"/>
              </a:lnSpc>
              <a:buFont typeface="Arial" panose="020B0604020202020204" pitchFamily="34" charset="0"/>
              <a:buChar char="•"/>
            </a:pP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highlight>
                  <a:srgbClr val="FFFF00"/>
                </a:highlight>
                <a:latin typeface="+mj-ea"/>
                <a:ea typeface="+mj-ea"/>
              </a:rPr>
              <a:t>네 번째 결함은 샘플의 유의성을 평가한다는 것이다</a:t>
            </a:r>
            <a:r>
              <a:rPr lang="en-US" altLang="ko-KR" sz="1200" kern="0" dirty="0">
                <a:solidFill>
                  <a:srgbClr val="000000"/>
                </a:solidFill>
                <a:highlight>
                  <a:srgbClr val="FFFF00"/>
                </a:highlight>
                <a:latin typeface="+mj-ea"/>
                <a:ea typeface="+mj-ea"/>
              </a:rPr>
              <a:t>.</a:t>
            </a:r>
            <a:r>
              <a:rPr lang="en-US" altLang="ko-KR" sz="1200" kern="0" dirty="0">
                <a:solidFill>
                  <a:srgbClr val="000000"/>
                </a:solidFill>
                <a:latin typeface="+mj-ea"/>
                <a:ea typeface="+mj-ea"/>
              </a:rPr>
              <a:t> </a:t>
            </a: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전체 샘플은 계수 추정과 유의성 결정이라는 두 가지 과제를 해결하는 데 사용된다</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따라서 </a:t>
            </a:r>
            <a:r>
              <a:rPr lang="en-US" altLang="ko-KR" sz="1200" kern="0" dirty="0">
                <a:solidFill>
                  <a:srgbClr val="000000"/>
                </a:solidFill>
                <a:latin typeface="+mj-ea"/>
                <a:ea typeface="+mj-ea"/>
              </a:rPr>
              <a:t>p-</a:t>
            </a:r>
            <a:r>
              <a:rPr lang="ko-KR" altLang="en-US" sz="1200" kern="0" dirty="0">
                <a:solidFill>
                  <a:srgbClr val="000000"/>
                </a:solidFill>
                <a:latin typeface="+mj-ea"/>
                <a:ea typeface="+mj-ea"/>
              </a:rPr>
              <a:t>값은 샘플 외 설명</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즉 예측</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값이 없는 변수에 대해 낮을 수 있다</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즉 유의할 수 있다</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동일한 데이터셋에 대해 여러 번의 샘플 내 테스트를 실행하면 잘못된 발견이 발생할 가능성이 높으며</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이는 </a:t>
            </a:r>
            <a:r>
              <a:rPr lang="en-US" altLang="ko-KR" sz="1200" kern="0" dirty="0">
                <a:solidFill>
                  <a:srgbClr val="000000"/>
                </a:solidFill>
                <a:latin typeface="+mj-ea"/>
                <a:ea typeface="+mj-ea"/>
              </a:rPr>
              <a:t>p - </a:t>
            </a:r>
            <a:r>
              <a:rPr lang="ko-KR" altLang="en-US" sz="1200" kern="0" dirty="0">
                <a:solidFill>
                  <a:srgbClr val="000000"/>
                </a:solidFill>
                <a:latin typeface="+mj-ea"/>
                <a:ea typeface="+mj-ea"/>
              </a:rPr>
              <a:t>해킹으로 알려진 관행이다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
        <p:nvSpPr>
          <p:cNvPr id="2" name="직사각형 1">
            <a:extLst>
              <a:ext uri="{FF2B5EF4-FFF2-40B4-BE49-F238E27FC236}">
                <a16:creationId xmlns:a16="http://schemas.microsoft.com/office/drawing/2014/main" id="{BA6313A0-E787-43D8-AD8A-1F9D507104FC}"/>
              </a:ext>
            </a:extLst>
          </p:cNvPr>
          <p:cNvSpPr/>
          <p:nvPr/>
        </p:nvSpPr>
        <p:spPr>
          <a:xfrm>
            <a:off x="454229" y="965391"/>
            <a:ext cx="1446230" cy="475066"/>
          </a:xfrm>
          <a:prstGeom prst="rect">
            <a:avLst/>
          </a:prstGeom>
        </p:spPr>
        <p:txBody>
          <a:bodyPr wrap="none">
            <a:spAutoFit/>
          </a:bodyPr>
          <a:lstStyle/>
          <a:p>
            <a:pPr marL="171450" indent="-171450" algn="just" fontAlgn="base">
              <a:lnSpc>
                <a:spcPct val="160000"/>
              </a:lnSpc>
              <a:buFont typeface="Arial" panose="020B0604020202020204" pitchFamily="34" charset="0"/>
              <a:buChar char="•"/>
            </a:pPr>
            <a:r>
              <a:rPr lang="en-US" altLang="ko-KR" kern="0" dirty="0">
                <a:solidFill>
                  <a:srgbClr val="000000"/>
                </a:solidFill>
                <a:highlight>
                  <a:srgbClr val="FFFF00"/>
                </a:highlight>
                <a:latin typeface="+mj-ea"/>
              </a:rPr>
              <a:t>p-</a:t>
            </a:r>
            <a:r>
              <a:rPr lang="ko-KR" altLang="en-US" kern="0" dirty="0">
                <a:solidFill>
                  <a:srgbClr val="000000"/>
                </a:solidFill>
                <a:highlight>
                  <a:srgbClr val="FFFF00"/>
                </a:highlight>
                <a:latin typeface="+mj-ea"/>
              </a:rPr>
              <a:t>값 결함 </a:t>
            </a:r>
            <a:endParaRPr lang="en-US" altLang="ko-KR" kern="0" dirty="0">
              <a:solidFill>
                <a:srgbClr val="000000"/>
              </a:solidFill>
              <a:highlight>
                <a:srgbClr val="FFFF00"/>
              </a:highlight>
              <a:latin typeface="+mj-ea"/>
            </a:endParaRPr>
          </a:p>
        </p:txBody>
      </p:sp>
    </p:spTree>
    <p:extLst>
      <p:ext uri="{BB962C8B-B14F-4D97-AF65-F5344CB8AC3E}">
        <p14:creationId xmlns:p14="http://schemas.microsoft.com/office/powerpoint/2010/main" val="25465218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36A3D2-3771-406B-923A-C7AC227E3F85}"/>
              </a:ext>
            </a:extLst>
          </p:cNvPr>
          <p:cNvSpPr/>
          <p:nvPr/>
        </p:nvSpPr>
        <p:spPr>
          <a:xfrm>
            <a:off x="808456" y="1628800"/>
            <a:ext cx="7348935" cy="1588127"/>
          </a:xfrm>
          <a:prstGeom prst="rect">
            <a:avLst/>
          </a:prstGeom>
        </p:spPr>
        <p:txBody>
          <a:bodyPr wrap="none">
            <a:spAutoFit/>
          </a:bodyPr>
          <a:lstStyle/>
          <a:p>
            <a:pPr>
              <a:lnSpc>
                <a:spcPct val="90000"/>
              </a:lnSpc>
              <a:buClr>
                <a:schemeClr val="tx1"/>
              </a:buClr>
            </a:pPr>
            <a:r>
              <a:rPr lang="en-US" altLang="ko-KR" sz="3600" dirty="0">
                <a:solidFill>
                  <a:srgbClr val="FF0000"/>
                </a:solidFill>
                <a:latin typeface="Times New Roman" panose="02020603050405020304" pitchFamily="18" charset="0"/>
              </a:rPr>
              <a:t>Do not </a:t>
            </a:r>
            <a:r>
              <a:rPr lang="en-US" altLang="ko-KR" sz="3600" dirty="0">
                <a:latin typeface="Times New Roman" panose="02020603050405020304" pitchFamily="18" charset="0"/>
              </a:rPr>
              <a:t>carry all the eggs </a:t>
            </a:r>
            <a:r>
              <a:rPr lang="en-US" altLang="ko-KR" sz="3600" dirty="0">
                <a:solidFill>
                  <a:srgbClr val="FF0000"/>
                </a:solidFill>
                <a:latin typeface="Times New Roman" panose="02020603050405020304" pitchFamily="18" charset="0"/>
              </a:rPr>
              <a:t>(investment)</a:t>
            </a:r>
          </a:p>
          <a:p>
            <a:pPr>
              <a:lnSpc>
                <a:spcPct val="90000"/>
              </a:lnSpc>
              <a:buClr>
                <a:schemeClr val="tx1"/>
              </a:buClr>
            </a:pPr>
            <a:r>
              <a:rPr lang="en-US" altLang="ko-KR" sz="3600" dirty="0">
                <a:latin typeface="Times New Roman" panose="02020603050405020304" pitchFamily="18" charset="0"/>
              </a:rPr>
              <a:t>in one basket(</a:t>
            </a:r>
            <a:r>
              <a:rPr lang="en-US" altLang="ko-KR" sz="3600" b="1" dirty="0">
                <a:solidFill>
                  <a:srgbClr val="FF0000"/>
                </a:solidFill>
                <a:latin typeface="Times New Roman" panose="02020603050405020304" pitchFamily="18" charset="0"/>
              </a:rPr>
              <a:t>one </a:t>
            </a:r>
            <a:r>
              <a:rPr lang="en-US" altLang="ko-KR" sz="3600" b="1" dirty="0">
                <a:solidFill>
                  <a:srgbClr val="FF0000"/>
                </a:solidFill>
              </a:rPr>
              <a:t>algorithm</a:t>
            </a:r>
            <a:r>
              <a:rPr lang="en-US" altLang="ko-KR" sz="3600" dirty="0"/>
              <a:t>)</a:t>
            </a:r>
          </a:p>
          <a:p>
            <a:pPr>
              <a:lnSpc>
                <a:spcPct val="90000"/>
              </a:lnSpc>
              <a:buClr>
                <a:schemeClr val="tx1"/>
              </a:buClr>
            </a:pPr>
            <a:r>
              <a:rPr lang="en-US" altLang="ko-KR" sz="3600" dirty="0">
                <a:latin typeface="Times New Roman" panose="02020603050405020304" pitchFamily="18" charset="0"/>
              </a:rPr>
              <a:t>                                                </a:t>
            </a:r>
          </a:p>
        </p:txBody>
      </p:sp>
      <p:pic>
        <p:nvPicPr>
          <p:cNvPr id="6" name="그림 5">
            <a:extLst>
              <a:ext uri="{FF2B5EF4-FFF2-40B4-BE49-F238E27FC236}">
                <a16:creationId xmlns:a16="http://schemas.microsoft.com/office/drawing/2014/main" id="{18BBDC17-611E-4414-BE51-098FBF17BFA9}"/>
              </a:ext>
            </a:extLst>
          </p:cNvPr>
          <p:cNvPicPr>
            <a:picLocks noChangeAspect="1"/>
          </p:cNvPicPr>
          <p:nvPr/>
        </p:nvPicPr>
        <p:blipFill>
          <a:blip r:embed="rId2"/>
          <a:stretch>
            <a:fillRect/>
          </a:stretch>
        </p:blipFill>
        <p:spPr>
          <a:xfrm>
            <a:off x="6660231" y="3544407"/>
            <a:ext cx="1497160" cy="1706743"/>
          </a:xfrm>
          <a:prstGeom prst="rect">
            <a:avLst/>
          </a:prstGeom>
        </p:spPr>
      </p:pic>
      <p:sp>
        <p:nvSpPr>
          <p:cNvPr id="3" name="직사각형 2">
            <a:extLst>
              <a:ext uri="{FF2B5EF4-FFF2-40B4-BE49-F238E27FC236}">
                <a16:creationId xmlns:a16="http://schemas.microsoft.com/office/drawing/2014/main" id="{71577DED-88F5-41AE-BA28-3FDA44D29648}"/>
              </a:ext>
            </a:extLst>
          </p:cNvPr>
          <p:cNvSpPr/>
          <p:nvPr/>
        </p:nvSpPr>
        <p:spPr>
          <a:xfrm>
            <a:off x="1187624" y="3961185"/>
            <a:ext cx="5806019" cy="646331"/>
          </a:xfrm>
          <a:prstGeom prst="rect">
            <a:avLst/>
          </a:prstGeom>
        </p:spPr>
        <p:txBody>
          <a:bodyPr wrap="square">
            <a:spAutoFit/>
          </a:bodyPr>
          <a:lstStyle/>
          <a:p>
            <a:r>
              <a:rPr lang="en-US" altLang="ko-KR" i="1" dirty="0"/>
              <a:t>I will remember the eyes of all of you who looked at me.</a:t>
            </a:r>
          </a:p>
          <a:p>
            <a:endParaRPr lang="ko-KR" altLang="en-US" i="1" dirty="0"/>
          </a:p>
        </p:txBody>
      </p:sp>
      <p:sp>
        <p:nvSpPr>
          <p:cNvPr id="9" name="직사각형 8">
            <a:extLst>
              <a:ext uri="{FF2B5EF4-FFF2-40B4-BE49-F238E27FC236}">
                <a16:creationId xmlns:a16="http://schemas.microsoft.com/office/drawing/2014/main" id="{D04384A1-21DB-46A1-9E9C-4B205577F7D4}"/>
              </a:ext>
            </a:extLst>
          </p:cNvPr>
          <p:cNvSpPr/>
          <p:nvPr/>
        </p:nvSpPr>
        <p:spPr>
          <a:xfrm>
            <a:off x="6660231" y="2674566"/>
            <a:ext cx="996811" cy="369332"/>
          </a:xfrm>
          <a:prstGeom prst="rect">
            <a:avLst/>
          </a:prstGeom>
        </p:spPr>
        <p:txBody>
          <a:bodyPr wrap="none">
            <a:spAutoFit/>
          </a:bodyPr>
          <a:lstStyle/>
          <a:p>
            <a:r>
              <a:rPr lang="en-US" altLang="ko-KR" dirty="0" err="1">
                <a:latin typeface="Times New Roman" panose="02020603050405020304" pitchFamily="18" charset="0"/>
              </a:rPr>
              <a:t>y.b</a:t>
            </a:r>
            <a:r>
              <a:rPr lang="en-US" altLang="ko-KR" dirty="0">
                <a:latin typeface="Times New Roman" panose="02020603050405020304" pitchFamily="18" charset="0"/>
              </a:rPr>
              <a:t>. Jeon</a:t>
            </a:r>
            <a:endParaRPr lang="ko-KR" altLang="en-US" dirty="0"/>
          </a:p>
        </p:txBody>
      </p:sp>
    </p:spTree>
    <p:extLst>
      <p:ext uri="{BB962C8B-B14F-4D97-AF65-F5344CB8AC3E}">
        <p14:creationId xmlns:p14="http://schemas.microsoft.com/office/powerpoint/2010/main" val="284467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B8F0B58-594B-4B3D-8DD0-A6802F388A54}"/>
              </a:ext>
            </a:extLst>
          </p:cNvPr>
          <p:cNvSpPr/>
          <p:nvPr/>
        </p:nvSpPr>
        <p:spPr>
          <a:xfrm>
            <a:off x="395536" y="288168"/>
            <a:ext cx="6408712" cy="369332"/>
          </a:xfrm>
          <a:prstGeom prst="rect">
            <a:avLst/>
          </a:prstGeom>
        </p:spPr>
        <p:txBody>
          <a:bodyPr wrap="square">
            <a:spAutoFit/>
          </a:bodyPr>
          <a:lstStyle/>
          <a:p>
            <a:r>
              <a:rPr lang="en-US" altLang="ko-KR" dirty="0">
                <a:solidFill>
                  <a:srgbClr val="111111"/>
                </a:solidFill>
                <a:latin typeface="Arial" panose="020B0604020202020204" pitchFamily="34" charset="0"/>
              </a:rPr>
              <a:t>Normality test : </a:t>
            </a:r>
            <a:r>
              <a:rPr lang="en-US" altLang="ko-KR" dirty="0" err="1">
                <a:solidFill>
                  <a:srgbClr val="111111"/>
                </a:solidFill>
                <a:latin typeface="Arial" panose="020B0604020202020204" pitchFamily="34" charset="0"/>
              </a:rPr>
              <a:t>shapiro-wilk</a:t>
            </a:r>
            <a:r>
              <a:rPr lang="en-US" altLang="ko-KR" dirty="0">
                <a:solidFill>
                  <a:srgbClr val="111111"/>
                </a:solidFill>
                <a:latin typeface="Arial" panose="020B0604020202020204" pitchFamily="34" charset="0"/>
              </a:rPr>
              <a:t> test</a:t>
            </a:r>
            <a:endParaRPr lang="en-US" altLang="ko-KR" b="0" i="0" dirty="0">
              <a:solidFill>
                <a:srgbClr val="11111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2D1D3C3D-6F22-41CB-B60C-AF4B28ABF873}"/>
              </a:ext>
            </a:extLst>
          </p:cNvPr>
          <p:cNvSpPr/>
          <p:nvPr/>
        </p:nvSpPr>
        <p:spPr>
          <a:xfrm>
            <a:off x="395536" y="1124744"/>
            <a:ext cx="8208912" cy="523220"/>
          </a:xfrm>
          <a:prstGeom prst="rect">
            <a:avLst/>
          </a:prstGeom>
        </p:spPr>
        <p:txBody>
          <a:bodyPr wrap="square">
            <a:spAutoFit/>
          </a:bodyPr>
          <a:lstStyle/>
          <a:p>
            <a:r>
              <a:rPr lang="en-US" altLang="ko-KR" sz="1400" b="1" dirty="0">
                <a:solidFill>
                  <a:srgbClr val="202122"/>
                </a:solidFill>
                <a:latin typeface="+mj-lt"/>
              </a:rPr>
              <a:t>Shapiro–Wilk test</a:t>
            </a:r>
            <a:r>
              <a:rPr lang="en-US" altLang="ko-KR" sz="1400" dirty="0">
                <a:solidFill>
                  <a:srgbClr val="202122"/>
                </a:solidFill>
                <a:latin typeface="+mj-lt"/>
              </a:rPr>
              <a:t> is a </a:t>
            </a:r>
            <a:r>
              <a:rPr lang="en-US" altLang="ko-KR" sz="1400" dirty="0">
                <a:solidFill>
                  <a:srgbClr val="0645AD"/>
                </a:solidFill>
                <a:latin typeface="+mj-lt"/>
                <a:hlinkClick r:id="rId2" tooltip="Normality test"/>
              </a:rPr>
              <a:t>test of normality</a:t>
            </a:r>
            <a:r>
              <a:rPr lang="en-US" altLang="ko-KR" sz="1400" dirty="0">
                <a:solidFill>
                  <a:srgbClr val="202122"/>
                </a:solidFill>
                <a:latin typeface="+mj-lt"/>
              </a:rPr>
              <a:t> in frequentist </a:t>
            </a:r>
            <a:r>
              <a:rPr lang="en-US" altLang="ko-KR" sz="1400" dirty="0">
                <a:solidFill>
                  <a:srgbClr val="0645AD"/>
                </a:solidFill>
                <a:latin typeface="+mj-lt"/>
                <a:hlinkClick r:id="rId3" tooltip="Statistics"/>
              </a:rPr>
              <a:t>statistics</a:t>
            </a:r>
            <a:r>
              <a:rPr lang="en-US" altLang="ko-KR" sz="1400" dirty="0">
                <a:solidFill>
                  <a:srgbClr val="202122"/>
                </a:solidFill>
                <a:latin typeface="+mj-lt"/>
              </a:rPr>
              <a:t>. It was published in 1965 by </a:t>
            </a:r>
            <a:r>
              <a:rPr lang="en-US" altLang="ko-KR" sz="1400" dirty="0">
                <a:solidFill>
                  <a:srgbClr val="0645AD"/>
                </a:solidFill>
                <a:latin typeface="+mj-lt"/>
                <a:hlinkClick r:id="rId4" tooltip="Samuel Sanford Shapiro"/>
              </a:rPr>
              <a:t>Samuel Sanford Shapiro</a:t>
            </a:r>
            <a:r>
              <a:rPr lang="en-US" altLang="ko-KR" sz="1400" dirty="0">
                <a:solidFill>
                  <a:srgbClr val="202122"/>
                </a:solidFill>
                <a:latin typeface="+mj-lt"/>
              </a:rPr>
              <a:t> and </a:t>
            </a:r>
            <a:r>
              <a:rPr lang="en-US" altLang="ko-KR" sz="1400" u="sng" dirty="0">
                <a:solidFill>
                  <a:srgbClr val="FAA700"/>
                </a:solidFill>
                <a:latin typeface="+mj-lt"/>
                <a:hlinkClick r:id="rId5"/>
              </a:rPr>
              <a:t>Martin Wilk</a:t>
            </a:r>
            <a:r>
              <a:rPr lang="en-US" altLang="ko-KR" sz="1400" dirty="0">
                <a:solidFill>
                  <a:srgbClr val="202122"/>
                </a:solidFill>
                <a:latin typeface="+mj-lt"/>
              </a:rPr>
              <a:t>.</a:t>
            </a:r>
          </a:p>
        </p:txBody>
      </p:sp>
    </p:spTree>
    <p:extLst>
      <p:ext uri="{BB962C8B-B14F-4D97-AF65-F5344CB8AC3E}">
        <p14:creationId xmlns:p14="http://schemas.microsoft.com/office/powerpoint/2010/main" val="228199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A0455A81-1BCA-4C6B-9825-A72838324F3A}"/>
              </a:ext>
            </a:extLst>
          </p:cNvPr>
          <p:cNvSpPr/>
          <p:nvPr/>
        </p:nvSpPr>
        <p:spPr>
          <a:xfrm>
            <a:off x="165653" y="961275"/>
            <a:ext cx="8640336" cy="2031325"/>
          </a:xfrm>
          <a:prstGeom prst="rect">
            <a:avLst/>
          </a:prstGeom>
        </p:spPr>
        <p:txBody>
          <a:bodyPr wrap="square">
            <a:spAutoFit/>
          </a:bodyPr>
          <a:lstStyle/>
          <a:p>
            <a:r>
              <a:rPr lang="ko-KR" altLang="en-US" dirty="0"/>
              <a:t>유동성</a:t>
            </a:r>
            <a:r>
              <a:rPr lang="en-US" altLang="ko-KR" dirty="0"/>
              <a:t>(liquidity)</a:t>
            </a:r>
          </a:p>
          <a:p>
            <a:r>
              <a:rPr lang="ko-KR" altLang="en-US" sz="1200" dirty="0" err="1"/>
              <a:t>시장미시구조나</a:t>
            </a:r>
            <a:r>
              <a:rPr lang="ko-KR" altLang="en-US" sz="1200" dirty="0"/>
              <a:t> 자산가격결정</a:t>
            </a:r>
            <a:r>
              <a:rPr lang="en-US" altLang="ko-KR" sz="1200" dirty="0"/>
              <a:t>, </a:t>
            </a:r>
            <a:r>
              <a:rPr lang="ko-KR" altLang="en-US" sz="1200" dirty="0"/>
              <a:t>기업 재무와 같은 다양한 재무분야에서 활용</a:t>
            </a:r>
            <a:endParaRPr lang="en-US" altLang="ko-KR" sz="1200" dirty="0"/>
          </a:p>
          <a:p>
            <a:r>
              <a:rPr lang="ko-KR" altLang="en-US" sz="1200" dirty="0"/>
              <a:t>예를 들면</a:t>
            </a:r>
            <a:r>
              <a:rPr lang="en-US" altLang="ko-KR" sz="1200" dirty="0"/>
              <a:t>, </a:t>
            </a:r>
            <a:r>
              <a:rPr lang="ko-KR" altLang="en-US" sz="1200" dirty="0"/>
              <a:t>자산가격결정 분야에서는 유동 성이 정적인 거래비용 정도의 개념이 아니라 시장전체적으로 공통적인 요인을 가지고 있고 이 공통요인에 대한 민감도에 따라서 위험요인</a:t>
            </a:r>
            <a:r>
              <a:rPr lang="en-US" altLang="ko-KR" sz="1200" dirty="0"/>
              <a:t>(risk factor)</a:t>
            </a:r>
            <a:r>
              <a:rPr lang="ko-KR" altLang="en-US" sz="1200" dirty="0"/>
              <a:t>으로까지 논의 </a:t>
            </a:r>
            <a:endParaRPr lang="en-US" altLang="ko-KR" sz="1200" dirty="0"/>
          </a:p>
          <a:p>
            <a:r>
              <a:rPr lang="en-US" altLang="ko-KR" sz="1200" dirty="0"/>
              <a:t>Chordia, Roll and Subrahmanyam, 2000; Pastor and Stambaugh, 2003; Acharya and Pedersen, 2005; </a:t>
            </a:r>
            <a:r>
              <a:rPr lang="en-US" altLang="ko-KR" sz="1200" dirty="0" err="1"/>
              <a:t>Sadka</a:t>
            </a:r>
            <a:r>
              <a:rPr lang="en-US" altLang="ko-KR" sz="1200" dirty="0"/>
              <a:t>, 2006; Liu, 2006)</a:t>
            </a:r>
          </a:p>
          <a:p>
            <a:r>
              <a:rPr lang="ko-KR" altLang="en-US" sz="1200" dirty="0"/>
              <a:t>기업재무 분야에 서도 유동성이 기업의 자본구조나 발행주식의 형태</a:t>
            </a:r>
            <a:r>
              <a:rPr lang="en-US" altLang="ko-KR" sz="1200" dirty="0"/>
              <a:t>, </a:t>
            </a:r>
            <a:r>
              <a:rPr lang="ko-KR" altLang="en-US" sz="1200" dirty="0"/>
              <a:t>자본조달의 결정 등에 영향을 줄 수 있음이 연구</a:t>
            </a:r>
            <a:endParaRPr lang="en-US" altLang="ko-KR" sz="1200" dirty="0"/>
          </a:p>
          <a:p>
            <a:r>
              <a:rPr lang="en-US" altLang="ko-KR" sz="1200" dirty="0"/>
              <a:t>(</a:t>
            </a:r>
            <a:r>
              <a:rPr lang="ko-KR" altLang="en-US" sz="1200" dirty="0"/>
              <a:t>유동성 측정치 자료의 빈도수에</a:t>
            </a:r>
            <a:r>
              <a:rPr lang="en-US" altLang="ko-KR" sz="1200" dirty="0"/>
              <a:t> </a:t>
            </a:r>
            <a:r>
              <a:rPr lang="ko-KR" altLang="en-US" sz="1200" dirty="0"/>
              <a:t>따른 구분</a:t>
            </a:r>
            <a:r>
              <a:rPr lang="en-US" altLang="ko-KR" sz="1200" dirty="0"/>
              <a:t>)</a:t>
            </a:r>
          </a:p>
          <a:p>
            <a:pPr marL="285750" indent="-285750">
              <a:buFont typeface="Wingdings" panose="05000000000000000000" pitchFamily="2" charset="2"/>
              <a:buChar char="§"/>
            </a:pPr>
            <a:r>
              <a:rPr lang="ko-KR" altLang="en-US" sz="1200" dirty="0"/>
              <a:t> </a:t>
            </a:r>
            <a:r>
              <a:rPr lang="ko-KR" altLang="en-US" sz="1200" dirty="0" err="1">
                <a:highlight>
                  <a:srgbClr val="FFFF00"/>
                </a:highlight>
              </a:rPr>
              <a:t>고빈도</a:t>
            </a:r>
            <a:r>
              <a:rPr lang="ko-KR" altLang="en-US" sz="1200" dirty="0">
                <a:highlight>
                  <a:srgbClr val="FFFF00"/>
                </a:highlight>
              </a:rPr>
              <a:t> 자료</a:t>
            </a:r>
            <a:r>
              <a:rPr lang="en-US" altLang="ko-KR" sz="1200" dirty="0">
                <a:highlight>
                  <a:srgbClr val="FFFF00"/>
                </a:highlight>
              </a:rPr>
              <a:t>(high-frequency data) :  intraday data</a:t>
            </a:r>
          </a:p>
          <a:p>
            <a:r>
              <a:rPr lang="en-US" altLang="ko-KR" sz="1200" dirty="0">
                <a:sym typeface="Wingdings" panose="05000000000000000000" pitchFamily="2" charset="2"/>
              </a:rPr>
              <a:t> </a:t>
            </a:r>
            <a:r>
              <a:rPr lang="ko-KR" altLang="en-US" sz="1200" dirty="0"/>
              <a:t>일반 투자자들은 접근하기 어려우며</a:t>
            </a:r>
            <a:r>
              <a:rPr lang="en-US" altLang="ko-KR" sz="1200" dirty="0"/>
              <a:t>, </a:t>
            </a:r>
            <a:r>
              <a:rPr lang="ko-KR" altLang="en-US" sz="1200" dirty="0"/>
              <a:t>존재하는 자료기간이 짧아서 사용할 수 있는 기간이 제한</a:t>
            </a:r>
            <a:endParaRPr lang="en-US" altLang="ko-KR" sz="1200" dirty="0"/>
          </a:p>
          <a:p>
            <a:pPr marL="285750" indent="-285750">
              <a:buFont typeface="Wingdings" panose="05000000000000000000" pitchFamily="2" charset="2"/>
              <a:buChar char="§"/>
            </a:pPr>
            <a:r>
              <a:rPr lang="ko-KR" altLang="en-US" sz="1200" dirty="0"/>
              <a:t> </a:t>
            </a:r>
            <a:r>
              <a:rPr lang="ko-KR" altLang="en-US" sz="1200" dirty="0" err="1">
                <a:highlight>
                  <a:srgbClr val="FFFF00"/>
                </a:highlight>
              </a:rPr>
              <a:t>저빈도</a:t>
            </a:r>
            <a:r>
              <a:rPr lang="ko-KR" altLang="en-US" sz="1200" dirty="0">
                <a:highlight>
                  <a:srgbClr val="FFFF00"/>
                </a:highlight>
              </a:rPr>
              <a:t> 자료</a:t>
            </a:r>
            <a:r>
              <a:rPr lang="en-US" altLang="ko-KR" sz="1200" dirty="0">
                <a:highlight>
                  <a:srgbClr val="FFFF00"/>
                </a:highlight>
              </a:rPr>
              <a:t>(low-frequency data): daily data</a:t>
            </a:r>
            <a:endParaRPr lang="ko-KR" altLang="en-US" sz="1200" dirty="0">
              <a:highlight>
                <a:srgbClr val="FFFF00"/>
              </a:highlight>
            </a:endParaRPr>
          </a:p>
        </p:txBody>
      </p:sp>
      <p:sp>
        <p:nvSpPr>
          <p:cNvPr id="8" name="직사각형 7">
            <a:extLst>
              <a:ext uri="{FF2B5EF4-FFF2-40B4-BE49-F238E27FC236}">
                <a16:creationId xmlns:a16="http://schemas.microsoft.com/office/drawing/2014/main" id="{5231F6D5-8E84-47B7-B965-5D476D310C3A}"/>
              </a:ext>
            </a:extLst>
          </p:cNvPr>
          <p:cNvSpPr/>
          <p:nvPr/>
        </p:nvSpPr>
        <p:spPr>
          <a:xfrm>
            <a:off x="251520" y="248180"/>
            <a:ext cx="4680520" cy="369332"/>
          </a:xfrm>
          <a:prstGeom prst="rect">
            <a:avLst/>
          </a:prstGeom>
        </p:spPr>
        <p:txBody>
          <a:bodyPr wrap="square">
            <a:spAutoFit/>
          </a:bodyPr>
          <a:lstStyle/>
          <a:p>
            <a:r>
              <a:rPr lang="ko-KR" altLang="en-US" dirty="0"/>
              <a:t> </a:t>
            </a:r>
            <a:r>
              <a:rPr lang="en-US" altLang="ko-KR" dirty="0"/>
              <a:t>CH 6. </a:t>
            </a:r>
            <a:r>
              <a:rPr lang="ko-KR" altLang="en-US" dirty="0"/>
              <a:t>유동성</a:t>
            </a:r>
            <a:r>
              <a:rPr lang="en-US" altLang="ko-KR" dirty="0"/>
              <a:t>(liquidity)</a:t>
            </a:r>
          </a:p>
        </p:txBody>
      </p:sp>
    </p:spTree>
    <p:extLst>
      <p:ext uri="{BB962C8B-B14F-4D97-AF65-F5344CB8AC3E}">
        <p14:creationId xmlns:p14="http://schemas.microsoft.com/office/powerpoint/2010/main" val="132161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CA46AFF5-8154-43C3-A82B-AD4879F82E57}"/>
              </a:ext>
            </a:extLst>
          </p:cNvPr>
          <p:cNvSpPr/>
          <p:nvPr/>
        </p:nvSpPr>
        <p:spPr>
          <a:xfrm>
            <a:off x="323528" y="275842"/>
            <a:ext cx="4339650" cy="369332"/>
          </a:xfrm>
          <a:prstGeom prst="rect">
            <a:avLst/>
          </a:prstGeom>
        </p:spPr>
        <p:txBody>
          <a:bodyPr wrap="none">
            <a:spAutoFit/>
          </a:bodyPr>
          <a:lstStyle/>
          <a:p>
            <a:r>
              <a:rPr lang="ko-KR" altLang="en-US" dirty="0" err="1"/>
              <a:t>고빈도</a:t>
            </a:r>
            <a:r>
              <a:rPr lang="ko-KR" altLang="en-US" dirty="0"/>
              <a:t> 자료를 사용한 스프레드 벤치마크</a:t>
            </a:r>
          </a:p>
        </p:txBody>
      </p:sp>
      <p:sp>
        <p:nvSpPr>
          <p:cNvPr id="3" name="직사각형 2">
            <a:extLst>
              <a:ext uri="{FF2B5EF4-FFF2-40B4-BE49-F238E27FC236}">
                <a16:creationId xmlns:a16="http://schemas.microsoft.com/office/drawing/2014/main" id="{3E782006-8803-48D9-AFE4-6BE91B568534}"/>
              </a:ext>
            </a:extLst>
          </p:cNvPr>
          <p:cNvSpPr/>
          <p:nvPr/>
        </p:nvSpPr>
        <p:spPr>
          <a:xfrm>
            <a:off x="396702" y="1052736"/>
            <a:ext cx="7775698" cy="1661993"/>
          </a:xfrm>
          <a:prstGeom prst="rect">
            <a:avLst/>
          </a:prstGeom>
          <a:ln>
            <a:solidFill>
              <a:schemeClr val="accent1"/>
            </a:solidFill>
          </a:ln>
        </p:spPr>
        <p:txBody>
          <a:bodyPr wrap="square">
            <a:spAutoFit/>
          </a:bodyPr>
          <a:lstStyle/>
          <a:p>
            <a:r>
              <a:rPr lang="ko-KR" altLang="en-US" dirty="0"/>
              <a:t>호가 스프레드율</a:t>
            </a:r>
            <a:r>
              <a:rPr lang="en-US" altLang="ko-KR" dirty="0"/>
              <a:t>(Quoted Spread)</a:t>
            </a:r>
          </a:p>
          <a:p>
            <a:r>
              <a:rPr lang="ko-KR" altLang="en-US" sz="1200" dirty="0"/>
              <a:t>최우선 매도호가와 최우선 매수호가의 차이</a:t>
            </a:r>
            <a:endParaRPr lang="en-US" altLang="ko-KR" sz="1200" dirty="0"/>
          </a:p>
          <a:p>
            <a:r>
              <a:rPr lang="ko-KR" altLang="en-US" sz="1200" dirty="0"/>
              <a:t>스프레드는 즉시 거래하기 원하는 투자자가 지불해야 하는 비용</a:t>
            </a:r>
            <a:endParaRPr lang="en-US" altLang="ko-KR" sz="1200" dirty="0"/>
          </a:p>
          <a:p>
            <a:r>
              <a:rPr lang="ko-KR" altLang="en-US" sz="1200" dirty="0"/>
              <a:t>많은 </a:t>
            </a:r>
            <a:r>
              <a:rPr lang="ko-KR" altLang="en-US" sz="1200" dirty="0" err="1"/>
              <a:t>시장미시구조의</a:t>
            </a:r>
            <a:r>
              <a:rPr lang="ko-KR" altLang="en-US" sz="1200" dirty="0"/>
              <a:t> </a:t>
            </a:r>
            <a:r>
              <a:rPr lang="ko-KR" altLang="en-US" sz="1200" dirty="0" err="1"/>
              <a:t>연구들에서</a:t>
            </a:r>
            <a:r>
              <a:rPr lang="ko-KR" altLang="en-US" sz="1200" dirty="0"/>
              <a:t> 유동성의 측정치로서 스프레드 자료를 이용</a:t>
            </a:r>
            <a:endParaRPr lang="en-US" altLang="ko-KR" sz="1200" dirty="0"/>
          </a:p>
          <a:p>
            <a:r>
              <a:rPr lang="en-US" altLang="ko-KR" sz="1200" dirty="0"/>
              <a:t>(Stoll and Whalley, 1983; </a:t>
            </a:r>
            <a:r>
              <a:rPr lang="en-US" altLang="ko-KR" sz="1200" dirty="0" err="1"/>
              <a:t>Amihud</a:t>
            </a:r>
            <a:r>
              <a:rPr lang="en-US" altLang="ko-KR" sz="1200" dirty="0"/>
              <a:t> and Mendelson, 1986, 1989; </a:t>
            </a:r>
            <a:r>
              <a:rPr lang="en-US" altLang="ko-KR" sz="1200" dirty="0" err="1"/>
              <a:t>Eleswarapu</a:t>
            </a:r>
            <a:r>
              <a:rPr lang="en-US" altLang="ko-KR" sz="1200" dirty="0"/>
              <a:t> and </a:t>
            </a:r>
            <a:r>
              <a:rPr lang="en-US" altLang="ko-KR" sz="1200" dirty="0" err="1"/>
              <a:t>Reinganum</a:t>
            </a:r>
            <a:r>
              <a:rPr lang="en-US" altLang="ko-KR" sz="1200" dirty="0"/>
              <a:t>, </a:t>
            </a:r>
          </a:p>
          <a:p>
            <a:r>
              <a:rPr lang="en-US" altLang="ko-KR" sz="1200" dirty="0"/>
              <a:t>1993; Kadlec and McConnell, 1994; </a:t>
            </a:r>
            <a:r>
              <a:rPr lang="en-US" altLang="ko-KR" sz="1200" dirty="0" err="1"/>
              <a:t>Eleswarapu</a:t>
            </a:r>
            <a:r>
              <a:rPr lang="en-US" altLang="ko-KR" sz="1200" dirty="0"/>
              <a:t>, 1997)</a:t>
            </a:r>
          </a:p>
          <a:p>
            <a:r>
              <a:rPr lang="ko-KR" altLang="en-US" sz="1200" dirty="0"/>
              <a:t>호가 스프 레드는 최우선 매도호가에서 최우선 매수호가를 뺀 값</a:t>
            </a:r>
            <a:r>
              <a:rPr lang="en-US" altLang="ko-KR" sz="1200" dirty="0"/>
              <a:t> </a:t>
            </a:r>
          </a:p>
          <a:p>
            <a:r>
              <a:rPr lang="ko-KR" altLang="en-US" sz="1200" dirty="0" err="1"/>
              <a:t>호가스프레드율은</a:t>
            </a:r>
            <a:r>
              <a:rPr lang="ko-KR" altLang="en-US" sz="1200" dirty="0"/>
              <a:t> 호가스프레드 를 최우선 매도호가와 매수호가의 </a:t>
            </a:r>
            <a:r>
              <a:rPr lang="ko-KR" altLang="en-US" sz="1200" dirty="0" err="1"/>
              <a:t>중간값으로</a:t>
            </a:r>
            <a:r>
              <a:rPr lang="ko-KR" altLang="en-US" sz="1200" dirty="0"/>
              <a:t> 나눈 값</a:t>
            </a:r>
          </a:p>
        </p:txBody>
      </p:sp>
      <p:pic>
        <p:nvPicPr>
          <p:cNvPr id="6" name="그림 5">
            <a:extLst>
              <a:ext uri="{FF2B5EF4-FFF2-40B4-BE49-F238E27FC236}">
                <a16:creationId xmlns:a16="http://schemas.microsoft.com/office/drawing/2014/main" id="{9E11C75C-58EE-471D-8A3A-CB21D62F65F9}"/>
              </a:ext>
            </a:extLst>
          </p:cNvPr>
          <p:cNvPicPr>
            <a:picLocks noChangeAspect="1"/>
          </p:cNvPicPr>
          <p:nvPr/>
        </p:nvPicPr>
        <p:blipFill>
          <a:blip r:embed="rId2"/>
          <a:stretch>
            <a:fillRect/>
          </a:stretch>
        </p:blipFill>
        <p:spPr>
          <a:xfrm>
            <a:off x="449482" y="3036730"/>
            <a:ext cx="3639058" cy="667418"/>
          </a:xfrm>
          <a:prstGeom prst="rect">
            <a:avLst/>
          </a:prstGeom>
        </p:spPr>
      </p:pic>
      <p:sp>
        <p:nvSpPr>
          <p:cNvPr id="8" name="직사각형 7">
            <a:extLst>
              <a:ext uri="{FF2B5EF4-FFF2-40B4-BE49-F238E27FC236}">
                <a16:creationId xmlns:a16="http://schemas.microsoft.com/office/drawing/2014/main" id="{3FC34730-541A-4FF2-A6F4-CF70612D2E15}"/>
              </a:ext>
            </a:extLst>
          </p:cNvPr>
          <p:cNvSpPr/>
          <p:nvPr/>
        </p:nvSpPr>
        <p:spPr>
          <a:xfrm>
            <a:off x="430940" y="3861048"/>
            <a:ext cx="7039106" cy="769441"/>
          </a:xfrm>
          <a:prstGeom prst="rect">
            <a:avLst/>
          </a:prstGeom>
          <a:ln>
            <a:solidFill>
              <a:schemeClr val="accent1"/>
            </a:solidFill>
          </a:ln>
        </p:spPr>
        <p:txBody>
          <a:bodyPr wrap="none">
            <a:spAutoFit/>
          </a:bodyPr>
          <a:lstStyle/>
          <a:p>
            <a:r>
              <a:rPr lang="ko-KR" altLang="en-US" dirty="0"/>
              <a:t>유효 스프레드율</a:t>
            </a:r>
            <a:r>
              <a:rPr lang="en-US" altLang="ko-KR" dirty="0"/>
              <a:t>(Effective Spread)</a:t>
            </a:r>
          </a:p>
          <a:p>
            <a:r>
              <a:rPr lang="en-US" altLang="ko-KR" sz="1400" dirty="0"/>
              <a:t> </a:t>
            </a:r>
            <a:r>
              <a:rPr lang="ko-KR" altLang="en-US" sz="1200" dirty="0"/>
              <a:t>유효스프레드는 거래가격과 거래 직전의 최우선 매도호가와 매수호가의 </a:t>
            </a:r>
            <a:r>
              <a:rPr lang="ko-KR" altLang="en-US" sz="1200" dirty="0" err="1"/>
              <a:t>중간값의</a:t>
            </a:r>
            <a:r>
              <a:rPr lang="ko-KR" altLang="en-US" sz="1200" dirty="0"/>
              <a:t> 차이의 </a:t>
            </a:r>
            <a:r>
              <a:rPr lang="en-US" altLang="ko-KR" sz="1200" dirty="0"/>
              <a:t>2</a:t>
            </a:r>
            <a:r>
              <a:rPr lang="ko-KR" altLang="en-US" sz="1200" dirty="0"/>
              <a:t>배수이며</a:t>
            </a:r>
            <a:r>
              <a:rPr lang="en-US" altLang="ko-KR" sz="1200" dirty="0"/>
              <a:t>, </a:t>
            </a:r>
          </a:p>
          <a:p>
            <a:r>
              <a:rPr lang="ko-KR" altLang="en-US" sz="1200" dirty="0" err="1"/>
              <a:t>유효스프레드율은</a:t>
            </a:r>
            <a:r>
              <a:rPr lang="ko-KR" altLang="en-US" sz="1200" dirty="0"/>
              <a:t> 유효스프레드를 거래가격으로 나눈 값</a:t>
            </a:r>
          </a:p>
        </p:txBody>
      </p:sp>
      <p:pic>
        <p:nvPicPr>
          <p:cNvPr id="9" name="그림 8">
            <a:extLst>
              <a:ext uri="{FF2B5EF4-FFF2-40B4-BE49-F238E27FC236}">
                <a16:creationId xmlns:a16="http://schemas.microsoft.com/office/drawing/2014/main" id="{7A78CD8D-D12F-4FA5-B65E-6111A0B475EC}"/>
              </a:ext>
            </a:extLst>
          </p:cNvPr>
          <p:cNvPicPr>
            <a:picLocks noChangeAspect="1"/>
          </p:cNvPicPr>
          <p:nvPr/>
        </p:nvPicPr>
        <p:blipFill>
          <a:blip r:embed="rId3"/>
          <a:stretch>
            <a:fillRect/>
          </a:stretch>
        </p:blipFill>
        <p:spPr>
          <a:xfrm>
            <a:off x="513133" y="4816446"/>
            <a:ext cx="3960440" cy="615669"/>
          </a:xfrm>
          <a:prstGeom prst="rect">
            <a:avLst/>
          </a:prstGeom>
        </p:spPr>
      </p:pic>
    </p:spTree>
    <p:extLst>
      <p:ext uri="{BB962C8B-B14F-4D97-AF65-F5344CB8AC3E}">
        <p14:creationId xmlns:p14="http://schemas.microsoft.com/office/powerpoint/2010/main" val="246902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97E24011-C02F-4669-AAB9-CFD6849192CD}"/>
              </a:ext>
            </a:extLst>
          </p:cNvPr>
          <p:cNvSpPr/>
          <p:nvPr/>
        </p:nvSpPr>
        <p:spPr>
          <a:xfrm>
            <a:off x="323528" y="934828"/>
            <a:ext cx="8496944" cy="584775"/>
          </a:xfrm>
          <a:prstGeom prst="rect">
            <a:avLst/>
          </a:prstGeom>
        </p:spPr>
        <p:txBody>
          <a:bodyPr wrap="square">
            <a:spAutoFit/>
          </a:bodyPr>
          <a:lstStyle/>
          <a:p>
            <a:r>
              <a:rPr lang="en-US" altLang="ko-KR" sz="1600" dirty="0"/>
              <a:t>A Simple Implicit Measure of the Effective </a:t>
            </a:r>
            <a:r>
              <a:rPr lang="en-US" altLang="ko-KR" sz="1600" dirty="0">
                <a:highlight>
                  <a:srgbClr val="FFFF00"/>
                </a:highlight>
              </a:rPr>
              <a:t>Bid-Ask Spread </a:t>
            </a:r>
            <a:r>
              <a:rPr lang="en-US" altLang="ko-KR" sz="1600" dirty="0"/>
              <a:t>in an Efficient Market </a:t>
            </a:r>
          </a:p>
          <a:p>
            <a:r>
              <a:rPr lang="en-US" altLang="ko-KR" sz="1600" dirty="0"/>
              <a:t>Richard Roll The Journal of Finance, Vol. 39, No. 4. (Sep., 1984), pp. 1127-1139</a:t>
            </a:r>
            <a:endParaRPr lang="ko-KR" altLang="en-US" sz="1600" dirty="0"/>
          </a:p>
        </p:txBody>
      </p:sp>
      <p:pic>
        <p:nvPicPr>
          <p:cNvPr id="6" name="그림 5">
            <a:extLst>
              <a:ext uri="{FF2B5EF4-FFF2-40B4-BE49-F238E27FC236}">
                <a16:creationId xmlns:a16="http://schemas.microsoft.com/office/drawing/2014/main" id="{1116558B-6F83-47FF-9EAA-0DBA2D99A4CD}"/>
              </a:ext>
            </a:extLst>
          </p:cNvPr>
          <p:cNvPicPr>
            <a:picLocks noChangeAspect="1"/>
          </p:cNvPicPr>
          <p:nvPr/>
        </p:nvPicPr>
        <p:blipFill>
          <a:blip r:embed="rId2"/>
          <a:stretch>
            <a:fillRect/>
          </a:stretch>
        </p:blipFill>
        <p:spPr>
          <a:xfrm>
            <a:off x="602408" y="1752327"/>
            <a:ext cx="3134162" cy="956593"/>
          </a:xfrm>
          <a:prstGeom prst="rect">
            <a:avLst/>
          </a:prstGeom>
          <a:ln w="28575">
            <a:solidFill>
              <a:srgbClr val="0070C0"/>
            </a:solidFill>
          </a:ln>
        </p:spPr>
      </p:pic>
      <p:sp>
        <p:nvSpPr>
          <p:cNvPr id="8" name="TextBox 7">
            <a:extLst>
              <a:ext uri="{FF2B5EF4-FFF2-40B4-BE49-F238E27FC236}">
                <a16:creationId xmlns:a16="http://schemas.microsoft.com/office/drawing/2014/main" id="{E0961E70-FCE5-4621-A6E1-2C2717EB951D}"/>
              </a:ext>
            </a:extLst>
          </p:cNvPr>
          <p:cNvSpPr txBox="1"/>
          <p:nvPr/>
        </p:nvSpPr>
        <p:spPr>
          <a:xfrm>
            <a:off x="549309" y="2951754"/>
            <a:ext cx="3240360" cy="307777"/>
          </a:xfrm>
          <a:prstGeom prst="rect">
            <a:avLst/>
          </a:prstGeom>
          <a:noFill/>
        </p:spPr>
        <p:txBody>
          <a:bodyPr wrap="square" rtlCol="0">
            <a:spAutoFit/>
          </a:bodyPr>
          <a:lstStyle/>
          <a:p>
            <a:r>
              <a:rPr lang="en-US" altLang="ko-KR" sz="1400" dirty="0"/>
              <a:t>S= Roll’s spread  Pt : </a:t>
            </a:r>
            <a:r>
              <a:rPr lang="ko-KR" altLang="en-US" sz="1400" dirty="0"/>
              <a:t>종가</a:t>
            </a:r>
          </a:p>
        </p:txBody>
      </p:sp>
      <p:sp>
        <p:nvSpPr>
          <p:cNvPr id="9" name="직사각형 8">
            <a:extLst>
              <a:ext uri="{FF2B5EF4-FFF2-40B4-BE49-F238E27FC236}">
                <a16:creationId xmlns:a16="http://schemas.microsoft.com/office/drawing/2014/main" id="{676235B9-5C5B-4B65-8F23-A6272C8AF051}"/>
              </a:ext>
            </a:extLst>
          </p:cNvPr>
          <p:cNvSpPr/>
          <p:nvPr/>
        </p:nvSpPr>
        <p:spPr>
          <a:xfrm>
            <a:off x="3897305" y="1699633"/>
            <a:ext cx="5044502" cy="738664"/>
          </a:xfrm>
          <a:prstGeom prst="rect">
            <a:avLst/>
          </a:prstGeom>
        </p:spPr>
        <p:txBody>
          <a:bodyPr wrap="square">
            <a:spAutoFit/>
          </a:bodyPr>
          <a:lstStyle/>
          <a:p>
            <a:r>
              <a:rPr lang="en-US" altLang="ko-KR" sz="1400" dirty="0"/>
              <a:t>Roll(1984) </a:t>
            </a:r>
            <a:r>
              <a:rPr lang="ko-KR" altLang="en-US" sz="1400" dirty="0"/>
              <a:t>스프레드 측정치는 주식시장에서의 체결 가격이 매수</a:t>
            </a:r>
            <a:r>
              <a:rPr lang="en-US" altLang="ko-KR" sz="1400" dirty="0"/>
              <a:t>/</a:t>
            </a:r>
            <a:r>
              <a:rPr lang="ko-KR" altLang="en-US" sz="1400" dirty="0"/>
              <a:t>매도 호가가 반복됨으로 생길 수 있는 </a:t>
            </a:r>
            <a:r>
              <a:rPr lang="ko-KR" altLang="en-US" sz="1400" dirty="0">
                <a:highlight>
                  <a:srgbClr val="FFFF00"/>
                </a:highlight>
              </a:rPr>
              <a:t>일별 주식수익률의 음의 자기상관현상</a:t>
            </a:r>
            <a:r>
              <a:rPr lang="ko-KR" altLang="en-US" sz="1400" dirty="0"/>
              <a:t>을 이용하여 개별주식의 </a:t>
            </a:r>
            <a:r>
              <a:rPr lang="en-US" altLang="ko-KR" sz="1400" dirty="0"/>
              <a:t>Roll </a:t>
            </a:r>
            <a:r>
              <a:rPr lang="ko-KR" altLang="en-US" sz="1400" dirty="0"/>
              <a:t>스프레드를 측정</a:t>
            </a:r>
          </a:p>
        </p:txBody>
      </p:sp>
      <p:sp>
        <p:nvSpPr>
          <p:cNvPr id="10" name="직사각형 9">
            <a:extLst>
              <a:ext uri="{FF2B5EF4-FFF2-40B4-BE49-F238E27FC236}">
                <a16:creationId xmlns:a16="http://schemas.microsoft.com/office/drawing/2014/main" id="{21DADFE0-3DB1-4AFB-888F-23B1D2BD5436}"/>
              </a:ext>
            </a:extLst>
          </p:cNvPr>
          <p:cNvSpPr/>
          <p:nvPr/>
        </p:nvSpPr>
        <p:spPr>
          <a:xfrm>
            <a:off x="427668" y="346152"/>
            <a:ext cx="4108817" cy="369332"/>
          </a:xfrm>
          <a:prstGeom prst="rect">
            <a:avLst/>
          </a:prstGeom>
        </p:spPr>
        <p:txBody>
          <a:bodyPr wrap="none">
            <a:spAutoFit/>
          </a:bodyPr>
          <a:lstStyle/>
          <a:p>
            <a:r>
              <a:rPr lang="ko-KR" altLang="en-US" dirty="0" err="1"/>
              <a:t>저빈도</a:t>
            </a:r>
            <a:r>
              <a:rPr lang="ko-KR" altLang="en-US" dirty="0"/>
              <a:t> 자료를 사용한 스프레드 측정치</a:t>
            </a:r>
          </a:p>
        </p:txBody>
      </p:sp>
      <p:sp>
        <p:nvSpPr>
          <p:cNvPr id="11" name="직사각형 10">
            <a:extLst>
              <a:ext uri="{FF2B5EF4-FFF2-40B4-BE49-F238E27FC236}">
                <a16:creationId xmlns:a16="http://schemas.microsoft.com/office/drawing/2014/main" id="{FF38480C-E816-43FF-90E6-AF178023C969}"/>
              </a:ext>
            </a:extLst>
          </p:cNvPr>
          <p:cNvSpPr/>
          <p:nvPr/>
        </p:nvSpPr>
        <p:spPr>
          <a:xfrm>
            <a:off x="549309" y="3210301"/>
            <a:ext cx="3057247" cy="276999"/>
          </a:xfrm>
          <a:prstGeom prst="rect">
            <a:avLst/>
          </a:prstGeom>
        </p:spPr>
        <p:txBody>
          <a:bodyPr wrap="none">
            <a:spAutoFit/>
          </a:bodyPr>
          <a:lstStyle/>
          <a:p>
            <a:r>
              <a:rPr lang="en-US" altLang="ko-KR" sz="1200" dirty="0" err="1"/>
              <a:t>Cov</a:t>
            </a:r>
            <a:r>
              <a:rPr lang="ko-KR" altLang="en-US" sz="1200" dirty="0"/>
              <a:t>는 주식의 일별 수익률의 자기상관계수</a:t>
            </a:r>
          </a:p>
        </p:txBody>
      </p:sp>
    </p:spTree>
    <p:extLst>
      <p:ext uri="{BB962C8B-B14F-4D97-AF65-F5344CB8AC3E}">
        <p14:creationId xmlns:p14="http://schemas.microsoft.com/office/powerpoint/2010/main" val="831708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DC7EADD6-6EFE-4CD5-9A88-2F8B186C8FAB}"/>
              </a:ext>
            </a:extLst>
          </p:cNvPr>
          <p:cNvSpPr/>
          <p:nvPr/>
        </p:nvSpPr>
        <p:spPr>
          <a:xfrm>
            <a:off x="469986" y="1729099"/>
            <a:ext cx="8352928" cy="615553"/>
          </a:xfrm>
          <a:prstGeom prst="rect">
            <a:avLst/>
          </a:prstGeom>
        </p:spPr>
        <p:txBody>
          <a:bodyPr wrap="square">
            <a:spAutoFit/>
          </a:bodyPr>
          <a:lstStyle/>
          <a:p>
            <a:r>
              <a:rPr lang="en-US" altLang="ko-KR" dirty="0"/>
              <a:t>Hasbrouck(2009)</a:t>
            </a:r>
          </a:p>
          <a:p>
            <a:r>
              <a:rPr lang="en-US" altLang="ko-KR" sz="1600" dirty="0"/>
              <a:t>Roll</a:t>
            </a:r>
            <a:r>
              <a:rPr lang="ko-KR" altLang="en-US" sz="1600" dirty="0"/>
              <a:t>의 모형을 추정함에 있어서 </a:t>
            </a:r>
            <a:r>
              <a:rPr lang="en-US" altLang="ko-KR" sz="1600" dirty="0"/>
              <a:t>Gibbs </a:t>
            </a:r>
            <a:r>
              <a:rPr lang="ko-KR" altLang="en-US" sz="1600" dirty="0"/>
              <a:t>샘플링 추정기법을 사용</a:t>
            </a:r>
          </a:p>
        </p:txBody>
      </p:sp>
      <p:sp>
        <p:nvSpPr>
          <p:cNvPr id="6" name="직사각형 5">
            <a:extLst>
              <a:ext uri="{FF2B5EF4-FFF2-40B4-BE49-F238E27FC236}">
                <a16:creationId xmlns:a16="http://schemas.microsoft.com/office/drawing/2014/main" id="{88CCF454-73C7-45C6-951B-E273DA535922}"/>
              </a:ext>
            </a:extLst>
          </p:cNvPr>
          <p:cNvSpPr/>
          <p:nvPr/>
        </p:nvSpPr>
        <p:spPr>
          <a:xfrm>
            <a:off x="427668" y="346152"/>
            <a:ext cx="4108817" cy="369332"/>
          </a:xfrm>
          <a:prstGeom prst="rect">
            <a:avLst/>
          </a:prstGeom>
        </p:spPr>
        <p:txBody>
          <a:bodyPr wrap="none">
            <a:spAutoFit/>
          </a:bodyPr>
          <a:lstStyle/>
          <a:p>
            <a:r>
              <a:rPr lang="ko-KR" altLang="en-US" dirty="0" err="1"/>
              <a:t>저빈도</a:t>
            </a:r>
            <a:r>
              <a:rPr lang="ko-KR" altLang="en-US" dirty="0"/>
              <a:t> 자료를 사용한 스프레드 측정치</a:t>
            </a:r>
          </a:p>
        </p:txBody>
      </p:sp>
      <p:pic>
        <p:nvPicPr>
          <p:cNvPr id="3" name="그림 2">
            <a:extLst>
              <a:ext uri="{FF2B5EF4-FFF2-40B4-BE49-F238E27FC236}">
                <a16:creationId xmlns:a16="http://schemas.microsoft.com/office/drawing/2014/main" id="{36EC94B0-A679-4DC5-9E55-963511E81CB0}"/>
              </a:ext>
            </a:extLst>
          </p:cNvPr>
          <p:cNvPicPr>
            <a:picLocks noChangeAspect="1"/>
          </p:cNvPicPr>
          <p:nvPr/>
        </p:nvPicPr>
        <p:blipFill>
          <a:blip r:embed="rId2"/>
          <a:stretch>
            <a:fillRect/>
          </a:stretch>
        </p:blipFill>
        <p:spPr>
          <a:xfrm>
            <a:off x="611560" y="2444680"/>
            <a:ext cx="1952898" cy="533474"/>
          </a:xfrm>
          <a:prstGeom prst="rect">
            <a:avLst/>
          </a:prstGeom>
        </p:spPr>
      </p:pic>
      <p:sp>
        <p:nvSpPr>
          <p:cNvPr id="8" name="직사각형 7">
            <a:extLst>
              <a:ext uri="{FF2B5EF4-FFF2-40B4-BE49-F238E27FC236}">
                <a16:creationId xmlns:a16="http://schemas.microsoft.com/office/drawing/2014/main" id="{D736FC35-3C8D-4813-8E4A-41DE42E629FC}"/>
              </a:ext>
            </a:extLst>
          </p:cNvPr>
          <p:cNvSpPr/>
          <p:nvPr/>
        </p:nvSpPr>
        <p:spPr>
          <a:xfrm>
            <a:off x="495639" y="3118028"/>
            <a:ext cx="6931935" cy="830997"/>
          </a:xfrm>
          <a:prstGeom prst="rect">
            <a:avLst/>
          </a:prstGeom>
        </p:spPr>
        <p:txBody>
          <a:bodyPr wrap="square">
            <a:spAutoFit/>
          </a:bodyPr>
          <a:lstStyle/>
          <a:p>
            <a:r>
              <a:rPr lang="en-US" altLang="ko-KR" sz="1200" dirty="0"/>
              <a:t>Pt</a:t>
            </a:r>
            <a:r>
              <a:rPr lang="ko-KR" altLang="en-US" sz="1200" dirty="0"/>
              <a:t>는 주식의 </a:t>
            </a:r>
            <a:r>
              <a:rPr lang="en-US" altLang="ko-KR" sz="1200" dirty="0"/>
              <a:t>t</a:t>
            </a:r>
            <a:r>
              <a:rPr lang="ko-KR" altLang="en-US" sz="1200" dirty="0"/>
              <a:t>시점의 거래가격을 의미</a:t>
            </a:r>
            <a:endParaRPr lang="en-US" altLang="ko-KR" sz="1200" dirty="0"/>
          </a:p>
          <a:p>
            <a:r>
              <a:rPr lang="en-US" altLang="ko-KR" sz="1200" dirty="0"/>
              <a:t>Qt</a:t>
            </a:r>
            <a:r>
              <a:rPr lang="ko-KR" altLang="en-US" sz="1200" dirty="0"/>
              <a:t>는 주식의 </a:t>
            </a:r>
            <a:r>
              <a:rPr lang="en-US" altLang="ko-KR" sz="1200" dirty="0"/>
              <a:t>t</a:t>
            </a:r>
            <a:r>
              <a:rPr lang="ko-KR" altLang="en-US" sz="1200" dirty="0"/>
              <a:t>시점의 거래방향을 나타내는 변수</a:t>
            </a:r>
            <a:r>
              <a:rPr lang="en-US" altLang="ko-KR" sz="1200" dirty="0">
                <a:sym typeface="Wingdings" panose="05000000000000000000" pitchFamily="2" charset="2"/>
              </a:rPr>
              <a:t></a:t>
            </a:r>
            <a:r>
              <a:rPr lang="en-US" altLang="ko-KR" sz="1200" dirty="0"/>
              <a:t> </a:t>
            </a:r>
            <a:r>
              <a:rPr lang="ko-KR" altLang="en-US" sz="1200" dirty="0"/>
              <a:t>매수거래이면 </a:t>
            </a:r>
            <a:r>
              <a:rPr lang="en-US" altLang="ko-KR" sz="1200" dirty="0"/>
              <a:t>+1</a:t>
            </a:r>
            <a:r>
              <a:rPr lang="ko-KR" altLang="en-US" sz="1200" dirty="0"/>
              <a:t>의 값을 매도거래이면 </a:t>
            </a:r>
            <a:r>
              <a:rPr lang="en-US" altLang="ko-KR" sz="1200" dirty="0"/>
              <a:t>-1</a:t>
            </a:r>
            <a:r>
              <a:rPr lang="ko-KR" altLang="en-US" sz="1200" dirty="0"/>
              <a:t>의 값</a:t>
            </a:r>
            <a:endParaRPr lang="en-US" altLang="ko-KR" sz="1200" dirty="0"/>
          </a:p>
          <a:p>
            <a:r>
              <a:rPr lang="en-US" altLang="ko-KR" sz="1200" dirty="0"/>
              <a:t> </a:t>
            </a:r>
            <a:r>
              <a:rPr lang="ko-KR" altLang="en-US" sz="1200" dirty="0"/>
              <a:t>우리가 관심을 가지는 변수인 </a:t>
            </a:r>
            <a:r>
              <a:rPr lang="en-US" altLang="ko-KR" sz="1200" dirty="0"/>
              <a:t>c</a:t>
            </a:r>
            <a:r>
              <a:rPr lang="ko-KR" altLang="en-US" sz="1200" dirty="0"/>
              <a:t>는 유효스프레드의 절반 값</a:t>
            </a:r>
            <a:endParaRPr lang="en-US" altLang="ko-KR" sz="1200" dirty="0"/>
          </a:p>
          <a:p>
            <a:r>
              <a:rPr lang="en-US" altLang="ko-KR" sz="1200" dirty="0"/>
              <a:t>Roll </a:t>
            </a:r>
            <a:r>
              <a:rPr lang="ko-KR" altLang="en-US" sz="1200" dirty="0"/>
              <a:t>모형에서 </a:t>
            </a:r>
            <a:r>
              <a:rPr lang="en-US" altLang="ko-KR" sz="1200" dirty="0"/>
              <a:t>Qt</a:t>
            </a:r>
            <a:r>
              <a:rPr lang="ko-KR" altLang="en-US" sz="1200" dirty="0"/>
              <a:t>가 </a:t>
            </a:r>
            <a:r>
              <a:rPr lang="en-US" altLang="ko-KR" sz="1200" dirty="0"/>
              <a:t>+1</a:t>
            </a:r>
            <a:r>
              <a:rPr lang="ko-KR" altLang="en-US" sz="1200" dirty="0"/>
              <a:t>이나 </a:t>
            </a:r>
            <a:r>
              <a:rPr lang="en-US" altLang="ko-KR" sz="1200" dirty="0"/>
              <a:t>-1</a:t>
            </a:r>
            <a:r>
              <a:rPr lang="ko-KR" altLang="en-US" sz="1200" dirty="0"/>
              <a:t>이 될 확률이 동일하고 계열상관이 없으며 </a:t>
            </a:r>
            <a:r>
              <a:rPr lang="en-US" altLang="ko-KR" sz="1200" dirty="0"/>
              <a:t>et</a:t>
            </a:r>
            <a:r>
              <a:rPr lang="ko-KR" altLang="en-US" sz="1200" dirty="0"/>
              <a:t>와 독립적이라고 가정</a:t>
            </a:r>
          </a:p>
        </p:txBody>
      </p:sp>
      <p:sp>
        <p:nvSpPr>
          <p:cNvPr id="9" name="직사각형 8">
            <a:extLst>
              <a:ext uri="{FF2B5EF4-FFF2-40B4-BE49-F238E27FC236}">
                <a16:creationId xmlns:a16="http://schemas.microsoft.com/office/drawing/2014/main" id="{E469D6CE-1B51-49A3-A410-A0B882983AA6}"/>
              </a:ext>
            </a:extLst>
          </p:cNvPr>
          <p:cNvSpPr/>
          <p:nvPr/>
        </p:nvSpPr>
        <p:spPr>
          <a:xfrm>
            <a:off x="445478" y="4149080"/>
            <a:ext cx="8036801" cy="1015663"/>
          </a:xfrm>
          <a:prstGeom prst="rect">
            <a:avLst/>
          </a:prstGeom>
        </p:spPr>
        <p:txBody>
          <a:bodyPr wrap="square">
            <a:spAutoFit/>
          </a:bodyPr>
          <a:lstStyle/>
          <a:p>
            <a:r>
              <a:rPr lang="en-US" altLang="ko-KR" dirty="0"/>
              <a:t>Hasbrouck(2009)</a:t>
            </a:r>
          </a:p>
          <a:p>
            <a:r>
              <a:rPr lang="ko-KR" altLang="en-US" sz="1400" dirty="0"/>
              <a:t>위 식의 </a:t>
            </a:r>
            <a:r>
              <a:rPr lang="en-US" altLang="ko-KR" sz="1400" dirty="0"/>
              <a:t>Roll</a:t>
            </a:r>
            <a:r>
              <a:rPr lang="ko-KR" altLang="en-US" sz="1400" dirty="0"/>
              <a:t>의 모형을 추정함에 있어서 기존의 가정들을 사용하지 않고 </a:t>
            </a:r>
            <a:r>
              <a:rPr lang="en-US" altLang="ko-KR" sz="1400" dirty="0"/>
              <a:t>Gibbs </a:t>
            </a:r>
            <a:r>
              <a:rPr lang="ko-KR" altLang="en-US" sz="1400" dirty="0"/>
              <a:t>샘플링 기법을 사용</a:t>
            </a:r>
            <a:endParaRPr lang="en-US" altLang="ko-KR" sz="1400" dirty="0"/>
          </a:p>
          <a:p>
            <a:r>
              <a:rPr lang="ko-KR" altLang="en-US" sz="1400" dirty="0"/>
              <a:t>그들은 단지 모형에서 </a:t>
            </a:r>
            <a:r>
              <a:rPr lang="en-US" altLang="ko-KR" sz="1400" dirty="0"/>
              <a:t>et</a:t>
            </a:r>
            <a:r>
              <a:rPr lang="ko-KR" altLang="en-US" sz="1400" dirty="0"/>
              <a:t>가 </a:t>
            </a:r>
            <a:r>
              <a:rPr lang="en-US" altLang="ko-KR" sz="1400" dirty="0"/>
              <a:t>0</a:t>
            </a:r>
            <a:r>
              <a:rPr lang="ko-KR" altLang="en-US" sz="1400" dirty="0"/>
              <a:t>의 평균과 일정 분산을 지니는 정규분포를 </a:t>
            </a:r>
            <a:r>
              <a:rPr lang="ko-KR" altLang="en-US" sz="1400" dirty="0" err="1"/>
              <a:t>따른다고</a:t>
            </a:r>
            <a:r>
              <a:rPr lang="ko-KR" altLang="en-US" sz="1400" dirty="0"/>
              <a:t> 가정하고 나서</a:t>
            </a:r>
            <a:r>
              <a:rPr lang="en-US" altLang="ko-KR" sz="1400" dirty="0"/>
              <a:t>, Gibbs </a:t>
            </a:r>
            <a:r>
              <a:rPr lang="ko-KR" altLang="en-US" sz="1400" dirty="0"/>
              <a:t>샘플링 기법을 통하여서 </a:t>
            </a:r>
            <a:r>
              <a:rPr lang="ko-KR" altLang="en-US" sz="1400" dirty="0" err="1"/>
              <a:t>모수를</a:t>
            </a:r>
            <a:r>
              <a:rPr lang="ko-KR" altLang="en-US" sz="1400" dirty="0"/>
              <a:t> 추정</a:t>
            </a:r>
          </a:p>
        </p:txBody>
      </p:sp>
      <p:sp>
        <p:nvSpPr>
          <p:cNvPr id="10" name="직사각형 9">
            <a:extLst>
              <a:ext uri="{FF2B5EF4-FFF2-40B4-BE49-F238E27FC236}">
                <a16:creationId xmlns:a16="http://schemas.microsoft.com/office/drawing/2014/main" id="{9525E063-F006-4321-9CB5-86F546CE8F52}"/>
              </a:ext>
            </a:extLst>
          </p:cNvPr>
          <p:cNvSpPr/>
          <p:nvPr/>
        </p:nvSpPr>
        <p:spPr>
          <a:xfrm>
            <a:off x="395426" y="1005824"/>
            <a:ext cx="8136904" cy="523220"/>
          </a:xfrm>
          <a:prstGeom prst="rect">
            <a:avLst/>
          </a:prstGeom>
        </p:spPr>
        <p:txBody>
          <a:bodyPr wrap="square">
            <a:spAutoFit/>
          </a:bodyPr>
          <a:lstStyle/>
          <a:p>
            <a:r>
              <a:rPr lang="en-US" altLang="ko-KR" sz="1400" dirty="0"/>
              <a:t>Hasbrouck, J., “</a:t>
            </a:r>
            <a:r>
              <a:rPr lang="en-US" altLang="ko-KR" sz="1400" dirty="0">
                <a:highlight>
                  <a:srgbClr val="FFFF00"/>
                </a:highlight>
              </a:rPr>
              <a:t>Trading costs and returns </a:t>
            </a:r>
            <a:r>
              <a:rPr lang="en-US" altLang="ko-KR" sz="1400" dirty="0"/>
              <a:t>for US equities: Estimating effective costs from </a:t>
            </a:r>
            <a:r>
              <a:rPr lang="en-US" altLang="ko-KR" sz="1400" dirty="0">
                <a:highlight>
                  <a:srgbClr val="FFFF00"/>
                </a:highlight>
              </a:rPr>
              <a:t>daily data </a:t>
            </a:r>
            <a:r>
              <a:rPr lang="en-US" altLang="ko-KR" sz="1400" dirty="0"/>
              <a:t>”, </a:t>
            </a:r>
            <a:r>
              <a:rPr lang="en-US" altLang="ko-KR" sz="1400" dirty="0">
                <a:highlight>
                  <a:srgbClr val="FFFF00"/>
                </a:highlight>
              </a:rPr>
              <a:t>Journal of Finance, </a:t>
            </a:r>
            <a:r>
              <a:rPr lang="en-US" altLang="ko-KR" sz="1400" dirty="0"/>
              <a:t>Vol. 64(2009), pp. 1445-1477</a:t>
            </a:r>
            <a:endParaRPr lang="ko-KR" altLang="en-US" sz="1400" dirty="0"/>
          </a:p>
        </p:txBody>
      </p:sp>
    </p:spTree>
    <p:extLst>
      <p:ext uri="{BB962C8B-B14F-4D97-AF65-F5344CB8AC3E}">
        <p14:creationId xmlns:p14="http://schemas.microsoft.com/office/powerpoint/2010/main" val="199925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4EA1D3F-5904-49E3-922C-D735F325EAC2}"/>
              </a:ext>
            </a:extLst>
          </p:cNvPr>
          <p:cNvSpPr/>
          <p:nvPr/>
        </p:nvSpPr>
        <p:spPr>
          <a:xfrm>
            <a:off x="395536" y="1005414"/>
            <a:ext cx="8252324" cy="1200329"/>
          </a:xfrm>
          <a:prstGeom prst="rect">
            <a:avLst/>
          </a:prstGeom>
        </p:spPr>
        <p:txBody>
          <a:bodyPr wrap="square">
            <a:spAutoFit/>
          </a:bodyPr>
          <a:lstStyle/>
          <a:p>
            <a:r>
              <a:rPr lang="ko-KR" altLang="en-US" sz="1200" dirty="0"/>
              <a:t>두 개 이상의 </a:t>
            </a:r>
            <a:r>
              <a:rPr lang="ko-KR" altLang="en-US" sz="1200" dirty="0">
                <a:hlinkClick r:id="rId2" tooltip="확률 변수">
                  <a:extLst>
                    <a:ext uri="{A12FA001-AC4F-418D-AE19-62706E023703}">
                      <ahyp:hlinkClr xmlns:ahyp="http://schemas.microsoft.com/office/drawing/2018/hyperlinkcolor" val="tx"/>
                    </a:ext>
                  </a:extLst>
                </a:hlinkClick>
              </a:rPr>
              <a:t>확률 변수</a:t>
            </a:r>
            <a:r>
              <a:rPr lang="ko-KR" altLang="en-US" sz="1200" dirty="0"/>
              <a:t>의 </a:t>
            </a:r>
            <a:r>
              <a:rPr lang="ko-KR" altLang="en-US" sz="1200" dirty="0">
                <a:hlinkClick r:id="rId3" tooltip="결합 확률 분포">
                  <a:extLst>
                    <a:ext uri="{A12FA001-AC4F-418D-AE19-62706E023703}">
                      <ahyp:hlinkClr xmlns:ahyp="http://schemas.microsoft.com/office/drawing/2018/hyperlinkcolor" val="tx"/>
                    </a:ext>
                  </a:extLst>
                </a:hlinkClick>
              </a:rPr>
              <a:t>결합확률분포</a:t>
            </a:r>
            <a:r>
              <a:rPr lang="ko-KR" altLang="en-US" sz="1200" dirty="0"/>
              <a:t>로부터 일련의 표본을 생성하는 </a:t>
            </a:r>
            <a:r>
              <a:rPr lang="ko-KR" altLang="en-US" sz="1200" dirty="0">
                <a:hlinkClick r:id="rId4" tooltip="확률적 알고리즘">
                  <a:extLst>
                    <a:ext uri="{A12FA001-AC4F-418D-AE19-62706E023703}">
                      <ahyp:hlinkClr xmlns:ahyp="http://schemas.microsoft.com/office/drawing/2018/hyperlinkcolor" val="tx"/>
                    </a:ext>
                  </a:extLst>
                </a:hlinkClick>
              </a:rPr>
              <a:t>확률적 알고리즘</a:t>
            </a:r>
            <a:endParaRPr lang="en-US" altLang="ko-KR" sz="1200" dirty="0"/>
          </a:p>
          <a:p>
            <a:r>
              <a:rPr lang="ko-KR" altLang="en-US" sz="1200" dirty="0"/>
              <a:t>베이지안 추론</a:t>
            </a:r>
            <a:r>
              <a:rPr lang="en-US" altLang="ko-KR" sz="1200" dirty="0"/>
              <a:t>(Bayesian inference)</a:t>
            </a:r>
            <a:r>
              <a:rPr lang="ko-KR" altLang="en-US" sz="1200" dirty="0"/>
              <a:t>에 근거하여 </a:t>
            </a:r>
            <a:r>
              <a:rPr lang="ko-KR" altLang="en-US" sz="1200" dirty="0" err="1"/>
              <a:t>모수의</a:t>
            </a:r>
            <a:r>
              <a:rPr lang="ko-KR" altLang="en-US" sz="1200" dirty="0"/>
              <a:t> 정상적 분포</a:t>
            </a:r>
            <a:r>
              <a:rPr lang="en-US" altLang="ko-KR" sz="1200" dirty="0"/>
              <a:t>(stationary distribution)</a:t>
            </a:r>
            <a:r>
              <a:rPr lang="ko-KR" altLang="en-US" sz="1200" dirty="0"/>
              <a:t>를 찾는다</a:t>
            </a:r>
            <a:r>
              <a:rPr lang="en-US" altLang="ko-KR" sz="1200" dirty="0"/>
              <a:t>. </a:t>
            </a:r>
          </a:p>
          <a:p>
            <a:endParaRPr lang="en-US" altLang="ko-KR" sz="1200" dirty="0"/>
          </a:p>
          <a:p>
            <a:r>
              <a:rPr lang="ko-KR" altLang="en-US" sz="1200" dirty="0"/>
              <a:t>정상적 분포를 구하기 위하여 </a:t>
            </a:r>
            <a:r>
              <a:rPr lang="ko-KR" altLang="en-US" sz="1200" dirty="0" err="1">
                <a:highlight>
                  <a:srgbClr val="FFFF00"/>
                </a:highlight>
              </a:rPr>
              <a:t>마르코프</a:t>
            </a:r>
            <a:r>
              <a:rPr lang="ko-KR" altLang="en-US" sz="1200" dirty="0">
                <a:highlight>
                  <a:srgbClr val="FFFF00"/>
                </a:highlight>
              </a:rPr>
              <a:t> 체인</a:t>
            </a:r>
            <a:r>
              <a:rPr lang="en-US" altLang="ko-KR" sz="1200" dirty="0">
                <a:highlight>
                  <a:srgbClr val="FFFF00"/>
                </a:highlight>
              </a:rPr>
              <a:t>(Markov Chain)</a:t>
            </a:r>
            <a:r>
              <a:rPr lang="ko-KR" altLang="en-US" sz="1200" dirty="0">
                <a:highlight>
                  <a:srgbClr val="FFFF00"/>
                </a:highlight>
              </a:rPr>
              <a:t>을 따르는 </a:t>
            </a:r>
            <a:r>
              <a:rPr lang="ko-KR" altLang="en-US" sz="1200" dirty="0" err="1">
                <a:highlight>
                  <a:srgbClr val="FFFF00"/>
                </a:highlight>
              </a:rPr>
              <a:t>추출값들</a:t>
            </a:r>
            <a:r>
              <a:rPr lang="en-US" altLang="ko-KR" sz="1200" dirty="0"/>
              <a:t>(draws)</a:t>
            </a:r>
            <a:r>
              <a:rPr lang="ko-KR" altLang="en-US" sz="1200" dirty="0"/>
              <a:t>을 이용하며 이 때 </a:t>
            </a:r>
            <a:r>
              <a:rPr lang="ko-KR" altLang="en-US" sz="1200" dirty="0" err="1"/>
              <a:t>추출값을</a:t>
            </a:r>
            <a:r>
              <a:rPr lang="ko-KR" altLang="en-US" sz="1200" dirty="0"/>
              <a:t> 구하는 방법이 </a:t>
            </a:r>
            <a:r>
              <a:rPr lang="ko-KR" altLang="en-US" sz="1200" dirty="0" err="1"/>
              <a:t>몬테카를로시뮬레이션</a:t>
            </a:r>
            <a:r>
              <a:rPr lang="en-US" altLang="ko-KR" sz="1200" dirty="0"/>
              <a:t>(Monte Carlo simulation) </a:t>
            </a:r>
            <a:r>
              <a:rPr lang="ko-KR" altLang="en-US" sz="1200" dirty="0"/>
              <a:t>이다</a:t>
            </a:r>
            <a:r>
              <a:rPr lang="en-US" altLang="ko-KR" sz="1200" dirty="0"/>
              <a:t>. </a:t>
            </a:r>
          </a:p>
          <a:p>
            <a:r>
              <a:rPr lang="en-US" altLang="ko-KR" sz="1200" dirty="0">
                <a:highlight>
                  <a:srgbClr val="FFFF00"/>
                </a:highlight>
                <a:sym typeface="Wingdings" panose="05000000000000000000" pitchFamily="2" charset="2"/>
              </a:rPr>
              <a:t> </a:t>
            </a:r>
            <a:r>
              <a:rPr lang="ko-KR" altLang="en-US" sz="1200" dirty="0">
                <a:highlight>
                  <a:srgbClr val="FFFF00"/>
                </a:highlight>
              </a:rPr>
              <a:t>깁스 샘플링의 가장 큰 장점은 고도의 복잡한 모형도 추정할 수 있다는 점</a:t>
            </a:r>
            <a:r>
              <a:rPr lang="en-US" altLang="ko-KR" sz="1200" dirty="0">
                <a:highlight>
                  <a:srgbClr val="FFFF00"/>
                </a:highlight>
              </a:rPr>
              <a:t> </a:t>
            </a:r>
          </a:p>
        </p:txBody>
      </p:sp>
      <p:sp>
        <p:nvSpPr>
          <p:cNvPr id="3" name="직사각형 2">
            <a:extLst>
              <a:ext uri="{FF2B5EF4-FFF2-40B4-BE49-F238E27FC236}">
                <a16:creationId xmlns:a16="http://schemas.microsoft.com/office/drawing/2014/main" id="{16CC2681-3249-4D8F-B986-5208124EDF7E}"/>
              </a:ext>
            </a:extLst>
          </p:cNvPr>
          <p:cNvSpPr/>
          <p:nvPr/>
        </p:nvSpPr>
        <p:spPr>
          <a:xfrm>
            <a:off x="395536" y="237876"/>
            <a:ext cx="2119811" cy="400110"/>
          </a:xfrm>
          <a:prstGeom prst="rect">
            <a:avLst/>
          </a:prstGeom>
        </p:spPr>
        <p:txBody>
          <a:bodyPr wrap="none">
            <a:spAutoFit/>
          </a:bodyPr>
          <a:lstStyle/>
          <a:p>
            <a:r>
              <a:rPr lang="en-US" altLang="ko-KR" sz="2000" b="1" dirty="0">
                <a:solidFill>
                  <a:srgbClr val="202124"/>
                </a:solidFill>
                <a:latin typeface="Apple SD Gothic Neo"/>
              </a:rPr>
              <a:t>** Gibbs sampling</a:t>
            </a:r>
            <a:endParaRPr lang="ko-KR" altLang="en-US" sz="2000" dirty="0"/>
          </a:p>
        </p:txBody>
      </p:sp>
      <p:sp>
        <p:nvSpPr>
          <p:cNvPr id="6" name="직사각형 5">
            <a:extLst>
              <a:ext uri="{FF2B5EF4-FFF2-40B4-BE49-F238E27FC236}">
                <a16:creationId xmlns:a16="http://schemas.microsoft.com/office/drawing/2014/main" id="{31BE7C39-7465-48FD-A0D3-D5F11BE7F4DB}"/>
              </a:ext>
            </a:extLst>
          </p:cNvPr>
          <p:cNvSpPr/>
          <p:nvPr/>
        </p:nvSpPr>
        <p:spPr>
          <a:xfrm>
            <a:off x="315635" y="2282488"/>
            <a:ext cx="8496944" cy="1600438"/>
          </a:xfrm>
          <a:prstGeom prst="rect">
            <a:avLst/>
          </a:prstGeom>
        </p:spPr>
        <p:txBody>
          <a:bodyPr wrap="square">
            <a:spAutoFit/>
          </a:bodyPr>
          <a:lstStyle/>
          <a:p>
            <a:r>
              <a:rPr lang="ko-KR" altLang="en-US" sz="1400" b="1" dirty="0" err="1">
                <a:solidFill>
                  <a:srgbClr val="303030"/>
                </a:solidFill>
                <a:latin typeface="PT Sans"/>
              </a:rPr>
              <a:t>마코프</a:t>
            </a:r>
            <a:r>
              <a:rPr lang="ko-KR" altLang="en-US" sz="1400" b="1" dirty="0">
                <a:solidFill>
                  <a:srgbClr val="303030"/>
                </a:solidFill>
                <a:latin typeface="PT Sans"/>
              </a:rPr>
              <a:t> 연쇄</a:t>
            </a:r>
            <a:r>
              <a:rPr lang="en-US" altLang="ko-KR" sz="1400" b="1" dirty="0">
                <a:solidFill>
                  <a:srgbClr val="303030"/>
                </a:solidFill>
                <a:latin typeface="PT Sans"/>
              </a:rPr>
              <a:t>(Markov Chain) </a:t>
            </a:r>
          </a:p>
          <a:p>
            <a:r>
              <a:rPr lang="en-US" altLang="ko-KR" sz="1200" b="1" dirty="0">
                <a:solidFill>
                  <a:srgbClr val="303030"/>
                </a:solidFill>
                <a:latin typeface="PT Sans"/>
              </a:rPr>
              <a:t>: </a:t>
            </a:r>
            <a:r>
              <a:rPr lang="ko-KR" altLang="en-US" sz="1200" dirty="0">
                <a:solidFill>
                  <a:srgbClr val="313131"/>
                </a:solidFill>
                <a:latin typeface="PT Sans"/>
              </a:rPr>
              <a:t> </a:t>
            </a:r>
            <a:r>
              <a:rPr lang="ko-KR" altLang="en-US" sz="1200" b="1" dirty="0" err="1">
                <a:solidFill>
                  <a:srgbClr val="303030"/>
                </a:solidFill>
                <a:latin typeface="PT Sans"/>
              </a:rPr>
              <a:t>마코프</a:t>
            </a:r>
            <a:r>
              <a:rPr lang="ko-KR" altLang="en-US" sz="1200" b="1" dirty="0">
                <a:solidFill>
                  <a:srgbClr val="303030"/>
                </a:solidFill>
                <a:latin typeface="PT Sans"/>
              </a:rPr>
              <a:t> 가정</a:t>
            </a:r>
            <a:r>
              <a:rPr lang="en-US" altLang="ko-KR" sz="1200" b="1" dirty="0">
                <a:solidFill>
                  <a:srgbClr val="303030"/>
                </a:solidFill>
                <a:latin typeface="PT Sans"/>
              </a:rPr>
              <a:t>(Markov assumption)</a:t>
            </a:r>
            <a:r>
              <a:rPr lang="ko-KR" altLang="en-US" sz="1200" dirty="0">
                <a:solidFill>
                  <a:srgbClr val="313131"/>
                </a:solidFill>
                <a:latin typeface="PT Sans"/>
              </a:rPr>
              <a:t>을 따르는 </a:t>
            </a:r>
            <a:r>
              <a:rPr lang="ko-KR" altLang="en-US" sz="1200" dirty="0">
                <a:solidFill>
                  <a:srgbClr val="313131"/>
                </a:solidFill>
                <a:highlight>
                  <a:srgbClr val="FFFF00"/>
                </a:highlight>
                <a:latin typeface="PT Sans"/>
              </a:rPr>
              <a:t>이산 시간 확률과정으로</a:t>
            </a:r>
            <a:r>
              <a:rPr lang="en-US" altLang="ko-KR" sz="1200" dirty="0">
                <a:solidFill>
                  <a:srgbClr val="313131"/>
                </a:solidFill>
                <a:highlight>
                  <a:srgbClr val="FFFF00"/>
                </a:highlight>
                <a:latin typeface="PT Sans"/>
              </a:rPr>
              <a:t> </a:t>
            </a:r>
            <a:r>
              <a:rPr lang="ko-KR" altLang="en-US" sz="1200" dirty="0" err="1">
                <a:solidFill>
                  <a:srgbClr val="313131"/>
                </a:solidFill>
                <a:latin typeface="PT Sans"/>
              </a:rPr>
              <a:t>마코프</a:t>
            </a:r>
            <a:r>
              <a:rPr lang="ko-KR" altLang="en-US" sz="1200" dirty="0">
                <a:solidFill>
                  <a:srgbClr val="313131"/>
                </a:solidFill>
                <a:latin typeface="PT Sans"/>
              </a:rPr>
              <a:t> 가정은 러시아 수학자 </a:t>
            </a:r>
            <a:r>
              <a:rPr lang="ko-KR" altLang="en-US" sz="1200" dirty="0" err="1">
                <a:solidFill>
                  <a:srgbClr val="313131"/>
                </a:solidFill>
                <a:latin typeface="PT Sans"/>
              </a:rPr>
              <a:t>마코프가</a:t>
            </a:r>
            <a:r>
              <a:rPr lang="ko-KR" altLang="en-US" sz="1200" dirty="0">
                <a:solidFill>
                  <a:srgbClr val="313131"/>
                </a:solidFill>
                <a:latin typeface="PT Sans"/>
              </a:rPr>
              <a:t> </a:t>
            </a:r>
            <a:r>
              <a:rPr lang="en-US" altLang="ko-KR" sz="1200" dirty="0">
                <a:solidFill>
                  <a:srgbClr val="313131"/>
                </a:solidFill>
                <a:latin typeface="PT Sans"/>
              </a:rPr>
              <a:t>1913</a:t>
            </a:r>
            <a:r>
              <a:rPr lang="ko-KR" altLang="en-US" sz="1200" dirty="0">
                <a:solidFill>
                  <a:srgbClr val="313131"/>
                </a:solidFill>
                <a:latin typeface="PT Sans"/>
              </a:rPr>
              <a:t>년경에 러시아어 문헌에 나오는 글자들의 순서에 관한 모델을 구축하기 위해 제안된 개념으로</a:t>
            </a:r>
            <a:r>
              <a:rPr lang="en-US" altLang="ko-KR" sz="1200" dirty="0">
                <a:solidFill>
                  <a:srgbClr val="313131"/>
                </a:solidFill>
                <a:latin typeface="PT Sans"/>
              </a:rPr>
              <a:t> </a:t>
            </a:r>
            <a:r>
              <a:rPr lang="ko-KR" altLang="en-US" sz="1200" dirty="0">
                <a:solidFill>
                  <a:srgbClr val="313131"/>
                </a:solidFill>
                <a:highlight>
                  <a:srgbClr val="FFFF00"/>
                </a:highlight>
                <a:latin typeface="PT Sans"/>
              </a:rPr>
              <a:t>특정 시점의 상태 확률은 단지 그 이전 상태에만 의존한다는 것이 </a:t>
            </a:r>
            <a:r>
              <a:rPr lang="ko-KR" altLang="en-US" sz="1200" dirty="0">
                <a:solidFill>
                  <a:srgbClr val="313131"/>
                </a:solidFill>
                <a:latin typeface="PT Sans"/>
              </a:rPr>
              <a:t>핵심</a:t>
            </a:r>
            <a:endParaRPr lang="en-US" altLang="ko-KR" sz="1200" dirty="0">
              <a:solidFill>
                <a:srgbClr val="313131"/>
              </a:solidFill>
              <a:latin typeface="PT Sans"/>
            </a:endParaRPr>
          </a:p>
          <a:p>
            <a:pPr marL="285750" indent="-285750">
              <a:buFont typeface="Wingdings" panose="05000000000000000000" pitchFamily="2" charset="2"/>
              <a:buChar char="è"/>
            </a:pPr>
            <a:r>
              <a:rPr lang="ko-KR" altLang="en-US" sz="1200" dirty="0"/>
              <a:t>한 상태에서 다른 상태로의 </a:t>
            </a:r>
            <a:r>
              <a:rPr lang="ko-KR" altLang="en-US" sz="1200" b="1" dirty="0"/>
              <a:t>전이</a:t>
            </a:r>
            <a:r>
              <a:rPr lang="en-US" altLang="ko-KR" sz="1200" b="1" dirty="0"/>
              <a:t>(transition)</a:t>
            </a:r>
            <a:r>
              <a:rPr lang="ko-KR" altLang="en-US" sz="1200" dirty="0"/>
              <a:t>는 그동안 상태 전이에 대한 긴 이력</a:t>
            </a:r>
            <a:r>
              <a:rPr lang="en-US" altLang="ko-KR" sz="1200" dirty="0"/>
              <a:t>(history)</a:t>
            </a:r>
            <a:r>
              <a:rPr lang="ko-KR" altLang="en-US" sz="1200" dirty="0"/>
              <a:t>을 필요로 하지 않고 바로 직전 상태에서의 전이로 추정할 수 있다는 것</a:t>
            </a:r>
            <a:r>
              <a:rPr lang="en-US" altLang="ko-KR" sz="1200" dirty="0"/>
              <a:t>.</a:t>
            </a:r>
          </a:p>
          <a:p>
            <a:pPr marL="285750" indent="-285750">
              <a:buFont typeface="Wingdings" panose="05000000000000000000" pitchFamily="2" charset="2"/>
              <a:buChar char="è"/>
            </a:pPr>
            <a:r>
              <a:rPr lang="ko-KR" altLang="en-US" sz="1200" dirty="0"/>
              <a:t>특정 조건을 만족한 상태에서 </a:t>
            </a:r>
            <a:r>
              <a:rPr lang="ko-KR" altLang="en-US" sz="1200" dirty="0" err="1"/>
              <a:t>마코프</a:t>
            </a:r>
            <a:r>
              <a:rPr lang="ko-KR" altLang="en-US" sz="1200" dirty="0"/>
              <a:t> 연쇄를 반복하다 보면 현재 상태의 확률이 직전 상태의 확률과 같아지게</a:t>
            </a:r>
            <a:r>
              <a:rPr lang="en-US" altLang="ko-KR" sz="1200" dirty="0"/>
              <a:t>, </a:t>
            </a:r>
            <a:r>
              <a:rPr lang="ko-KR" altLang="en-US" sz="1200" dirty="0"/>
              <a:t>수렴하게 되므로</a:t>
            </a:r>
            <a:r>
              <a:rPr lang="en-US" altLang="ko-KR" sz="1200" dirty="0"/>
              <a:t> </a:t>
            </a:r>
            <a:r>
              <a:rPr lang="ko-KR" altLang="en-US" sz="1200" dirty="0"/>
              <a:t>이렇게 평형 상태에 도달한 확률 분포를 </a:t>
            </a:r>
            <a:r>
              <a:rPr lang="ko-KR" altLang="en-US" sz="1200" b="1" dirty="0"/>
              <a:t>정적분포</a:t>
            </a:r>
            <a:r>
              <a:rPr lang="en-US" altLang="ko-KR" sz="1200" b="1" dirty="0"/>
              <a:t>(Stationary Distribution)</a:t>
            </a:r>
            <a:r>
              <a:rPr lang="ko-KR" altLang="en-US" sz="1200" dirty="0"/>
              <a:t>라고 한다</a:t>
            </a:r>
            <a:r>
              <a:rPr lang="en-US" altLang="ko-KR" sz="1200" dirty="0"/>
              <a:t>.</a:t>
            </a:r>
            <a:endParaRPr lang="ko-KR" altLang="en-US" sz="1200" dirty="0"/>
          </a:p>
        </p:txBody>
      </p:sp>
      <p:sp>
        <p:nvSpPr>
          <p:cNvPr id="9" name="직사각형 8">
            <a:extLst>
              <a:ext uri="{FF2B5EF4-FFF2-40B4-BE49-F238E27FC236}">
                <a16:creationId xmlns:a16="http://schemas.microsoft.com/office/drawing/2014/main" id="{87EE71FA-01B3-4F25-BF2C-06E5FC663F5A}"/>
              </a:ext>
            </a:extLst>
          </p:cNvPr>
          <p:cNvSpPr/>
          <p:nvPr/>
        </p:nvSpPr>
        <p:spPr>
          <a:xfrm>
            <a:off x="315635" y="3849637"/>
            <a:ext cx="8461442" cy="2369880"/>
          </a:xfrm>
          <a:prstGeom prst="rect">
            <a:avLst/>
          </a:prstGeom>
        </p:spPr>
        <p:txBody>
          <a:bodyPr wrap="square">
            <a:spAutoFit/>
          </a:bodyPr>
          <a:lstStyle/>
          <a:p>
            <a:pPr algn="just" fontAlgn="base"/>
            <a:r>
              <a:rPr lang="ko-KR" altLang="en-US" sz="1200" kern="0" dirty="0" err="1">
                <a:solidFill>
                  <a:srgbClr val="000000"/>
                </a:solidFill>
                <a:highlight>
                  <a:srgbClr val="FFFF00"/>
                </a:highlight>
                <a:latin typeface="+mj-ea"/>
                <a:ea typeface="+mj-ea"/>
              </a:rPr>
              <a:t>마코프</a:t>
            </a:r>
            <a:r>
              <a:rPr lang="ko-KR" altLang="en-US" sz="1200" kern="0" dirty="0">
                <a:solidFill>
                  <a:srgbClr val="000000"/>
                </a:solidFill>
                <a:highlight>
                  <a:srgbClr val="FFFF00"/>
                </a:highlight>
                <a:latin typeface="+mj-ea"/>
                <a:ea typeface="+mj-ea"/>
              </a:rPr>
              <a:t> 연쇄 </a:t>
            </a:r>
            <a:r>
              <a:rPr lang="ko-KR" altLang="en-US" sz="1200" kern="0" dirty="0" err="1">
                <a:solidFill>
                  <a:srgbClr val="000000"/>
                </a:solidFill>
                <a:highlight>
                  <a:srgbClr val="FFFF00"/>
                </a:highlight>
                <a:latin typeface="+mj-ea"/>
                <a:ea typeface="+mj-ea"/>
              </a:rPr>
              <a:t>몬테카를로</a:t>
            </a:r>
            <a:r>
              <a:rPr lang="ko-KR" altLang="en-US" sz="1200" kern="0" dirty="0">
                <a:solidFill>
                  <a:srgbClr val="000000"/>
                </a:solidFill>
                <a:highlight>
                  <a:srgbClr val="FFFF00"/>
                </a:highlight>
                <a:latin typeface="+mj-ea"/>
                <a:ea typeface="+mj-ea"/>
              </a:rPr>
              <a:t> 방법</a:t>
            </a:r>
            <a:r>
              <a:rPr lang="en-US" altLang="ko-KR" sz="1200" kern="0" dirty="0">
                <a:solidFill>
                  <a:srgbClr val="000000"/>
                </a:solidFill>
                <a:highlight>
                  <a:srgbClr val="FFFF00"/>
                </a:highlight>
                <a:latin typeface="+mj-ea"/>
                <a:ea typeface="+mj-ea"/>
              </a:rPr>
              <a:t>(MCMC)</a:t>
            </a:r>
            <a:endParaRPr lang="ko-KR" altLang="en-US" sz="1200" kern="0" dirty="0">
              <a:solidFill>
                <a:srgbClr val="000000"/>
              </a:solidFill>
              <a:highlight>
                <a:srgbClr val="FFFF00"/>
              </a:highlight>
              <a:latin typeface="+mj-ea"/>
              <a:ea typeface="+mj-ea"/>
            </a:endParaRPr>
          </a:p>
          <a:p>
            <a:pPr algn="just" fontAlgn="base"/>
            <a:r>
              <a:rPr lang="en-US" altLang="ko-KR" sz="1200" kern="0" dirty="0">
                <a:solidFill>
                  <a:srgbClr val="000000"/>
                </a:solidFill>
                <a:latin typeface="+mj-ea"/>
                <a:ea typeface="+mj-ea"/>
              </a:rPr>
              <a:t>MCMC</a:t>
            </a:r>
            <a:r>
              <a:rPr lang="ko-KR" altLang="en-US" sz="1200" kern="0" dirty="0">
                <a:solidFill>
                  <a:srgbClr val="000000"/>
                </a:solidFill>
                <a:latin typeface="+mj-ea"/>
                <a:ea typeface="+mj-ea"/>
              </a:rPr>
              <a:t>란 </a:t>
            </a:r>
            <a:r>
              <a:rPr lang="ko-KR" altLang="en-US" sz="1200" kern="0" dirty="0" err="1">
                <a:solidFill>
                  <a:srgbClr val="000000"/>
                </a:solidFill>
                <a:latin typeface="+mj-ea"/>
                <a:ea typeface="+mj-ea"/>
              </a:rPr>
              <a:t>마코프</a:t>
            </a:r>
            <a:r>
              <a:rPr lang="ko-KR" altLang="en-US" sz="1200" kern="0" dirty="0">
                <a:solidFill>
                  <a:srgbClr val="000000"/>
                </a:solidFill>
                <a:latin typeface="+mj-ea"/>
                <a:ea typeface="+mj-ea"/>
              </a:rPr>
              <a:t> 연쇄에 기반한 확률 분포로부터 표본을 추출하는 </a:t>
            </a:r>
            <a:r>
              <a:rPr lang="ko-KR" altLang="en-US" sz="1200" kern="0" dirty="0" err="1">
                <a:solidFill>
                  <a:srgbClr val="000000"/>
                </a:solidFill>
                <a:latin typeface="+mj-ea"/>
                <a:ea typeface="+mj-ea"/>
              </a:rPr>
              <a:t>몬테카를로</a:t>
            </a:r>
            <a:r>
              <a:rPr lang="ko-KR" altLang="en-US" sz="1200" kern="0" dirty="0">
                <a:solidFill>
                  <a:srgbClr val="000000"/>
                </a:solidFill>
                <a:latin typeface="+mj-ea"/>
                <a:ea typeface="+mj-ea"/>
              </a:rPr>
              <a:t> 방법으로 </a:t>
            </a:r>
            <a:r>
              <a:rPr lang="en-US" altLang="ko-KR" sz="1200" kern="0" dirty="0">
                <a:solidFill>
                  <a:srgbClr val="000000"/>
                </a:solidFill>
                <a:latin typeface="+mj-ea"/>
                <a:ea typeface="+mj-ea"/>
              </a:rPr>
              <a:t>MCMC </a:t>
            </a:r>
            <a:r>
              <a:rPr lang="ko-KR" altLang="en-US" sz="1200" kern="0" dirty="0">
                <a:solidFill>
                  <a:srgbClr val="000000"/>
                </a:solidFill>
                <a:latin typeface="+mj-ea"/>
                <a:ea typeface="+mj-ea"/>
              </a:rPr>
              <a:t>알고리즘은 우리가 샘플을 얻으려고 하는 목표분포를 </a:t>
            </a:r>
            <a:r>
              <a:rPr lang="en-US" altLang="ko-KR" sz="1200" kern="0" dirty="0">
                <a:solidFill>
                  <a:srgbClr val="000000"/>
                </a:solidFill>
                <a:latin typeface="+mj-ea"/>
                <a:ea typeface="+mj-ea"/>
              </a:rPr>
              <a:t>Stationary Distribution</a:t>
            </a:r>
            <a:r>
              <a:rPr lang="ko-KR" altLang="en-US" sz="1200" kern="0" dirty="0">
                <a:solidFill>
                  <a:srgbClr val="000000"/>
                </a:solidFill>
                <a:latin typeface="+mj-ea"/>
                <a:ea typeface="+mj-ea"/>
              </a:rPr>
              <a:t>으로 가지는 </a:t>
            </a:r>
            <a:r>
              <a:rPr lang="ko-KR" altLang="en-US" sz="1200" kern="0" dirty="0" err="1">
                <a:solidFill>
                  <a:srgbClr val="000000"/>
                </a:solidFill>
                <a:latin typeface="+mj-ea"/>
                <a:ea typeface="+mj-ea"/>
              </a:rPr>
              <a:t>마코프</a:t>
            </a:r>
            <a:r>
              <a:rPr lang="ko-KR" altLang="en-US" sz="1200" kern="0" dirty="0">
                <a:solidFill>
                  <a:srgbClr val="000000"/>
                </a:solidFill>
                <a:latin typeface="+mj-ea"/>
                <a:ea typeface="+mj-ea"/>
              </a:rPr>
              <a:t> 체인을 만든다</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이 체인의 시뮬레이션을 가동하고 초기값에 영향을 받는 </a:t>
            </a:r>
            <a:r>
              <a:rPr lang="en-US" altLang="ko-KR" sz="1200" kern="0" dirty="0">
                <a:solidFill>
                  <a:srgbClr val="000000"/>
                </a:solidFill>
                <a:latin typeface="+mj-ea"/>
                <a:ea typeface="+mj-ea"/>
              </a:rPr>
              <a:t>burn-in period</a:t>
            </a:r>
            <a:r>
              <a:rPr lang="ko-KR" altLang="en-US" sz="1200" kern="0" dirty="0">
                <a:solidFill>
                  <a:srgbClr val="000000"/>
                </a:solidFill>
                <a:latin typeface="+mj-ea"/>
                <a:ea typeface="+mj-ea"/>
              </a:rPr>
              <a:t>를 지나고 나면 목표분포를 따르는 샘플이 만들어진다</a:t>
            </a:r>
            <a:r>
              <a:rPr lang="en-US" altLang="ko-KR" sz="1200" kern="0" dirty="0">
                <a:solidFill>
                  <a:srgbClr val="000000"/>
                </a:solidFill>
                <a:latin typeface="+mj-ea"/>
                <a:ea typeface="+mj-ea"/>
              </a:rPr>
              <a:t>.</a:t>
            </a:r>
          </a:p>
          <a:p>
            <a:pPr algn="just" fontAlgn="base"/>
            <a:r>
              <a:rPr lang="en-US" altLang="ko-KR" sz="1000" dirty="0"/>
              <a:t>MCMC </a:t>
            </a:r>
            <a:r>
              <a:rPr lang="ko-KR" altLang="en-US" sz="1000" dirty="0"/>
              <a:t>알고리즘은 우리가 샘플을 얻으려고 하는 목표분포를 </a:t>
            </a:r>
            <a:r>
              <a:rPr lang="en-US" altLang="ko-KR" sz="1000" dirty="0"/>
              <a:t>Stationary Distribution</a:t>
            </a:r>
            <a:r>
              <a:rPr lang="ko-KR" altLang="en-US" sz="1000" dirty="0"/>
              <a:t>으로 가지는 </a:t>
            </a:r>
            <a:r>
              <a:rPr lang="ko-KR" altLang="en-US" sz="1000" dirty="0" err="1"/>
              <a:t>마코프</a:t>
            </a:r>
            <a:r>
              <a:rPr lang="ko-KR" altLang="en-US" sz="1000" dirty="0"/>
              <a:t> 체인을 만든다</a:t>
            </a:r>
            <a:r>
              <a:rPr lang="en-US" altLang="ko-KR" sz="1000" dirty="0"/>
              <a:t>. </a:t>
            </a:r>
          </a:p>
          <a:p>
            <a:pPr algn="just" fontAlgn="base"/>
            <a:r>
              <a:rPr lang="ko-KR" altLang="en-US" sz="1000" dirty="0"/>
              <a:t>이 체인의 시뮬레이션을 가동하고 초기값에 영향을 받는 </a:t>
            </a:r>
            <a:r>
              <a:rPr lang="en-US" altLang="ko-KR" sz="1000" dirty="0"/>
              <a:t>burn-in period</a:t>
            </a:r>
            <a:r>
              <a:rPr lang="ko-KR" altLang="en-US" sz="1000" dirty="0"/>
              <a:t>를 지나고 나면 목표분포를 따르는 샘플이 만들어진다</a:t>
            </a:r>
            <a:r>
              <a:rPr lang="en-US" altLang="ko-KR" dirty="0"/>
              <a:t>.</a:t>
            </a:r>
            <a:endParaRPr lang="en-US" altLang="ko-KR" sz="1200" kern="0" dirty="0">
              <a:solidFill>
                <a:srgbClr val="000000"/>
              </a:solidFill>
              <a:latin typeface="+mj-ea"/>
              <a:ea typeface="+mj-ea"/>
            </a:endParaRPr>
          </a:p>
          <a:p>
            <a:pPr algn="just" fontAlgn="base"/>
            <a:endParaRPr lang="en-US" altLang="ko-KR" sz="1200" kern="0" dirty="0">
              <a:solidFill>
                <a:srgbClr val="000000"/>
              </a:solidFill>
              <a:latin typeface="+mj-ea"/>
              <a:ea typeface="+mj-ea"/>
            </a:endParaRPr>
          </a:p>
          <a:p>
            <a:pPr algn="just" fontAlgn="base"/>
            <a:r>
              <a:rPr lang="ko-KR" altLang="en-US" sz="1200" kern="0" dirty="0">
                <a:solidFill>
                  <a:srgbClr val="000000"/>
                </a:solidFill>
                <a:highlight>
                  <a:srgbClr val="FFFF00"/>
                </a:highlight>
                <a:latin typeface="+mj-ea"/>
                <a:ea typeface="+mj-ea"/>
              </a:rPr>
              <a:t>깁스 샘플링</a:t>
            </a:r>
            <a:r>
              <a:rPr lang="en-US" altLang="ko-KR" sz="1200" kern="0" dirty="0">
                <a:solidFill>
                  <a:srgbClr val="000000"/>
                </a:solidFill>
                <a:highlight>
                  <a:srgbClr val="FFFF00"/>
                </a:highlight>
                <a:latin typeface="+mj-ea"/>
                <a:ea typeface="+mj-ea"/>
              </a:rPr>
              <a:t>(</a:t>
            </a:r>
            <a:r>
              <a:rPr lang="en-US" altLang="ko-KR" sz="1200" b="1" dirty="0">
                <a:solidFill>
                  <a:srgbClr val="202124"/>
                </a:solidFill>
                <a:highlight>
                  <a:srgbClr val="FFFF00"/>
                </a:highlight>
                <a:latin typeface="Apple SD Gothic Neo"/>
              </a:rPr>
              <a:t> Gibbs sampling)</a:t>
            </a:r>
            <a:endParaRPr lang="ko-KR" altLang="en-US" sz="1200" kern="0" dirty="0">
              <a:solidFill>
                <a:srgbClr val="000000"/>
              </a:solidFill>
              <a:highlight>
                <a:srgbClr val="FFFF00"/>
              </a:highlight>
              <a:latin typeface="+mj-ea"/>
              <a:ea typeface="+mj-ea"/>
            </a:endParaRPr>
          </a:p>
          <a:p>
            <a:pPr algn="just" fontAlgn="base"/>
            <a:r>
              <a:rPr lang="ko-KR" altLang="en-US" sz="1200" kern="0" dirty="0" err="1">
                <a:solidFill>
                  <a:srgbClr val="000000"/>
                </a:solidFill>
                <a:latin typeface="+mj-ea"/>
                <a:ea typeface="+mj-ea"/>
              </a:rPr>
              <a:t>몬테카를로</a:t>
            </a:r>
            <a:r>
              <a:rPr lang="ko-KR" altLang="en-US" sz="1200" kern="0" dirty="0">
                <a:solidFill>
                  <a:srgbClr val="000000"/>
                </a:solidFill>
                <a:latin typeface="+mj-ea"/>
                <a:ea typeface="+mj-ea"/>
              </a:rPr>
              <a:t> 방법은 모든 샘플이 독립</a:t>
            </a:r>
            <a:r>
              <a:rPr lang="en-US" altLang="ko-KR" sz="1200" kern="0" dirty="0">
                <a:solidFill>
                  <a:srgbClr val="000000"/>
                </a:solidFill>
                <a:latin typeface="+mj-ea"/>
                <a:ea typeface="+mj-ea"/>
              </a:rPr>
              <a:t>(independent)</a:t>
            </a:r>
            <a:r>
              <a:rPr lang="ko-KR" altLang="en-US" sz="1200" kern="0" dirty="0">
                <a:solidFill>
                  <a:srgbClr val="000000"/>
                </a:solidFill>
                <a:latin typeface="+mj-ea"/>
                <a:ea typeface="+mj-ea"/>
              </a:rPr>
              <a:t>이고 생성될 확률 또한 랜덤이지만</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반면 </a:t>
            </a:r>
            <a:r>
              <a:rPr lang="ko-KR" altLang="en-US" sz="1200" kern="0" dirty="0" err="1">
                <a:solidFill>
                  <a:srgbClr val="000000"/>
                </a:solidFill>
                <a:latin typeface="+mj-ea"/>
                <a:ea typeface="+mj-ea"/>
              </a:rPr>
              <a:t>마코프</a:t>
            </a:r>
            <a:r>
              <a:rPr lang="ko-KR" altLang="en-US" sz="1200" kern="0" dirty="0">
                <a:solidFill>
                  <a:srgbClr val="000000"/>
                </a:solidFill>
                <a:latin typeface="+mj-ea"/>
                <a:ea typeface="+mj-ea"/>
              </a:rPr>
              <a:t> 연쇄에 기반한 </a:t>
            </a:r>
            <a:r>
              <a:rPr lang="en-US" altLang="ko-KR" sz="1200" kern="0" dirty="0">
                <a:solidFill>
                  <a:srgbClr val="000000"/>
                </a:solidFill>
                <a:latin typeface="+mj-ea"/>
                <a:ea typeface="+mj-ea"/>
              </a:rPr>
              <a:t>MCMC</a:t>
            </a:r>
            <a:r>
              <a:rPr lang="ko-KR" altLang="en-US" sz="1200" kern="0" dirty="0">
                <a:solidFill>
                  <a:srgbClr val="000000"/>
                </a:solidFill>
                <a:latin typeface="+mj-ea"/>
                <a:ea typeface="+mj-ea"/>
              </a:rPr>
              <a:t>는 </a:t>
            </a:r>
            <a:r>
              <a:rPr lang="ko-KR" altLang="en-US" sz="1200" kern="0" dirty="0" err="1">
                <a:solidFill>
                  <a:srgbClr val="000000"/>
                </a:solidFill>
                <a:latin typeface="+mj-ea"/>
                <a:ea typeface="+mj-ea"/>
              </a:rPr>
              <a:t>다음번</a:t>
            </a:r>
            <a:r>
              <a:rPr lang="ko-KR" altLang="en-US" sz="1200" kern="0" dirty="0">
                <a:solidFill>
                  <a:srgbClr val="000000"/>
                </a:solidFill>
                <a:latin typeface="+mj-ea"/>
                <a:ea typeface="+mj-ea"/>
              </a:rPr>
              <a:t> 생성될 샘플은 현재 샘플의 영향을 받지만</a:t>
            </a:r>
            <a:r>
              <a:rPr lang="en-US" altLang="ko-KR" sz="1200" kern="0" dirty="0">
                <a:solidFill>
                  <a:srgbClr val="000000"/>
                </a:solidFill>
                <a:latin typeface="+mj-ea"/>
                <a:ea typeface="+mj-ea"/>
              </a:rPr>
              <a:t>, </a:t>
            </a:r>
          </a:p>
          <a:p>
            <a:pPr algn="just" fontAlgn="base"/>
            <a:r>
              <a:rPr lang="ko-KR" altLang="en-US" sz="1200" kern="0" dirty="0">
                <a:solidFill>
                  <a:srgbClr val="000000"/>
                </a:solidFill>
                <a:highlight>
                  <a:srgbClr val="FFFF00"/>
                </a:highlight>
                <a:latin typeface="+mj-ea"/>
                <a:ea typeface="+mj-ea"/>
              </a:rPr>
              <a:t>깁스 샘플링은 </a:t>
            </a:r>
            <a:r>
              <a:rPr lang="ko-KR" altLang="en-US" sz="1200" kern="0" dirty="0" err="1">
                <a:solidFill>
                  <a:srgbClr val="000000"/>
                </a:solidFill>
                <a:highlight>
                  <a:srgbClr val="FFFF00"/>
                </a:highlight>
                <a:latin typeface="+mj-ea"/>
                <a:ea typeface="+mj-ea"/>
              </a:rPr>
              <a:t>다음번</a:t>
            </a:r>
            <a:r>
              <a:rPr lang="ko-KR" altLang="en-US" sz="1200" kern="0" dirty="0">
                <a:solidFill>
                  <a:srgbClr val="000000"/>
                </a:solidFill>
                <a:highlight>
                  <a:srgbClr val="FFFF00"/>
                </a:highlight>
                <a:latin typeface="+mj-ea"/>
                <a:ea typeface="+mj-ea"/>
              </a:rPr>
              <a:t> 생성될 표본은 현재 샘플에 영향을 받는다는 점에서는 </a:t>
            </a:r>
            <a:r>
              <a:rPr lang="en-US" altLang="ko-KR" sz="1200" kern="0" dirty="0">
                <a:solidFill>
                  <a:srgbClr val="000000"/>
                </a:solidFill>
                <a:highlight>
                  <a:srgbClr val="FFFF00"/>
                </a:highlight>
                <a:latin typeface="+mj-ea"/>
                <a:ea typeface="+mj-ea"/>
              </a:rPr>
              <a:t>MCMC</a:t>
            </a:r>
            <a:r>
              <a:rPr lang="ko-KR" altLang="en-US" sz="1200" kern="0" dirty="0">
                <a:solidFill>
                  <a:srgbClr val="000000"/>
                </a:solidFill>
                <a:highlight>
                  <a:srgbClr val="FFFF00"/>
                </a:highlight>
                <a:latin typeface="+mj-ea"/>
                <a:ea typeface="+mj-ea"/>
              </a:rPr>
              <a:t>와 같지만</a:t>
            </a:r>
            <a:r>
              <a:rPr lang="en-US" altLang="ko-KR" sz="1200" kern="0" dirty="0">
                <a:solidFill>
                  <a:srgbClr val="000000"/>
                </a:solidFill>
                <a:highlight>
                  <a:srgbClr val="FFFF00"/>
                </a:highlight>
                <a:latin typeface="+mj-ea"/>
                <a:ea typeface="+mj-ea"/>
              </a:rPr>
              <a:t>, </a:t>
            </a:r>
            <a:r>
              <a:rPr lang="ko-KR" altLang="en-US" sz="1200" kern="0" dirty="0">
                <a:solidFill>
                  <a:srgbClr val="000000"/>
                </a:solidFill>
                <a:highlight>
                  <a:srgbClr val="FFFF00"/>
                </a:highlight>
                <a:latin typeface="+mj-ea"/>
                <a:ea typeface="+mj-ea"/>
              </a:rPr>
              <a:t>나머지 변수는 그대로 두고 한 변수에만 변화를 준다는 점이 차이가 있다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Tree>
    <p:extLst>
      <p:ext uri="{BB962C8B-B14F-4D97-AF65-F5344CB8AC3E}">
        <p14:creationId xmlns:p14="http://schemas.microsoft.com/office/powerpoint/2010/main" val="233444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448347F-887E-4CDA-8F71-D2DBB9585D6E}"/>
              </a:ext>
            </a:extLst>
          </p:cNvPr>
          <p:cNvSpPr/>
          <p:nvPr/>
        </p:nvSpPr>
        <p:spPr>
          <a:xfrm>
            <a:off x="323528" y="249843"/>
            <a:ext cx="1928733" cy="369332"/>
          </a:xfrm>
          <a:prstGeom prst="rect">
            <a:avLst/>
          </a:prstGeom>
        </p:spPr>
        <p:txBody>
          <a:bodyPr wrap="none">
            <a:spAutoFit/>
          </a:bodyPr>
          <a:lstStyle/>
          <a:p>
            <a:r>
              <a:rPr lang="ko-KR" altLang="en-US" dirty="0">
                <a:solidFill>
                  <a:srgbClr val="313131"/>
                </a:solidFill>
                <a:latin typeface="PT Sans"/>
              </a:rPr>
              <a:t>깁스 샘플링 함수</a:t>
            </a:r>
            <a:endParaRPr lang="ko-KR" altLang="en-US" dirty="0"/>
          </a:p>
        </p:txBody>
      </p:sp>
      <p:sp>
        <p:nvSpPr>
          <p:cNvPr id="6" name="직사각형 5">
            <a:extLst>
              <a:ext uri="{FF2B5EF4-FFF2-40B4-BE49-F238E27FC236}">
                <a16:creationId xmlns:a16="http://schemas.microsoft.com/office/drawing/2014/main" id="{E4C8CB9A-EC34-48B9-9377-7E9C643FF698}"/>
              </a:ext>
            </a:extLst>
          </p:cNvPr>
          <p:cNvSpPr/>
          <p:nvPr/>
        </p:nvSpPr>
        <p:spPr>
          <a:xfrm>
            <a:off x="467544" y="1052736"/>
            <a:ext cx="7557894" cy="1938992"/>
          </a:xfrm>
          <a:prstGeom prst="rect">
            <a:avLst/>
          </a:prstGeom>
        </p:spPr>
        <p:txBody>
          <a:bodyPr wrap="square">
            <a:spAutoFit/>
          </a:bodyPr>
          <a:lstStyle/>
          <a:p>
            <a:pPr algn="just" fontAlgn="base"/>
            <a:r>
              <a:rPr lang="ko-KR" altLang="en-US" sz="1200" kern="0" dirty="0">
                <a:solidFill>
                  <a:srgbClr val="000000"/>
                </a:solidFill>
                <a:latin typeface="+mj-ea"/>
                <a:ea typeface="+mj-ea"/>
              </a:rPr>
              <a:t>깁스 샘플링의 변형들</a:t>
            </a:r>
          </a:p>
          <a:p>
            <a:pPr algn="just" fontAlgn="base"/>
            <a:endParaRPr lang="en-US" altLang="ko-KR" sz="1200" kern="0" dirty="0">
              <a:solidFill>
                <a:srgbClr val="000000"/>
              </a:solidFill>
              <a:latin typeface="+mj-ea"/>
              <a:ea typeface="+mj-ea"/>
            </a:endParaRPr>
          </a:p>
          <a:p>
            <a:pPr algn="just" fontAlgn="base"/>
            <a:r>
              <a:rPr lang="ko-KR" altLang="en-US" sz="1200" kern="0" dirty="0">
                <a:solidFill>
                  <a:srgbClr val="000000"/>
                </a:solidFill>
                <a:latin typeface="+mj-ea"/>
                <a:ea typeface="+mj-ea"/>
              </a:rPr>
              <a:t>변수가 </a:t>
            </a:r>
            <a:r>
              <a:rPr lang="en-US" altLang="ko-KR" sz="1200" kern="0" dirty="0">
                <a:solidFill>
                  <a:srgbClr val="000000"/>
                </a:solidFill>
                <a:latin typeface="+mj-ea"/>
                <a:ea typeface="+mj-ea"/>
              </a:rPr>
              <a:t>(</a:t>
            </a:r>
            <a:r>
              <a:rPr lang="en-US" altLang="ko-KR" sz="1200" kern="0" dirty="0" err="1">
                <a:solidFill>
                  <a:srgbClr val="000000"/>
                </a:solidFill>
                <a:latin typeface="+mj-ea"/>
                <a:ea typeface="+mj-ea"/>
              </a:rPr>
              <a:t>a,b,c</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세 개인 데이터에 대해 깁스 샘플링을 수행한다면 </a:t>
            </a:r>
            <a:r>
              <a:rPr lang="en-US" altLang="ko-KR" sz="1200" kern="0" dirty="0" err="1">
                <a:solidFill>
                  <a:srgbClr val="000000"/>
                </a:solidFill>
                <a:latin typeface="+mj-ea"/>
                <a:ea typeface="+mj-ea"/>
              </a:rPr>
              <a:t>b,c</a:t>
            </a:r>
            <a:r>
              <a:rPr lang="ko-KR" altLang="en-US" sz="1200" kern="0" dirty="0">
                <a:solidFill>
                  <a:srgbClr val="000000"/>
                </a:solidFill>
                <a:latin typeface="+mj-ea"/>
                <a:ea typeface="+mj-ea"/>
              </a:rPr>
              <a:t>를 고정시킨 채로 </a:t>
            </a:r>
            <a:r>
              <a:rPr lang="en-US" altLang="ko-KR" sz="1200" kern="0" dirty="0">
                <a:solidFill>
                  <a:srgbClr val="000000"/>
                </a:solidFill>
                <a:latin typeface="+mj-ea"/>
                <a:ea typeface="+mj-ea"/>
              </a:rPr>
              <a:t>a</a:t>
            </a:r>
            <a:r>
              <a:rPr lang="ko-KR" altLang="en-US" sz="1200" kern="0" dirty="0">
                <a:solidFill>
                  <a:srgbClr val="000000"/>
                </a:solidFill>
                <a:latin typeface="+mj-ea"/>
                <a:ea typeface="+mj-ea"/>
              </a:rPr>
              <a:t>를</a:t>
            </a:r>
            <a:r>
              <a:rPr lang="en-US" altLang="ko-KR" sz="1200" kern="0" dirty="0">
                <a:solidFill>
                  <a:srgbClr val="000000"/>
                </a:solidFill>
                <a:latin typeface="+mj-ea"/>
                <a:ea typeface="+mj-ea"/>
              </a:rPr>
              <a:t>, </a:t>
            </a:r>
            <a:r>
              <a:rPr lang="en-US" altLang="ko-KR" sz="1200" kern="0" dirty="0" err="1">
                <a:solidFill>
                  <a:srgbClr val="000000"/>
                </a:solidFill>
                <a:latin typeface="+mj-ea"/>
                <a:ea typeface="+mj-ea"/>
              </a:rPr>
              <a:t>a,c</a:t>
            </a:r>
            <a:r>
              <a:rPr lang="ko-KR" altLang="en-US" sz="1200" kern="0" dirty="0">
                <a:solidFill>
                  <a:srgbClr val="000000"/>
                </a:solidFill>
                <a:latin typeface="+mj-ea"/>
                <a:ea typeface="+mj-ea"/>
              </a:rPr>
              <a:t>를 고정시킨 채로 </a:t>
            </a:r>
            <a:r>
              <a:rPr lang="en-US" altLang="ko-KR" sz="1200" kern="0" dirty="0">
                <a:solidFill>
                  <a:srgbClr val="000000"/>
                </a:solidFill>
                <a:latin typeface="+mj-ea"/>
                <a:ea typeface="+mj-ea"/>
              </a:rPr>
              <a:t>b</a:t>
            </a:r>
            <a:r>
              <a:rPr lang="ko-KR" altLang="en-US" sz="1200" kern="0" dirty="0">
                <a:solidFill>
                  <a:srgbClr val="000000"/>
                </a:solidFill>
                <a:latin typeface="+mj-ea"/>
                <a:ea typeface="+mj-ea"/>
              </a:rPr>
              <a:t>를</a:t>
            </a:r>
            <a:r>
              <a:rPr lang="en-US" altLang="ko-KR" sz="1200" kern="0" dirty="0">
                <a:solidFill>
                  <a:srgbClr val="000000"/>
                </a:solidFill>
                <a:latin typeface="+mj-ea"/>
                <a:ea typeface="+mj-ea"/>
              </a:rPr>
              <a:t>, </a:t>
            </a:r>
            <a:r>
              <a:rPr lang="en-US" altLang="ko-KR" sz="1200" kern="0" dirty="0" err="1">
                <a:solidFill>
                  <a:srgbClr val="000000"/>
                </a:solidFill>
                <a:latin typeface="+mj-ea"/>
                <a:ea typeface="+mj-ea"/>
              </a:rPr>
              <a:t>a,b</a:t>
            </a:r>
            <a:r>
              <a:rPr lang="ko-KR" altLang="en-US" sz="1200" kern="0" dirty="0">
                <a:solidFill>
                  <a:srgbClr val="000000"/>
                </a:solidFill>
                <a:latin typeface="+mj-ea"/>
                <a:ea typeface="+mj-ea"/>
              </a:rPr>
              <a:t>를 고정시킨 채로 </a:t>
            </a:r>
            <a:r>
              <a:rPr lang="en-US" altLang="ko-KR" sz="1200" kern="0" dirty="0">
                <a:solidFill>
                  <a:srgbClr val="000000"/>
                </a:solidFill>
                <a:latin typeface="+mj-ea"/>
                <a:ea typeface="+mj-ea"/>
              </a:rPr>
              <a:t>c</a:t>
            </a:r>
            <a:r>
              <a:rPr lang="ko-KR" altLang="en-US" sz="1200" kern="0" dirty="0">
                <a:solidFill>
                  <a:srgbClr val="000000"/>
                </a:solidFill>
                <a:latin typeface="+mj-ea"/>
                <a:ea typeface="+mj-ea"/>
              </a:rPr>
              <a:t>를 차례대로 뽑아야 한다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endParaRPr lang="en-US" altLang="ko-KR" sz="1200" kern="0" dirty="0">
              <a:solidFill>
                <a:srgbClr val="000000"/>
              </a:solidFill>
              <a:latin typeface="+mj-ea"/>
              <a:ea typeface="+mj-ea"/>
            </a:endParaRPr>
          </a:p>
          <a:p>
            <a:pPr algn="just" fontAlgn="base"/>
            <a:r>
              <a:rPr lang="en-US" altLang="ko-KR" sz="1200" kern="0" dirty="0">
                <a:solidFill>
                  <a:srgbClr val="000000"/>
                </a:solidFill>
                <a:highlight>
                  <a:srgbClr val="FFFF00"/>
                </a:highlight>
                <a:latin typeface="+mj-ea"/>
                <a:ea typeface="+mj-ea"/>
              </a:rPr>
              <a:t>Block Gibbs sampling </a:t>
            </a:r>
            <a:r>
              <a:rPr lang="ko-KR" altLang="en-US" sz="1200" kern="0" dirty="0">
                <a:solidFill>
                  <a:srgbClr val="000000"/>
                </a:solidFill>
                <a:highlight>
                  <a:srgbClr val="FFFF00"/>
                </a:highlight>
                <a:latin typeface="+mj-ea"/>
                <a:ea typeface="+mj-ea"/>
              </a:rPr>
              <a:t>기법은 그룹으로 묶어 뽑는 기법</a:t>
            </a:r>
            <a:endParaRPr lang="en-US" altLang="ko-KR" sz="1200" kern="0" dirty="0">
              <a:solidFill>
                <a:srgbClr val="000000"/>
              </a:solidFill>
              <a:highlight>
                <a:srgbClr val="FFFF00"/>
              </a:highlight>
              <a:latin typeface="+mj-ea"/>
              <a:ea typeface="+mj-ea"/>
            </a:endParaRPr>
          </a:p>
          <a:p>
            <a:pPr algn="just" fontAlgn="base"/>
            <a:endParaRPr lang="en-US" altLang="ko-KR" sz="1200" kern="0" dirty="0">
              <a:solidFill>
                <a:srgbClr val="000000"/>
              </a:solidFill>
              <a:latin typeface="+mj-ea"/>
              <a:ea typeface="+mj-ea"/>
            </a:endParaRPr>
          </a:p>
          <a:p>
            <a:pPr algn="just" fontAlgn="base"/>
            <a:r>
              <a:rPr lang="en-US" altLang="ko-KR" sz="1200" kern="0" dirty="0">
                <a:solidFill>
                  <a:srgbClr val="000000"/>
                </a:solidFill>
                <a:latin typeface="+mj-ea"/>
                <a:ea typeface="+mj-ea"/>
              </a:rPr>
              <a:t> c</a:t>
            </a:r>
            <a:r>
              <a:rPr lang="ko-KR" altLang="en-US" sz="1200" kern="0" dirty="0">
                <a:solidFill>
                  <a:srgbClr val="000000"/>
                </a:solidFill>
                <a:latin typeface="+mj-ea"/>
                <a:ea typeface="+mj-ea"/>
              </a:rPr>
              <a:t>를 고정시킨 채로 </a:t>
            </a:r>
            <a:r>
              <a:rPr lang="en-US" altLang="ko-KR" sz="1200" kern="0" dirty="0" err="1">
                <a:solidFill>
                  <a:srgbClr val="000000"/>
                </a:solidFill>
                <a:latin typeface="+mj-ea"/>
                <a:ea typeface="+mj-ea"/>
              </a:rPr>
              <a:t>a,b</a:t>
            </a:r>
            <a:r>
              <a:rPr lang="ko-KR" altLang="en-US" sz="1200" kern="0" dirty="0">
                <a:solidFill>
                  <a:srgbClr val="000000"/>
                </a:solidFill>
                <a:latin typeface="+mj-ea"/>
                <a:ea typeface="+mj-ea"/>
              </a:rPr>
              <a:t>를 뽑고 </a:t>
            </a:r>
            <a:r>
              <a:rPr lang="en-US" altLang="ko-KR" sz="1200" kern="0" dirty="0" err="1">
                <a:solidFill>
                  <a:srgbClr val="000000"/>
                </a:solidFill>
                <a:latin typeface="+mj-ea"/>
                <a:ea typeface="+mj-ea"/>
              </a:rPr>
              <a:t>a,b</a:t>
            </a:r>
            <a:r>
              <a:rPr lang="ko-KR" altLang="en-US" sz="1200" kern="0" dirty="0">
                <a:solidFill>
                  <a:srgbClr val="000000"/>
                </a:solidFill>
                <a:latin typeface="+mj-ea"/>
                <a:ea typeface="+mj-ea"/>
              </a:rPr>
              <a:t>를 고정시킨 채로 </a:t>
            </a:r>
            <a:r>
              <a:rPr lang="en-US" altLang="ko-KR" sz="1200" kern="0" dirty="0">
                <a:solidFill>
                  <a:srgbClr val="000000"/>
                </a:solidFill>
                <a:latin typeface="+mj-ea"/>
                <a:ea typeface="+mj-ea"/>
              </a:rPr>
              <a:t>c</a:t>
            </a:r>
            <a:r>
              <a:rPr lang="ko-KR" altLang="en-US" sz="1200" kern="0" dirty="0">
                <a:solidFill>
                  <a:srgbClr val="000000"/>
                </a:solidFill>
                <a:latin typeface="+mj-ea"/>
                <a:ea typeface="+mj-ea"/>
              </a:rPr>
              <a:t>를 뽑는 방식</a:t>
            </a:r>
          </a:p>
          <a:p>
            <a:pPr algn="just" fontAlgn="base"/>
            <a:r>
              <a:rPr lang="en-US" altLang="ko-KR" sz="1200" kern="0" dirty="0">
                <a:solidFill>
                  <a:srgbClr val="000000"/>
                </a:solidFill>
                <a:highlight>
                  <a:srgbClr val="FFFF00"/>
                </a:highlight>
                <a:latin typeface="+mj-ea"/>
                <a:ea typeface="+mj-ea"/>
              </a:rPr>
              <a:t>Collapsed Gibbs sampling </a:t>
            </a:r>
            <a:r>
              <a:rPr lang="ko-KR" altLang="en-US" sz="1200" kern="0" dirty="0">
                <a:solidFill>
                  <a:srgbClr val="000000"/>
                </a:solidFill>
                <a:highlight>
                  <a:srgbClr val="FFFF00"/>
                </a:highlight>
                <a:latin typeface="+mj-ea"/>
                <a:ea typeface="+mj-ea"/>
              </a:rPr>
              <a:t>기법은</a:t>
            </a:r>
            <a:r>
              <a:rPr lang="ko-KR" altLang="en-US" sz="1200" kern="0" dirty="0">
                <a:solidFill>
                  <a:srgbClr val="000000"/>
                </a:solidFill>
                <a:latin typeface="+mj-ea"/>
                <a:ea typeface="+mj-ea"/>
              </a:rPr>
              <a:t> 불필요한 일부 변수를 샘플링에서 생략하는 기법</a:t>
            </a:r>
            <a:endParaRPr lang="en-US" altLang="ko-KR" sz="1200" kern="0" dirty="0">
              <a:solidFill>
                <a:srgbClr val="000000"/>
              </a:solidFill>
              <a:latin typeface="+mj-ea"/>
              <a:ea typeface="+mj-ea"/>
            </a:endParaRPr>
          </a:p>
          <a:p>
            <a:pPr algn="just" fontAlgn="base"/>
            <a:r>
              <a:rPr lang="en-US" altLang="ko-KR" sz="1200" kern="0" dirty="0">
                <a:solidFill>
                  <a:srgbClr val="000000"/>
                </a:solidFill>
                <a:latin typeface="+mj-ea"/>
                <a:ea typeface="+mj-ea"/>
              </a:rPr>
              <a:t> b</a:t>
            </a:r>
            <a:r>
              <a:rPr lang="ko-KR" altLang="en-US" sz="1200" kern="0" dirty="0">
                <a:solidFill>
                  <a:srgbClr val="000000"/>
                </a:solidFill>
                <a:latin typeface="+mj-ea"/>
                <a:ea typeface="+mj-ea"/>
              </a:rPr>
              <a:t>가 그런 변수라 가정하면 </a:t>
            </a:r>
            <a:r>
              <a:rPr lang="en-US" altLang="ko-KR" sz="1200" kern="0" dirty="0">
                <a:solidFill>
                  <a:srgbClr val="000000"/>
                </a:solidFill>
                <a:latin typeface="+mj-ea"/>
                <a:ea typeface="+mj-ea"/>
              </a:rPr>
              <a:t>c</a:t>
            </a:r>
            <a:r>
              <a:rPr lang="ko-KR" altLang="en-US" sz="1200" kern="0" dirty="0">
                <a:solidFill>
                  <a:srgbClr val="000000"/>
                </a:solidFill>
                <a:latin typeface="+mj-ea"/>
                <a:ea typeface="+mj-ea"/>
              </a:rPr>
              <a:t>를 고정시킨 상태에서 </a:t>
            </a:r>
            <a:r>
              <a:rPr lang="en-US" altLang="ko-KR" sz="1200" kern="0" dirty="0">
                <a:solidFill>
                  <a:srgbClr val="000000"/>
                </a:solidFill>
                <a:latin typeface="+mj-ea"/>
                <a:ea typeface="+mj-ea"/>
              </a:rPr>
              <a:t>a</a:t>
            </a:r>
            <a:r>
              <a:rPr lang="ko-KR" altLang="en-US" sz="1200" kern="0" dirty="0">
                <a:solidFill>
                  <a:srgbClr val="000000"/>
                </a:solidFill>
                <a:latin typeface="+mj-ea"/>
                <a:ea typeface="+mj-ea"/>
              </a:rPr>
              <a:t>를 뽑고</a:t>
            </a:r>
            <a:r>
              <a:rPr lang="en-US" altLang="ko-KR" sz="1200" kern="0" dirty="0">
                <a:solidFill>
                  <a:srgbClr val="000000"/>
                </a:solidFill>
                <a:latin typeface="+mj-ea"/>
                <a:ea typeface="+mj-ea"/>
              </a:rPr>
              <a:t>, a</a:t>
            </a:r>
            <a:r>
              <a:rPr lang="ko-KR" altLang="en-US" sz="1200" kern="0" dirty="0">
                <a:solidFill>
                  <a:srgbClr val="000000"/>
                </a:solidFill>
                <a:latin typeface="+mj-ea"/>
                <a:ea typeface="+mj-ea"/>
              </a:rPr>
              <a:t>를 고정시킨 상태에서 </a:t>
            </a:r>
            <a:r>
              <a:rPr lang="en-US" altLang="ko-KR" sz="1200" kern="0" dirty="0">
                <a:solidFill>
                  <a:srgbClr val="000000"/>
                </a:solidFill>
                <a:latin typeface="+mj-ea"/>
                <a:ea typeface="+mj-ea"/>
              </a:rPr>
              <a:t>c</a:t>
            </a:r>
            <a:r>
              <a:rPr lang="ko-KR" altLang="en-US" sz="1200" kern="0" dirty="0">
                <a:solidFill>
                  <a:srgbClr val="000000"/>
                </a:solidFill>
                <a:latin typeface="+mj-ea"/>
                <a:ea typeface="+mj-ea"/>
              </a:rPr>
              <a:t>를 뽑는다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Tree>
    <p:extLst>
      <p:ext uri="{BB962C8B-B14F-4D97-AF65-F5344CB8AC3E}">
        <p14:creationId xmlns:p14="http://schemas.microsoft.com/office/powerpoint/2010/main" val="29033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D7B1C4E-00FB-4CEE-956C-A7C9D76D80EC}"/>
              </a:ext>
            </a:extLst>
          </p:cNvPr>
          <p:cNvSpPr/>
          <p:nvPr/>
        </p:nvSpPr>
        <p:spPr>
          <a:xfrm>
            <a:off x="323528" y="1052736"/>
            <a:ext cx="7848872" cy="923330"/>
          </a:xfrm>
          <a:prstGeom prst="rect">
            <a:avLst/>
          </a:prstGeom>
        </p:spPr>
        <p:txBody>
          <a:bodyPr wrap="square">
            <a:spAutoFit/>
          </a:bodyPr>
          <a:lstStyle/>
          <a:p>
            <a:r>
              <a:rPr lang="ko-KR" altLang="en-US" dirty="0" err="1"/>
              <a:t>텐서플로우를</a:t>
            </a:r>
            <a:r>
              <a:rPr lang="ko-KR" altLang="en-US" dirty="0"/>
              <a:t> 이용한 주가 예측에서 가격</a:t>
            </a:r>
            <a:r>
              <a:rPr lang="en-US" altLang="ko-KR" dirty="0"/>
              <a:t>-</a:t>
            </a:r>
            <a:r>
              <a:rPr lang="ko-KR" altLang="en-US" dirty="0"/>
              <a:t>기반 입력 </a:t>
            </a:r>
            <a:r>
              <a:rPr lang="ko-KR" altLang="en-US" dirty="0" err="1"/>
              <a:t>피쳐의</a:t>
            </a:r>
            <a:r>
              <a:rPr lang="ko-KR" altLang="en-US" dirty="0"/>
              <a:t> 예측 성능 평가 </a:t>
            </a:r>
            <a:r>
              <a:rPr lang="en-US" altLang="ko-KR" dirty="0"/>
              <a:t>(Performance Evaluation of Price-based Input Features in Stock Price Prediction using </a:t>
            </a:r>
            <a:r>
              <a:rPr lang="en-US" altLang="ko-KR" dirty="0" err="1"/>
              <a:t>Tensorflow</a:t>
            </a:r>
            <a:r>
              <a:rPr lang="en-US" altLang="ko-KR" dirty="0"/>
              <a:t>)</a:t>
            </a:r>
            <a:endParaRPr lang="ko-KR" altLang="en-US" dirty="0"/>
          </a:p>
        </p:txBody>
      </p:sp>
      <p:sp>
        <p:nvSpPr>
          <p:cNvPr id="3" name="직사각형 2">
            <a:extLst>
              <a:ext uri="{FF2B5EF4-FFF2-40B4-BE49-F238E27FC236}">
                <a16:creationId xmlns:a16="http://schemas.microsoft.com/office/drawing/2014/main" id="{1528FAAD-56FF-4A4E-9E2E-CF8A0DB86CF4}"/>
              </a:ext>
            </a:extLst>
          </p:cNvPr>
          <p:cNvSpPr/>
          <p:nvPr/>
        </p:nvSpPr>
        <p:spPr>
          <a:xfrm>
            <a:off x="310210" y="275101"/>
            <a:ext cx="1786643" cy="369332"/>
          </a:xfrm>
          <a:prstGeom prst="rect">
            <a:avLst/>
          </a:prstGeom>
        </p:spPr>
        <p:txBody>
          <a:bodyPr wrap="none">
            <a:spAutoFit/>
          </a:bodyPr>
          <a:lstStyle/>
          <a:p>
            <a:r>
              <a:rPr lang="en-US" altLang="ko-KR" dirty="0"/>
              <a:t>using </a:t>
            </a:r>
            <a:r>
              <a:rPr lang="en-US" altLang="ko-KR" dirty="0" err="1">
                <a:highlight>
                  <a:srgbClr val="FFFF00"/>
                </a:highlight>
              </a:rPr>
              <a:t>Tensorflow</a:t>
            </a:r>
            <a:endParaRPr lang="ko-KR" altLang="en-US" dirty="0">
              <a:highlight>
                <a:srgbClr val="FFFF00"/>
              </a:highlight>
            </a:endParaRPr>
          </a:p>
        </p:txBody>
      </p:sp>
      <p:pic>
        <p:nvPicPr>
          <p:cNvPr id="8" name="그림 7">
            <a:extLst>
              <a:ext uri="{FF2B5EF4-FFF2-40B4-BE49-F238E27FC236}">
                <a16:creationId xmlns:a16="http://schemas.microsoft.com/office/drawing/2014/main" id="{A02FDE55-07DB-4454-8271-78EB1ECCDBC8}"/>
              </a:ext>
            </a:extLst>
          </p:cNvPr>
          <p:cNvPicPr>
            <a:picLocks noChangeAspect="1"/>
          </p:cNvPicPr>
          <p:nvPr/>
        </p:nvPicPr>
        <p:blipFill>
          <a:blip r:embed="rId2"/>
          <a:stretch>
            <a:fillRect/>
          </a:stretch>
        </p:blipFill>
        <p:spPr>
          <a:xfrm>
            <a:off x="355687" y="2142299"/>
            <a:ext cx="1695687" cy="2114845"/>
          </a:xfrm>
          <a:prstGeom prst="rect">
            <a:avLst/>
          </a:prstGeom>
        </p:spPr>
      </p:pic>
    </p:spTree>
    <p:extLst>
      <p:ext uri="{BB962C8B-B14F-4D97-AF65-F5344CB8AC3E}">
        <p14:creationId xmlns:p14="http://schemas.microsoft.com/office/powerpoint/2010/main" val="310382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9DAD9DF-AC8C-4C2B-BC2F-8B724A502678}"/>
              </a:ext>
            </a:extLst>
          </p:cNvPr>
          <p:cNvSpPr/>
          <p:nvPr/>
        </p:nvSpPr>
        <p:spPr>
          <a:xfrm>
            <a:off x="539616" y="1886842"/>
            <a:ext cx="3168352" cy="2862322"/>
          </a:xfrm>
          <a:prstGeom prst="rect">
            <a:avLst/>
          </a:prstGeom>
          <a:ln>
            <a:solidFill>
              <a:schemeClr val="accent1"/>
            </a:solidFill>
          </a:ln>
        </p:spPr>
        <p:txBody>
          <a:bodyPr wrap="square">
            <a:spAutoFit/>
          </a:bodyPr>
          <a:lstStyle/>
          <a:p>
            <a:pPr algn="just" fontAlgn="base"/>
            <a:r>
              <a:rPr lang="en-US" altLang="ko-KR" sz="1200" kern="0" dirty="0">
                <a:solidFill>
                  <a:srgbClr val="000000"/>
                </a:solidFill>
                <a:latin typeface="함초롬바탕" panose="02030504000101010101" pitchFamily="18" charset="-127"/>
              </a:rPr>
              <a:t>import random</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def </a:t>
            </a:r>
            <a:r>
              <a:rPr lang="en-US" altLang="ko-KR" sz="1200" kern="0" dirty="0" err="1">
                <a:solidFill>
                  <a:srgbClr val="000000"/>
                </a:solidFill>
                <a:latin typeface="함초롬바탕" panose="02030504000101010101" pitchFamily="18" charset="-127"/>
              </a:rPr>
              <a:t>roll_a_die</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주사위 눈은 </a:t>
            </a:r>
            <a:r>
              <a:rPr lang="en-US" altLang="ko-KR" sz="1200" kern="0" dirty="0">
                <a:solidFill>
                  <a:srgbClr val="000000"/>
                </a:solidFill>
                <a:latin typeface="함초롬바탕" panose="02030504000101010101" pitchFamily="18" charset="-127"/>
              </a:rPr>
              <a:t>1~6</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각 눈이 선택될 확률은 동일</a:t>
            </a:r>
            <a:r>
              <a:rPr lang="en-US" altLang="ko-KR" sz="1200" kern="0" dirty="0">
                <a:solidFill>
                  <a:srgbClr val="000000"/>
                </a:solidFill>
                <a:latin typeface="함초롬바탕" panose="02030504000101010101" pitchFamily="18" charset="-127"/>
              </a:rPr>
              <a:t>(uniform)</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return </a:t>
            </a:r>
            <a:r>
              <a:rPr lang="en-US" altLang="ko-KR" sz="1200" kern="0" dirty="0" err="1">
                <a:solidFill>
                  <a:srgbClr val="000000"/>
                </a:solidFill>
                <a:latin typeface="함초롬바탕" panose="02030504000101010101" pitchFamily="18" charset="-127"/>
              </a:rPr>
              <a:t>random.choice</a:t>
            </a:r>
            <a:r>
              <a:rPr lang="en-US" altLang="ko-KR" sz="1200" kern="0" dirty="0">
                <a:solidFill>
                  <a:srgbClr val="000000"/>
                </a:solidFill>
                <a:latin typeface="함초롬바탕" panose="02030504000101010101" pitchFamily="18" charset="-127"/>
              </a:rPr>
              <a:t>(range(1,7))</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def </a:t>
            </a:r>
            <a:r>
              <a:rPr lang="en-US" altLang="ko-KR" sz="1200" kern="0" dirty="0" err="1">
                <a:solidFill>
                  <a:srgbClr val="000000"/>
                </a:solidFill>
                <a:latin typeface="함초롬바탕" panose="02030504000101010101" pitchFamily="18" charset="-127"/>
              </a:rPr>
              <a:t>direct_sample</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d1 = </a:t>
            </a:r>
            <a:r>
              <a:rPr lang="en-US" altLang="ko-KR" sz="1200" kern="0" dirty="0" err="1">
                <a:solidFill>
                  <a:srgbClr val="000000"/>
                </a:solidFill>
                <a:latin typeface="함초롬바탕" panose="02030504000101010101" pitchFamily="18" charset="-127"/>
              </a:rPr>
              <a:t>roll_a_die</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d2 = </a:t>
            </a:r>
            <a:r>
              <a:rPr lang="en-US" altLang="ko-KR" sz="1200" kern="0" dirty="0" err="1">
                <a:solidFill>
                  <a:srgbClr val="000000"/>
                </a:solidFill>
                <a:latin typeface="함초롬바탕" panose="02030504000101010101" pitchFamily="18" charset="-127"/>
              </a:rPr>
              <a:t>roll_a_die</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return d1, d1+d2</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def </a:t>
            </a:r>
            <a:r>
              <a:rPr lang="en-US" altLang="ko-KR" sz="1200" kern="0" dirty="0" err="1">
                <a:solidFill>
                  <a:srgbClr val="000000"/>
                </a:solidFill>
                <a:latin typeface="함초롬바탕" panose="02030504000101010101" pitchFamily="18" charset="-127"/>
              </a:rPr>
              <a:t>random_y_given_x</a:t>
            </a:r>
            <a:r>
              <a:rPr lang="en-US" altLang="ko-KR" sz="1200" kern="0" dirty="0">
                <a:solidFill>
                  <a:srgbClr val="000000"/>
                </a:solidFill>
                <a:latin typeface="함초롬바탕" panose="02030504000101010101" pitchFamily="18" charset="-127"/>
              </a:rPr>
              <a:t>(x):</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x</a:t>
            </a:r>
            <a:r>
              <a:rPr lang="ko-KR" altLang="en-US" sz="1200" kern="0" dirty="0">
                <a:solidFill>
                  <a:srgbClr val="000000"/>
                </a:solidFill>
                <a:ea typeface="함초롬바탕" panose="02030504000101010101" pitchFamily="18" charset="-127"/>
              </a:rPr>
              <a:t>값을 알고 있다는 전제 하에</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y</a:t>
            </a:r>
            <a:r>
              <a:rPr lang="ko-KR" altLang="en-US" sz="1200" kern="0" dirty="0">
                <a:solidFill>
                  <a:srgbClr val="000000"/>
                </a:solidFill>
                <a:ea typeface="함초롬바탕" panose="02030504000101010101" pitchFamily="18" charset="-127"/>
              </a:rPr>
              <a:t>값이 선택될 확률</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y</a:t>
            </a:r>
            <a:r>
              <a:rPr lang="ko-KR" altLang="en-US" sz="1200" kern="0" dirty="0">
                <a:solidFill>
                  <a:srgbClr val="000000"/>
                </a:solidFill>
                <a:ea typeface="함초롬바탕" panose="02030504000101010101" pitchFamily="18" charset="-127"/>
              </a:rPr>
              <a:t>는 </a:t>
            </a:r>
            <a:r>
              <a:rPr lang="en-US" altLang="ko-KR" sz="1200" kern="0" dirty="0">
                <a:solidFill>
                  <a:srgbClr val="000000"/>
                </a:solidFill>
                <a:latin typeface="함초롬바탕" panose="02030504000101010101" pitchFamily="18" charset="-127"/>
              </a:rPr>
              <a:t>x+1, x+2, x+3</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x+4, x+5, x+6 </a:t>
            </a:r>
            <a:r>
              <a:rPr lang="ko-KR" altLang="en-US" sz="1200" kern="0" dirty="0">
                <a:solidFill>
                  <a:srgbClr val="000000"/>
                </a:solidFill>
                <a:ea typeface="함초롬바탕" panose="02030504000101010101" pitchFamily="18" charset="-127"/>
              </a:rPr>
              <a:t>가운데 하나</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return x + </a:t>
            </a:r>
            <a:r>
              <a:rPr lang="en-US" altLang="ko-KR" sz="1200" kern="0" dirty="0" err="1">
                <a:solidFill>
                  <a:srgbClr val="000000"/>
                </a:solidFill>
                <a:latin typeface="함초롬바탕" panose="02030504000101010101" pitchFamily="18" charset="-127"/>
              </a:rPr>
              <a:t>roll_a_die</a:t>
            </a:r>
            <a:r>
              <a:rPr lang="en-US" altLang="ko-KR" sz="1200" kern="0" dirty="0">
                <a:solidFill>
                  <a:srgbClr val="000000"/>
                </a:solidFill>
                <a:latin typeface="함초롬바탕" panose="02030504000101010101" pitchFamily="18" charset="-127"/>
              </a:rPr>
              <a:t>()</a:t>
            </a:r>
            <a:endParaRPr lang="ko-KR" altLang="en-US" sz="1200" kern="0" dirty="0">
              <a:solidFill>
                <a:srgbClr val="000000"/>
              </a:solidFill>
            </a:endParaRPr>
          </a:p>
        </p:txBody>
      </p:sp>
      <p:sp>
        <p:nvSpPr>
          <p:cNvPr id="3" name="직사각형 2">
            <a:extLst>
              <a:ext uri="{FF2B5EF4-FFF2-40B4-BE49-F238E27FC236}">
                <a16:creationId xmlns:a16="http://schemas.microsoft.com/office/drawing/2014/main" id="{7BF9A949-D38B-4D95-A3AA-A230DBD49269}"/>
              </a:ext>
            </a:extLst>
          </p:cNvPr>
          <p:cNvSpPr/>
          <p:nvPr/>
        </p:nvSpPr>
        <p:spPr>
          <a:xfrm>
            <a:off x="4742647" y="4749164"/>
            <a:ext cx="3496958" cy="1384995"/>
          </a:xfrm>
          <a:prstGeom prst="rect">
            <a:avLst/>
          </a:prstGeom>
          <a:ln>
            <a:solidFill>
              <a:schemeClr val="accent1"/>
            </a:solidFill>
          </a:ln>
        </p:spPr>
        <p:txBody>
          <a:bodyPr wrap="square">
            <a:spAutoFit/>
          </a:bodyPr>
          <a:lstStyle/>
          <a:p>
            <a:pPr algn="just" fontAlgn="base"/>
            <a:r>
              <a:rPr lang="en-US" altLang="ko-KR" sz="1200" kern="0" dirty="0">
                <a:solidFill>
                  <a:srgbClr val="000000"/>
                </a:solidFill>
                <a:latin typeface="함초롬바탕" panose="02030504000101010101" pitchFamily="18" charset="-127"/>
              </a:rPr>
              <a:t>def </a:t>
            </a:r>
            <a:r>
              <a:rPr lang="en-US" altLang="ko-KR" sz="1200" kern="0" dirty="0" err="1">
                <a:solidFill>
                  <a:srgbClr val="000000"/>
                </a:solidFill>
                <a:highlight>
                  <a:srgbClr val="FFFF00"/>
                </a:highlight>
                <a:latin typeface="함초롬바탕" panose="02030504000101010101" pitchFamily="18" charset="-127"/>
              </a:rPr>
              <a:t>gibbs_sample</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num_iters</a:t>
            </a:r>
            <a:r>
              <a:rPr lang="en-US" altLang="ko-KR" sz="1200" kern="0" dirty="0">
                <a:solidFill>
                  <a:srgbClr val="000000"/>
                </a:solidFill>
                <a:latin typeface="함초롬바탕" panose="02030504000101010101" pitchFamily="18" charset="-127"/>
              </a:rPr>
              <a:t>=100):</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초기값이 무엇이든 상관없음</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x, y = 1, 2</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for _ in range(</a:t>
            </a:r>
            <a:r>
              <a:rPr lang="en-US" altLang="ko-KR" sz="1200" kern="0" dirty="0" err="1">
                <a:solidFill>
                  <a:srgbClr val="000000"/>
                </a:solidFill>
                <a:latin typeface="함초롬바탕" panose="02030504000101010101" pitchFamily="18" charset="-127"/>
              </a:rPr>
              <a:t>num_iters</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x = </a:t>
            </a:r>
            <a:r>
              <a:rPr lang="en-US" altLang="ko-KR" sz="1200" kern="0" dirty="0" err="1">
                <a:solidFill>
                  <a:srgbClr val="000000"/>
                </a:solidFill>
                <a:latin typeface="함초롬바탕" panose="02030504000101010101" pitchFamily="18" charset="-127"/>
              </a:rPr>
              <a:t>random_x_given_y</a:t>
            </a:r>
            <a:r>
              <a:rPr lang="en-US" altLang="ko-KR" sz="1200" kern="0" dirty="0">
                <a:solidFill>
                  <a:srgbClr val="000000"/>
                </a:solidFill>
                <a:latin typeface="함초롬바탕" panose="02030504000101010101" pitchFamily="18" charset="-127"/>
              </a:rPr>
              <a:t>(y)</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y = </a:t>
            </a:r>
            <a:r>
              <a:rPr lang="en-US" altLang="ko-KR" sz="1200" kern="0" dirty="0" err="1">
                <a:solidFill>
                  <a:srgbClr val="000000"/>
                </a:solidFill>
                <a:latin typeface="함초롬바탕" panose="02030504000101010101" pitchFamily="18" charset="-127"/>
              </a:rPr>
              <a:t>random_y_given_x</a:t>
            </a:r>
            <a:r>
              <a:rPr lang="en-US" altLang="ko-KR" sz="1200" kern="0" dirty="0">
                <a:solidFill>
                  <a:srgbClr val="000000"/>
                </a:solidFill>
                <a:latin typeface="함초롬바탕" panose="02030504000101010101" pitchFamily="18" charset="-127"/>
              </a:rPr>
              <a:t>(x)</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return x, y</a:t>
            </a:r>
            <a:endParaRPr lang="en-US" altLang="ko-KR" sz="1200" kern="0" dirty="0">
              <a:solidFill>
                <a:srgbClr val="000000"/>
              </a:solidFill>
            </a:endParaRPr>
          </a:p>
        </p:txBody>
      </p:sp>
      <p:sp>
        <p:nvSpPr>
          <p:cNvPr id="8" name="직사각형 7">
            <a:extLst>
              <a:ext uri="{FF2B5EF4-FFF2-40B4-BE49-F238E27FC236}">
                <a16:creationId xmlns:a16="http://schemas.microsoft.com/office/drawing/2014/main" id="{6DAB383F-EFE1-4572-A9DC-2B2FDA28C808}"/>
              </a:ext>
            </a:extLst>
          </p:cNvPr>
          <p:cNvSpPr/>
          <p:nvPr/>
        </p:nvSpPr>
        <p:spPr>
          <a:xfrm>
            <a:off x="1231369" y="308997"/>
            <a:ext cx="3365024" cy="369332"/>
          </a:xfrm>
          <a:prstGeom prst="rect">
            <a:avLst/>
          </a:prstGeom>
        </p:spPr>
        <p:txBody>
          <a:bodyPr wrap="none">
            <a:spAutoFit/>
          </a:bodyPr>
          <a:lstStyle/>
          <a:p>
            <a:r>
              <a:rPr lang="en-US" altLang="ko-KR" b="1" dirty="0"/>
              <a:t>Python  </a:t>
            </a:r>
            <a:r>
              <a:rPr lang="ko-KR" altLang="en-US" b="1" dirty="0"/>
              <a:t>사례</a:t>
            </a:r>
            <a:r>
              <a:rPr lang="en-US" altLang="ko-KR" b="1" dirty="0"/>
              <a:t>:</a:t>
            </a:r>
            <a:r>
              <a:rPr lang="ko-KR" altLang="en-US" dirty="0">
                <a:solidFill>
                  <a:srgbClr val="313131"/>
                </a:solidFill>
                <a:latin typeface="PT Sans"/>
              </a:rPr>
              <a:t>깁스 샘플링 함수</a:t>
            </a:r>
            <a:endParaRPr lang="ko-KR" altLang="en-US" dirty="0"/>
          </a:p>
        </p:txBody>
      </p:sp>
      <p:sp>
        <p:nvSpPr>
          <p:cNvPr id="6" name="직사각형 5">
            <a:extLst>
              <a:ext uri="{FF2B5EF4-FFF2-40B4-BE49-F238E27FC236}">
                <a16:creationId xmlns:a16="http://schemas.microsoft.com/office/drawing/2014/main" id="{F80E9CAB-46B9-4321-94EF-8F625C20658D}"/>
              </a:ext>
            </a:extLst>
          </p:cNvPr>
          <p:cNvSpPr/>
          <p:nvPr/>
        </p:nvSpPr>
        <p:spPr>
          <a:xfrm>
            <a:off x="4606526" y="4396991"/>
            <a:ext cx="1540806" cy="307777"/>
          </a:xfrm>
          <a:prstGeom prst="rect">
            <a:avLst/>
          </a:prstGeom>
        </p:spPr>
        <p:txBody>
          <a:bodyPr wrap="none">
            <a:spAutoFit/>
          </a:bodyPr>
          <a:lstStyle/>
          <a:p>
            <a:r>
              <a:rPr lang="ko-KR" altLang="en-US" sz="1400" dirty="0">
                <a:solidFill>
                  <a:srgbClr val="313131"/>
                </a:solidFill>
                <a:highlight>
                  <a:srgbClr val="FFFF00"/>
                </a:highlight>
                <a:latin typeface="PT Sans"/>
              </a:rPr>
              <a:t>깁스 샘플링 함수</a:t>
            </a:r>
            <a:endParaRPr lang="ko-KR" altLang="en-US" sz="1400" dirty="0">
              <a:highlight>
                <a:srgbClr val="FFFF00"/>
              </a:highlight>
            </a:endParaRPr>
          </a:p>
        </p:txBody>
      </p:sp>
      <p:sp>
        <p:nvSpPr>
          <p:cNvPr id="9" name="직사각형 8">
            <a:extLst>
              <a:ext uri="{FF2B5EF4-FFF2-40B4-BE49-F238E27FC236}">
                <a16:creationId xmlns:a16="http://schemas.microsoft.com/office/drawing/2014/main" id="{95B194EF-0F20-4BA0-A1A3-2D6562AB3F4D}"/>
              </a:ext>
            </a:extLst>
          </p:cNvPr>
          <p:cNvSpPr/>
          <p:nvPr/>
        </p:nvSpPr>
        <p:spPr>
          <a:xfrm>
            <a:off x="4628230" y="1490273"/>
            <a:ext cx="4572000" cy="2862322"/>
          </a:xfrm>
          <a:prstGeom prst="rect">
            <a:avLst/>
          </a:prstGeom>
          <a:ln>
            <a:solidFill>
              <a:schemeClr val="accent1"/>
            </a:solidFill>
          </a:ln>
        </p:spPr>
        <p:txBody>
          <a:bodyPr>
            <a:spAutoFit/>
          </a:bodyPr>
          <a:lstStyle/>
          <a:p>
            <a:pPr algn="just" fontAlgn="base"/>
            <a:r>
              <a:rPr lang="en-US" altLang="ko-KR" sz="1200" kern="0" dirty="0">
                <a:solidFill>
                  <a:srgbClr val="000000"/>
                </a:solidFill>
                <a:latin typeface="함초롬바탕" panose="02030504000101010101" pitchFamily="18" charset="-127"/>
              </a:rPr>
              <a:t>def </a:t>
            </a:r>
            <a:r>
              <a:rPr lang="en-US" altLang="ko-KR" sz="1200" kern="0" dirty="0" err="1">
                <a:solidFill>
                  <a:srgbClr val="000000"/>
                </a:solidFill>
                <a:latin typeface="함초롬바탕" panose="02030504000101010101" pitchFamily="18" charset="-127"/>
              </a:rPr>
              <a:t>random_x_given_y</a:t>
            </a:r>
            <a:r>
              <a:rPr lang="en-US" altLang="ko-KR" sz="1200" kern="0" dirty="0">
                <a:solidFill>
                  <a:srgbClr val="000000"/>
                </a:solidFill>
                <a:latin typeface="함초롬바탕" panose="02030504000101010101" pitchFamily="18" charset="-127"/>
              </a:rPr>
              <a:t>(y):</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y</a:t>
            </a:r>
            <a:r>
              <a:rPr lang="ko-KR" altLang="en-US" sz="1200" kern="0" dirty="0">
                <a:solidFill>
                  <a:srgbClr val="000000"/>
                </a:solidFill>
                <a:ea typeface="함초롬바탕" panose="02030504000101010101" pitchFamily="18" charset="-127"/>
              </a:rPr>
              <a:t>값을 알고 있다는 전제 하에</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x</a:t>
            </a:r>
            <a:r>
              <a:rPr lang="ko-KR" altLang="en-US" sz="1200" kern="0" dirty="0">
                <a:solidFill>
                  <a:srgbClr val="000000"/>
                </a:solidFill>
                <a:ea typeface="함초롬바탕" panose="02030504000101010101" pitchFamily="18" charset="-127"/>
              </a:rPr>
              <a:t>값이 선택될 확률</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첫째 둘째 주사위 값의 합이 </a:t>
            </a:r>
            <a:r>
              <a:rPr lang="en-US" altLang="ko-KR" sz="1200" kern="0" dirty="0">
                <a:solidFill>
                  <a:srgbClr val="000000"/>
                </a:solidFill>
                <a:latin typeface="함초롬바탕" panose="02030504000101010101" pitchFamily="18" charset="-127"/>
              </a:rPr>
              <a:t>7</a:t>
            </a:r>
            <a:r>
              <a:rPr lang="ko-KR" altLang="en-US" sz="1200" kern="0" dirty="0">
                <a:solidFill>
                  <a:srgbClr val="000000"/>
                </a:solidFill>
                <a:ea typeface="함초롬바탕" panose="02030504000101010101" pitchFamily="18" charset="-127"/>
              </a:rPr>
              <a:t>이거나</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7</a:t>
            </a:r>
            <a:r>
              <a:rPr lang="ko-KR" altLang="en-US" sz="1200" kern="0" dirty="0">
                <a:solidFill>
                  <a:srgbClr val="000000"/>
                </a:solidFill>
                <a:ea typeface="함초롬바탕" panose="02030504000101010101" pitchFamily="18" charset="-127"/>
              </a:rPr>
              <a:t>보다 작다면</a:t>
            </a:r>
            <a:endParaRPr lang="en-US" altLang="ko-KR" sz="1200" kern="0" dirty="0">
              <a:solidFill>
                <a:srgbClr val="000000"/>
              </a:solidFill>
              <a:ea typeface="함초롬바탕" panose="02030504000101010101" pitchFamily="18" charset="-127"/>
            </a:endParaRPr>
          </a:p>
          <a:p>
            <a:pPr algn="just" fontAlgn="base"/>
            <a:r>
              <a:rPr lang="en-US" altLang="ko-KR" sz="1200" kern="0" dirty="0">
                <a:solidFill>
                  <a:srgbClr val="000000"/>
                </a:solidFill>
                <a:latin typeface="함초롬바탕" panose="02030504000101010101" pitchFamily="18" charset="-127"/>
              </a:rPr>
              <a:t>if y &lt;= 7:</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첫번째 주사위의 눈은 </a:t>
            </a:r>
            <a:r>
              <a:rPr lang="en-US" altLang="ko-KR" sz="1200" kern="0" dirty="0">
                <a:solidFill>
                  <a:srgbClr val="000000"/>
                </a:solidFill>
                <a:latin typeface="함초롬바탕" panose="02030504000101010101" pitchFamily="18" charset="-127"/>
              </a:rPr>
              <a:t>1~6</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각 눈이 선택될 확률은 동일</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return </a:t>
            </a:r>
            <a:r>
              <a:rPr lang="en-US" altLang="ko-KR" sz="1200" kern="0" dirty="0" err="1">
                <a:solidFill>
                  <a:srgbClr val="000000"/>
                </a:solidFill>
                <a:latin typeface="함초롬바탕" panose="02030504000101010101" pitchFamily="18" charset="-127"/>
              </a:rPr>
              <a:t>random.randrange</a:t>
            </a:r>
            <a:r>
              <a:rPr lang="en-US" altLang="ko-KR" sz="1200" kern="0" dirty="0">
                <a:solidFill>
                  <a:srgbClr val="000000"/>
                </a:solidFill>
                <a:latin typeface="함초롬바탕" panose="02030504000101010101" pitchFamily="18" charset="-127"/>
              </a:rPr>
              <a:t>(1, y)</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만약 총합이 </a:t>
            </a:r>
            <a:r>
              <a:rPr lang="en-US" altLang="ko-KR" sz="1200" kern="0" dirty="0">
                <a:solidFill>
                  <a:srgbClr val="000000"/>
                </a:solidFill>
                <a:latin typeface="함초롬바탕" panose="02030504000101010101" pitchFamily="18" charset="-127"/>
              </a:rPr>
              <a:t>7</a:t>
            </a:r>
            <a:r>
              <a:rPr lang="ko-KR" altLang="en-US" sz="1200" kern="0" dirty="0">
                <a:solidFill>
                  <a:srgbClr val="000000"/>
                </a:solidFill>
                <a:ea typeface="함초롬바탕" panose="02030504000101010101" pitchFamily="18" charset="-127"/>
              </a:rPr>
              <a:t>보다 크다면</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else:</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첫번째 주사위의 눈은</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y-6, y-5,..., 6</a:t>
            </a:r>
            <a:endParaRPr lang="en-US" altLang="ko-KR"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각 눈이 선택될 확률은 동일</a:t>
            </a:r>
            <a:endParaRPr lang="ko-KR" altLang="en-US" sz="1200" kern="0" dirty="0">
              <a:solidFill>
                <a:srgbClr val="000000"/>
              </a:solidFill>
            </a:endParaRPr>
          </a:p>
          <a:p>
            <a:pPr algn="just" fontAlgn="base"/>
            <a:r>
              <a:rPr lang="en-US" altLang="ko-KR" sz="1200" kern="0" dirty="0">
                <a:solidFill>
                  <a:srgbClr val="000000"/>
                </a:solidFill>
                <a:latin typeface="함초롬바탕" panose="02030504000101010101" pitchFamily="18" charset="-127"/>
              </a:rPr>
              <a:t>return </a:t>
            </a:r>
            <a:r>
              <a:rPr lang="en-US" altLang="ko-KR" sz="1200" kern="0" dirty="0" err="1">
                <a:solidFill>
                  <a:srgbClr val="000000"/>
                </a:solidFill>
                <a:latin typeface="함초롬바탕" panose="02030504000101010101" pitchFamily="18" charset="-127"/>
              </a:rPr>
              <a:t>random.randrange</a:t>
            </a:r>
            <a:r>
              <a:rPr lang="en-US" altLang="ko-KR" sz="1200" kern="0" dirty="0">
                <a:solidFill>
                  <a:srgbClr val="000000"/>
                </a:solidFill>
                <a:latin typeface="함초롬바탕" panose="02030504000101010101" pitchFamily="18" charset="-127"/>
              </a:rPr>
              <a:t>(y-6, 7)</a:t>
            </a:r>
            <a:endParaRPr lang="ko-KR" altLang="en-US" sz="1200" dirty="0"/>
          </a:p>
        </p:txBody>
      </p:sp>
      <p:sp>
        <p:nvSpPr>
          <p:cNvPr id="11" name="직사각형 10">
            <a:extLst>
              <a:ext uri="{FF2B5EF4-FFF2-40B4-BE49-F238E27FC236}">
                <a16:creationId xmlns:a16="http://schemas.microsoft.com/office/drawing/2014/main" id="{9E5D1C9C-846E-4B6C-A701-A653FEC4B592}"/>
              </a:ext>
            </a:extLst>
          </p:cNvPr>
          <p:cNvSpPr/>
          <p:nvPr/>
        </p:nvSpPr>
        <p:spPr>
          <a:xfrm>
            <a:off x="4600638" y="1002757"/>
            <a:ext cx="4572000" cy="349326"/>
          </a:xfrm>
          <a:prstGeom prst="rect">
            <a:avLst/>
          </a:prstGeom>
        </p:spPr>
        <p:txBody>
          <a:bodyPr>
            <a:spAutoFit/>
          </a:bodyPr>
          <a:lstStyle/>
          <a:p>
            <a:pPr algn="just" fontAlgn="base">
              <a:lnSpc>
                <a:spcPct val="160000"/>
              </a:lnSpc>
            </a:pPr>
            <a:r>
              <a:rPr lang="en-US" altLang="ko-KR" sz="1200" kern="0" dirty="0">
                <a:solidFill>
                  <a:srgbClr val="000000"/>
                </a:solidFill>
                <a:highlight>
                  <a:srgbClr val="FFFF00"/>
                </a:highlight>
                <a:latin typeface="+mj-ea"/>
                <a:ea typeface="+mj-ea"/>
              </a:rPr>
              <a:t>x</a:t>
            </a:r>
            <a:r>
              <a:rPr lang="ko-KR" altLang="en-US" sz="1200" kern="0" dirty="0">
                <a:solidFill>
                  <a:srgbClr val="000000"/>
                </a:solidFill>
                <a:highlight>
                  <a:srgbClr val="FFFF00"/>
                </a:highlight>
                <a:latin typeface="+mj-ea"/>
                <a:ea typeface="+mj-ea"/>
              </a:rPr>
              <a:t>에 대한 </a:t>
            </a:r>
            <a:r>
              <a:rPr lang="en-US" altLang="ko-KR" sz="1200" kern="0" dirty="0">
                <a:solidFill>
                  <a:srgbClr val="000000"/>
                </a:solidFill>
                <a:highlight>
                  <a:srgbClr val="FFFF00"/>
                </a:highlight>
                <a:latin typeface="+mj-ea"/>
                <a:ea typeface="+mj-ea"/>
              </a:rPr>
              <a:t>y</a:t>
            </a:r>
            <a:r>
              <a:rPr lang="ko-KR" altLang="en-US" sz="1200" kern="0" dirty="0">
                <a:solidFill>
                  <a:srgbClr val="000000"/>
                </a:solidFill>
                <a:highlight>
                  <a:srgbClr val="FFFF00"/>
                </a:highlight>
                <a:latin typeface="+mj-ea"/>
                <a:ea typeface="+mj-ea"/>
              </a:rPr>
              <a:t>의 조건부확률과 </a:t>
            </a:r>
            <a:r>
              <a:rPr lang="en-US" altLang="ko-KR" sz="1200" kern="0" dirty="0">
                <a:solidFill>
                  <a:srgbClr val="000000"/>
                </a:solidFill>
                <a:highlight>
                  <a:srgbClr val="FFFF00"/>
                </a:highlight>
                <a:latin typeface="+mj-ea"/>
                <a:ea typeface="+mj-ea"/>
              </a:rPr>
              <a:t>y</a:t>
            </a:r>
            <a:r>
              <a:rPr lang="ko-KR" altLang="en-US" sz="1200" kern="0" dirty="0">
                <a:solidFill>
                  <a:srgbClr val="000000"/>
                </a:solidFill>
                <a:highlight>
                  <a:srgbClr val="FFFF00"/>
                </a:highlight>
                <a:latin typeface="+mj-ea"/>
                <a:ea typeface="+mj-ea"/>
              </a:rPr>
              <a:t>에 대한 </a:t>
            </a:r>
            <a:r>
              <a:rPr lang="en-US" altLang="ko-KR" sz="1200" kern="0" dirty="0">
                <a:solidFill>
                  <a:srgbClr val="000000"/>
                </a:solidFill>
                <a:highlight>
                  <a:srgbClr val="FFFF00"/>
                </a:highlight>
                <a:latin typeface="+mj-ea"/>
                <a:ea typeface="+mj-ea"/>
              </a:rPr>
              <a:t>x</a:t>
            </a:r>
            <a:r>
              <a:rPr lang="ko-KR" altLang="en-US" sz="1200" kern="0" dirty="0">
                <a:solidFill>
                  <a:srgbClr val="000000"/>
                </a:solidFill>
                <a:highlight>
                  <a:srgbClr val="FFFF00"/>
                </a:highlight>
                <a:latin typeface="+mj-ea"/>
                <a:ea typeface="+mj-ea"/>
              </a:rPr>
              <a:t>의 조건부확률 함수</a:t>
            </a:r>
          </a:p>
        </p:txBody>
      </p:sp>
      <p:sp>
        <p:nvSpPr>
          <p:cNvPr id="12" name="직사각형 11">
            <a:extLst>
              <a:ext uri="{FF2B5EF4-FFF2-40B4-BE49-F238E27FC236}">
                <a16:creationId xmlns:a16="http://schemas.microsoft.com/office/drawing/2014/main" id="{680D438F-008F-47C6-A02C-6D04A1BC564B}"/>
              </a:ext>
            </a:extLst>
          </p:cNvPr>
          <p:cNvSpPr/>
          <p:nvPr/>
        </p:nvSpPr>
        <p:spPr>
          <a:xfrm>
            <a:off x="467544" y="1002757"/>
            <a:ext cx="3246338" cy="646331"/>
          </a:xfrm>
          <a:prstGeom prst="rect">
            <a:avLst/>
          </a:prstGeom>
        </p:spPr>
        <p:txBody>
          <a:bodyPr wrap="square">
            <a:spAutoFit/>
          </a:bodyPr>
          <a:lstStyle/>
          <a:p>
            <a:pPr marL="171450" indent="-171450" algn="just" fontAlgn="base">
              <a:buFont typeface="Arial" panose="020B0604020202020204" pitchFamily="34" charset="0"/>
              <a:buChar char="•"/>
            </a:pPr>
            <a:r>
              <a:rPr lang="ko-KR" altLang="en-US" sz="1200" kern="0" dirty="0">
                <a:solidFill>
                  <a:srgbClr val="000000"/>
                </a:solidFill>
                <a:highlight>
                  <a:srgbClr val="FFFF00"/>
                </a:highlight>
                <a:latin typeface="+mj-ea"/>
                <a:ea typeface="+mj-ea"/>
              </a:rPr>
              <a:t>첫번째 주사위의 눈을 </a:t>
            </a:r>
            <a:r>
              <a:rPr lang="en-US" altLang="ko-KR" sz="1200" kern="0" dirty="0">
                <a:solidFill>
                  <a:srgbClr val="000000"/>
                </a:solidFill>
                <a:highlight>
                  <a:srgbClr val="FFFF00"/>
                </a:highlight>
                <a:latin typeface="+mj-ea"/>
                <a:ea typeface="+mj-ea"/>
              </a:rPr>
              <a:t>x, </a:t>
            </a:r>
          </a:p>
          <a:p>
            <a:pPr marL="171450" indent="-171450" algn="just" fontAlgn="base">
              <a:buFont typeface="Arial" panose="020B0604020202020204" pitchFamily="34" charset="0"/>
              <a:buChar char="•"/>
            </a:pPr>
            <a:r>
              <a:rPr lang="ko-KR" altLang="en-US" sz="1200" kern="0" dirty="0">
                <a:solidFill>
                  <a:srgbClr val="000000"/>
                </a:solidFill>
                <a:highlight>
                  <a:srgbClr val="FFFF00"/>
                </a:highlight>
                <a:latin typeface="+mj-ea"/>
                <a:ea typeface="+mj-ea"/>
              </a:rPr>
              <a:t>두 주사위의 눈을 합한 값을 </a:t>
            </a:r>
            <a:r>
              <a:rPr lang="en-US" altLang="ko-KR" sz="1200" kern="0" dirty="0">
                <a:solidFill>
                  <a:srgbClr val="000000"/>
                </a:solidFill>
                <a:highlight>
                  <a:srgbClr val="FFFF00"/>
                </a:highlight>
                <a:latin typeface="+mj-ea"/>
                <a:ea typeface="+mj-ea"/>
              </a:rPr>
              <a:t>y</a:t>
            </a:r>
          </a:p>
          <a:p>
            <a:pPr marL="171450" indent="-171450" algn="just" fontAlgn="base">
              <a:buFont typeface="Arial" panose="020B0604020202020204" pitchFamily="34" charset="0"/>
              <a:buChar char="•"/>
            </a:pPr>
            <a:r>
              <a:rPr lang="en-US" altLang="ko-KR" sz="1200" kern="0" dirty="0">
                <a:solidFill>
                  <a:srgbClr val="000000"/>
                </a:solidFill>
                <a:highlight>
                  <a:srgbClr val="FFFF00"/>
                </a:highlight>
                <a:latin typeface="+mj-ea"/>
                <a:ea typeface="+mj-ea"/>
              </a:rPr>
              <a:t>x</a:t>
            </a:r>
            <a:r>
              <a:rPr lang="ko-KR" altLang="en-US" sz="1200" kern="0" dirty="0">
                <a:solidFill>
                  <a:srgbClr val="000000"/>
                </a:solidFill>
                <a:highlight>
                  <a:srgbClr val="FFFF00"/>
                </a:highlight>
                <a:latin typeface="+mj-ea"/>
                <a:ea typeface="+mj-ea"/>
              </a:rPr>
              <a:t>와 </a:t>
            </a:r>
            <a:r>
              <a:rPr lang="en-US" altLang="ko-KR" sz="1200" kern="0" dirty="0">
                <a:solidFill>
                  <a:srgbClr val="000000"/>
                </a:solidFill>
                <a:highlight>
                  <a:srgbClr val="FFFF00"/>
                </a:highlight>
                <a:latin typeface="+mj-ea"/>
                <a:ea typeface="+mj-ea"/>
              </a:rPr>
              <a:t>y</a:t>
            </a:r>
            <a:r>
              <a:rPr lang="ko-KR" altLang="en-US" sz="1200" kern="0" dirty="0">
                <a:solidFill>
                  <a:srgbClr val="000000"/>
                </a:solidFill>
                <a:highlight>
                  <a:srgbClr val="FFFF00"/>
                </a:highlight>
                <a:latin typeface="+mj-ea"/>
                <a:ea typeface="+mj-ea"/>
              </a:rPr>
              <a:t>의 결합확률분포 함수</a:t>
            </a:r>
          </a:p>
        </p:txBody>
      </p:sp>
    </p:spTree>
    <p:extLst>
      <p:ext uri="{BB962C8B-B14F-4D97-AF65-F5344CB8AC3E}">
        <p14:creationId xmlns:p14="http://schemas.microsoft.com/office/powerpoint/2010/main" val="302499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62766C9-3EA0-41C4-9F27-CE093B307AE2}"/>
              </a:ext>
            </a:extLst>
          </p:cNvPr>
          <p:cNvSpPr/>
          <p:nvPr/>
        </p:nvSpPr>
        <p:spPr>
          <a:xfrm>
            <a:off x="467544" y="346152"/>
            <a:ext cx="1882118" cy="369332"/>
          </a:xfrm>
          <a:prstGeom prst="rect">
            <a:avLst/>
          </a:prstGeom>
        </p:spPr>
        <p:txBody>
          <a:bodyPr wrap="none">
            <a:spAutoFit/>
          </a:bodyPr>
          <a:lstStyle/>
          <a:p>
            <a:r>
              <a:rPr lang="ko-KR" altLang="en-US" dirty="0"/>
              <a:t>회전율</a:t>
            </a:r>
            <a:r>
              <a:rPr lang="en-US" altLang="ko-KR" dirty="0"/>
              <a:t>(Turnover)</a:t>
            </a:r>
            <a:endParaRPr lang="ko-KR" altLang="en-US" dirty="0"/>
          </a:p>
        </p:txBody>
      </p:sp>
      <p:sp>
        <p:nvSpPr>
          <p:cNvPr id="3" name="직사각형 2">
            <a:extLst>
              <a:ext uri="{FF2B5EF4-FFF2-40B4-BE49-F238E27FC236}">
                <a16:creationId xmlns:a16="http://schemas.microsoft.com/office/drawing/2014/main" id="{123E5C29-A726-43E1-871C-157005B1F890}"/>
              </a:ext>
            </a:extLst>
          </p:cNvPr>
          <p:cNvSpPr/>
          <p:nvPr/>
        </p:nvSpPr>
        <p:spPr>
          <a:xfrm>
            <a:off x="323854" y="1116803"/>
            <a:ext cx="8136578" cy="2215991"/>
          </a:xfrm>
          <a:prstGeom prst="rect">
            <a:avLst/>
          </a:prstGeom>
        </p:spPr>
        <p:txBody>
          <a:bodyPr wrap="square">
            <a:spAutoFit/>
          </a:bodyPr>
          <a:lstStyle/>
          <a:p>
            <a:r>
              <a:rPr lang="ko-KR" altLang="en-US" dirty="0">
                <a:highlight>
                  <a:srgbClr val="FFFF00"/>
                </a:highlight>
              </a:rPr>
              <a:t>회전율 </a:t>
            </a:r>
            <a:r>
              <a:rPr lang="en-US" altLang="ko-KR" dirty="0">
                <a:highlight>
                  <a:srgbClr val="FFFF00"/>
                </a:highlight>
              </a:rPr>
              <a:t>=</a:t>
            </a:r>
            <a:r>
              <a:rPr lang="ko-KR" altLang="en-US" dirty="0">
                <a:highlight>
                  <a:srgbClr val="FFFF00"/>
                </a:highlight>
              </a:rPr>
              <a:t> 거래량</a:t>
            </a:r>
            <a:r>
              <a:rPr lang="en-US" altLang="ko-KR" dirty="0">
                <a:highlight>
                  <a:srgbClr val="FFFF00"/>
                </a:highlight>
              </a:rPr>
              <a:t>/</a:t>
            </a:r>
            <a:r>
              <a:rPr lang="ko-KR" altLang="en-US" dirty="0">
                <a:highlight>
                  <a:srgbClr val="FFFF00"/>
                </a:highlight>
              </a:rPr>
              <a:t> 상장주식수</a:t>
            </a:r>
            <a:endParaRPr lang="en-US" altLang="ko-KR" dirty="0">
              <a:highlight>
                <a:srgbClr val="FFFF00"/>
              </a:highlight>
            </a:endParaRPr>
          </a:p>
          <a:p>
            <a:r>
              <a:rPr lang="ko-KR" altLang="en-US" sz="1200" dirty="0"/>
              <a:t>투자자들이 얼마나 많은 양을 거래했는 지를 측정 </a:t>
            </a:r>
            <a:endParaRPr lang="en-US" altLang="ko-KR" sz="1200" dirty="0"/>
          </a:p>
          <a:p>
            <a:r>
              <a:rPr lang="ko-KR" altLang="en-US" sz="1200" dirty="0"/>
              <a:t>투자자들이 평균적으로 전체 주식수에 대해서 얼마나 빨리 그들의 포지션을 전환시키는 지를 나타내 준다</a:t>
            </a:r>
            <a:r>
              <a:rPr lang="en-US" altLang="ko-KR" sz="1200" dirty="0"/>
              <a:t>. </a:t>
            </a:r>
          </a:p>
          <a:p>
            <a:r>
              <a:rPr lang="ko-KR" altLang="en-US" sz="1200" dirty="0"/>
              <a:t>회전율은 일반적인 투자자의 보유기간</a:t>
            </a:r>
            <a:r>
              <a:rPr lang="en-US" altLang="ko-KR" sz="1200" dirty="0"/>
              <a:t>(holding period)</a:t>
            </a:r>
            <a:r>
              <a:rPr lang="ko-KR" altLang="en-US" sz="1200" dirty="0"/>
              <a:t>의 역수의 개념으로 사용되기도 한다</a:t>
            </a:r>
            <a:r>
              <a:rPr lang="en-US" altLang="ko-KR" sz="1200" dirty="0"/>
              <a:t>.</a:t>
            </a:r>
          </a:p>
          <a:p>
            <a:endParaRPr lang="en-US" altLang="ko-KR" sz="1200" dirty="0"/>
          </a:p>
          <a:p>
            <a:r>
              <a:rPr lang="en-US" altLang="ko-KR" sz="1200" dirty="0"/>
              <a:t>Chordia, Subrahmanyam, and Anshuman(2001)</a:t>
            </a:r>
            <a:r>
              <a:rPr lang="ko-KR" altLang="en-US" sz="1200" dirty="0"/>
              <a:t>은 거래금액과 회전율을 유동성의 측정치로 사용하여서 </a:t>
            </a:r>
            <a:endParaRPr lang="en-US" altLang="ko-KR" sz="1200" dirty="0"/>
          </a:p>
          <a:p>
            <a:r>
              <a:rPr lang="ko-KR" altLang="en-US" sz="1200" dirty="0"/>
              <a:t>자산가격결정 검증을 실시하였으며</a:t>
            </a:r>
            <a:r>
              <a:rPr lang="en-US" altLang="ko-KR" sz="1200" dirty="0"/>
              <a:t>, </a:t>
            </a:r>
            <a:r>
              <a:rPr lang="ko-KR" altLang="en-US" sz="1200" dirty="0">
                <a:highlight>
                  <a:srgbClr val="FFFF00"/>
                </a:highlight>
              </a:rPr>
              <a:t>회전율이 주식 수익률과 유의적인 음</a:t>
            </a:r>
            <a:r>
              <a:rPr lang="en-US" altLang="ko-KR" sz="1200" dirty="0">
                <a:highlight>
                  <a:srgbClr val="FFFF00"/>
                </a:highlight>
              </a:rPr>
              <a:t>(-)</a:t>
            </a:r>
            <a:r>
              <a:rPr lang="ko-KR" altLang="en-US" sz="1200" dirty="0">
                <a:highlight>
                  <a:srgbClr val="FFFF00"/>
                </a:highlight>
              </a:rPr>
              <a:t>의 관계를 지니고 있음을 발견</a:t>
            </a:r>
            <a:endParaRPr lang="en-US" altLang="ko-KR" sz="1200" dirty="0">
              <a:highlight>
                <a:srgbClr val="FFFF00"/>
              </a:highlight>
            </a:endParaRPr>
          </a:p>
          <a:p>
            <a:endParaRPr lang="en-US" altLang="ko-KR" sz="1200" dirty="0"/>
          </a:p>
          <a:p>
            <a:r>
              <a:rPr lang="ko-KR" altLang="en-US" sz="1200" dirty="0"/>
              <a:t>한국시장에서 윤상용</a:t>
            </a:r>
            <a:r>
              <a:rPr lang="en-US" altLang="ko-KR" sz="1200" dirty="0"/>
              <a:t>, </a:t>
            </a:r>
            <a:r>
              <a:rPr lang="ko-KR" altLang="en-US" sz="1200" dirty="0"/>
              <a:t>구본일</a:t>
            </a:r>
            <a:r>
              <a:rPr lang="en-US" altLang="ko-KR" sz="1200" dirty="0"/>
              <a:t>, </a:t>
            </a:r>
            <a:r>
              <a:rPr lang="ko-KR" altLang="en-US" sz="1200" dirty="0"/>
              <a:t>엄영호</a:t>
            </a:r>
            <a:r>
              <a:rPr lang="en-US" altLang="ko-KR" sz="1200" dirty="0"/>
              <a:t>, </a:t>
            </a:r>
            <a:r>
              <a:rPr lang="ko-KR" altLang="en-US" sz="1200" dirty="0"/>
              <a:t>한재훈</a:t>
            </a:r>
            <a:r>
              <a:rPr lang="en-US" altLang="ko-KR" sz="1200" dirty="0"/>
              <a:t>(2009)</a:t>
            </a:r>
            <a:r>
              <a:rPr lang="ko-KR" altLang="en-US" sz="1200" dirty="0"/>
              <a:t>은 거래회전율을 이용하여 유동성위험 </a:t>
            </a:r>
            <a:endParaRPr lang="en-US" altLang="ko-KR" sz="1200" dirty="0"/>
          </a:p>
          <a:p>
            <a:r>
              <a:rPr lang="ko-KR" altLang="en-US" sz="1200" dirty="0" err="1"/>
              <a:t>모방포트폴리오을</a:t>
            </a:r>
            <a:r>
              <a:rPr lang="ko-KR" altLang="en-US" sz="1200" dirty="0"/>
              <a:t> 구성하여 주식수익률을 검증함으로써 유동성 요인이 한국주식시 장에서 설명력이 있음을 </a:t>
            </a:r>
            <a:endParaRPr lang="en-US" altLang="ko-KR" sz="1200" dirty="0"/>
          </a:p>
          <a:p>
            <a:r>
              <a:rPr lang="ko-KR" altLang="en-US" sz="1200" dirty="0"/>
              <a:t>보여주었다</a:t>
            </a:r>
            <a:r>
              <a:rPr lang="en-US" altLang="ko-KR" sz="1200" dirty="0"/>
              <a:t>.</a:t>
            </a:r>
            <a:endParaRPr lang="ko-KR" altLang="en-US" sz="1200" dirty="0"/>
          </a:p>
        </p:txBody>
      </p:sp>
    </p:spTree>
    <p:extLst>
      <p:ext uri="{BB962C8B-B14F-4D97-AF65-F5344CB8AC3E}">
        <p14:creationId xmlns:p14="http://schemas.microsoft.com/office/powerpoint/2010/main" val="381561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4BBFEC0-7E15-4D99-8DFD-517CDCE4F325}"/>
              </a:ext>
            </a:extLst>
          </p:cNvPr>
          <p:cNvSpPr/>
          <p:nvPr/>
        </p:nvSpPr>
        <p:spPr>
          <a:xfrm>
            <a:off x="395536" y="300748"/>
            <a:ext cx="5760640" cy="369332"/>
          </a:xfrm>
          <a:prstGeom prst="rect">
            <a:avLst/>
          </a:prstGeom>
        </p:spPr>
        <p:txBody>
          <a:bodyPr wrap="square">
            <a:spAutoFit/>
          </a:bodyPr>
          <a:lstStyle/>
          <a:p>
            <a:r>
              <a:rPr lang="ko-KR" altLang="en-US" dirty="0" err="1"/>
              <a:t>고빈도</a:t>
            </a:r>
            <a:r>
              <a:rPr lang="ko-KR" altLang="en-US" dirty="0"/>
              <a:t> 자료를 사용한 가격충격</a:t>
            </a:r>
            <a:r>
              <a:rPr lang="en-US" altLang="ko-KR" dirty="0"/>
              <a:t>(Price Impact) </a:t>
            </a:r>
            <a:r>
              <a:rPr lang="ko-KR" altLang="en-US" dirty="0"/>
              <a:t>벤치마크</a:t>
            </a:r>
          </a:p>
        </p:txBody>
      </p:sp>
      <p:sp>
        <p:nvSpPr>
          <p:cNvPr id="3" name="직사각형 2">
            <a:extLst>
              <a:ext uri="{FF2B5EF4-FFF2-40B4-BE49-F238E27FC236}">
                <a16:creationId xmlns:a16="http://schemas.microsoft.com/office/drawing/2014/main" id="{540ED85B-0676-44BC-8B8F-EE1310686C67}"/>
              </a:ext>
            </a:extLst>
          </p:cNvPr>
          <p:cNvSpPr/>
          <p:nvPr/>
        </p:nvSpPr>
        <p:spPr>
          <a:xfrm>
            <a:off x="358077" y="1449229"/>
            <a:ext cx="3195105" cy="369332"/>
          </a:xfrm>
          <a:prstGeom prst="rect">
            <a:avLst/>
          </a:prstGeom>
        </p:spPr>
        <p:txBody>
          <a:bodyPr wrap="none">
            <a:spAutoFit/>
          </a:bodyPr>
          <a:lstStyle/>
          <a:p>
            <a:r>
              <a:rPr lang="en-US" altLang="ko-KR" dirty="0" err="1"/>
              <a:t>Habrouck</a:t>
            </a:r>
            <a:r>
              <a:rPr lang="en-US" altLang="ko-KR" dirty="0"/>
              <a:t> (2009)</a:t>
            </a:r>
            <a:r>
              <a:rPr lang="ko-KR" altLang="en-US" dirty="0"/>
              <a:t>의 </a:t>
            </a:r>
            <a:r>
              <a:rPr lang="en-US" altLang="ko-KR" dirty="0"/>
              <a:t>Lambda( </a:t>
            </a:r>
            <a:r>
              <a:rPr lang="el-GR" altLang="ko-KR" dirty="0"/>
              <a:t>λ )</a:t>
            </a:r>
            <a:endParaRPr lang="ko-KR" altLang="en-US" dirty="0"/>
          </a:p>
        </p:txBody>
      </p:sp>
      <p:sp>
        <p:nvSpPr>
          <p:cNvPr id="6" name="직사각형 5">
            <a:extLst>
              <a:ext uri="{FF2B5EF4-FFF2-40B4-BE49-F238E27FC236}">
                <a16:creationId xmlns:a16="http://schemas.microsoft.com/office/drawing/2014/main" id="{D0880F9B-17D7-40EB-A97B-080C90D9BB79}"/>
              </a:ext>
            </a:extLst>
          </p:cNvPr>
          <p:cNvSpPr/>
          <p:nvPr/>
        </p:nvSpPr>
        <p:spPr>
          <a:xfrm>
            <a:off x="376001" y="1848008"/>
            <a:ext cx="8316416" cy="646331"/>
          </a:xfrm>
          <a:prstGeom prst="rect">
            <a:avLst/>
          </a:prstGeom>
        </p:spPr>
        <p:txBody>
          <a:bodyPr wrap="square">
            <a:spAutoFit/>
          </a:bodyPr>
          <a:lstStyle/>
          <a:p>
            <a:r>
              <a:rPr lang="en-US" altLang="ko-KR" sz="1200" dirty="0" err="1"/>
              <a:t>Hasbouck</a:t>
            </a:r>
            <a:r>
              <a:rPr lang="en-US" altLang="ko-KR" sz="1200" dirty="0"/>
              <a:t> (2009)</a:t>
            </a:r>
            <a:r>
              <a:rPr lang="ko-KR" altLang="en-US" sz="1200" dirty="0"/>
              <a:t>는 </a:t>
            </a:r>
            <a:r>
              <a:rPr lang="en-US" altLang="ko-KR" sz="1200" dirty="0"/>
              <a:t>5</a:t>
            </a:r>
            <a:r>
              <a:rPr lang="ko-KR" altLang="en-US" sz="1200" dirty="0"/>
              <a:t>분의 거래기간의 수익률을 동일 기간 동안의 거래방향이 표시된 거래 금액의 제곱근</a:t>
            </a:r>
            <a:r>
              <a:rPr lang="en-US" altLang="ko-KR" sz="1200" dirty="0"/>
              <a:t>(signed square-root dollar volume)</a:t>
            </a:r>
            <a:r>
              <a:rPr lang="ko-KR" altLang="en-US" sz="1200" dirty="0"/>
              <a:t>에 대해서 회귀분석을 실행함으로써 </a:t>
            </a:r>
            <a:r>
              <a:rPr lang="ko-KR" altLang="en-US" sz="1200" dirty="0">
                <a:highlight>
                  <a:srgbClr val="FFFF00"/>
                </a:highlight>
              </a:rPr>
              <a:t>가격충격의 측정치를 </a:t>
            </a:r>
            <a:r>
              <a:rPr lang="ko-KR" altLang="en-US" sz="1200" dirty="0"/>
              <a:t>구하였다</a:t>
            </a:r>
            <a:r>
              <a:rPr lang="en-US" altLang="ko-KR" sz="1200" dirty="0"/>
              <a:t>. </a:t>
            </a:r>
          </a:p>
          <a:p>
            <a:r>
              <a:rPr lang="ko-KR" altLang="en-US" sz="1200" dirty="0"/>
              <a:t>다음과 회귀식을 추정함을 통하여 회귀계수 </a:t>
            </a:r>
            <a:r>
              <a:rPr lang="en-US" altLang="ko-KR" sz="1200" dirty="0"/>
              <a:t>Lambda( λ)</a:t>
            </a:r>
            <a:r>
              <a:rPr lang="ko-KR" altLang="en-US" sz="1200" dirty="0"/>
              <a:t>를 계산</a:t>
            </a:r>
          </a:p>
        </p:txBody>
      </p:sp>
      <p:pic>
        <p:nvPicPr>
          <p:cNvPr id="8" name="그림 7">
            <a:extLst>
              <a:ext uri="{FF2B5EF4-FFF2-40B4-BE49-F238E27FC236}">
                <a16:creationId xmlns:a16="http://schemas.microsoft.com/office/drawing/2014/main" id="{2A700D1D-9042-448A-B065-F3640E38C076}"/>
              </a:ext>
            </a:extLst>
          </p:cNvPr>
          <p:cNvPicPr>
            <a:picLocks noChangeAspect="1"/>
          </p:cNvPicPr>
          <p:nvPr/>
        </p:nvPicPr>
        <p:blipFill>
          <a:blip r:embed="rId2"/>
          <a:stretch>
            <a:fillRect/>
          </a:stretch>
        </p:blipFill>
        <p:spPr>
          <a:xfrm>
            <a:off x="755576" y="2740403"/>
            <a:ext cx="4829849" cy="657317"/>
          </a:xfrm>
          <a:prstGeom prst="rect">
            <a:avLst/>
          </a:prstGeom>
        </p:spPr>
      </p:pic>
      <p:sp>
        <p:nvSpPr>
          <p:cNvPr id="9" name="직사각형 8">
            <a:extLst>
              <a:ext uri="{FF2B5EF4-FFF2-40B4-BE49-F238E27FC236}">
                <a16:creationId xmlns:a16="http://schemas.microsoft.com/office/drawing/2014/main" id="{9FB5F629-710F-4F03-9BDB-11B330986B9A}"/>
              </a:ext>
            </a:extLst>
          </p:cNvPr>
          <p:cNvSpPr/>
          <p:nvPr/>
        </p:nvSpPr>
        <p:spPr>
          <a:xfrm>
            <a:off x="358077" y="958117"/>
            <a:ext cx="7956376" cy="461665"/>
          </a:xfrm>
          <a:prstGeom prst="rect">
            <a:avLst/>
          </a:prstGeom>
        </p:spPr>
        <p:txBody>
          <a:bodyPr wrap="square">
            <a:spAutoFit/>
          </a:bodyPr>
          <a:lstStyle/>
          <a:p>
            <a:r>
              <a:rPr lang="en-US" altLang="ko-KR" sz="1200" dirty="0"/>
              <a:t>Hasbrouck, J., “Trading costs and returns for US equities: Estimating effective costs from daily data ”, Journal of Finance, Vol. 64(2009), pp. 1445-1477</a:t>
            </a:r>
            <a:endParaRPr lang="ko-KR" altLang="en-US" sz="1200" dirty="0"/>
          </a:p>
        </p:txBody>
      </p:sp>
      <p:sp>
        <p:nvSpPr>
          <p:cNvPr id="10" name="직사각형 9">
            <a:extLst>
              <a:ext uri="{FF2B5EF4-FFF2-40B4-BE49-F238E27FC236}">
                <a16:creationId xmlns:a16="http://schemas.microsoft.com/office/drawing/2014/main" id="{C16C5898-7CEA-4CEE-8736-661A68A904E1}"/>
              </a:ext>
            </a:extLst>
          </p:cNvPr>
          <p:cNvSpPr/>
          <p:nvPr/>
        </p:nvSpPr>
        <p:spPr>
          <a:xfrm>
            <a:off x="725977" y="3595692"/>
            <a:ext cx="7920880" cy="954107"/>
          </a:xfrm>
          <a:prstGeom prst="rect">
            <a:avLst/>
          </a:prstGeom>
        </p:spPr>
        <p:txBody>
          <a:bodyPr wrap="square">
            <a:spAutoFit/>
          </a:bodyPr>
          <a:lstStyle/>
          <a:p>
            <a:pPr marL="285750" indent="-285750">
              <a:buFont typeface="Arial" panose="020B0604020202020204" pitchFamily="34" charset="0"/>
              <a:buChar char="•"/>
            </a:pPr>
            <a:r>
              <a:rPr lang="en-US" altLang="ko-KR" sz="1400" dirty="0"/>
              <a:t>r n :</a:t>
            </a:r>
            <a:r>
              <a:rPr lang="ko-KR" altLang="en-US" sz="1400" dirty="0"/>
              <a:t> </a:t>
            </a:r>
            <a:r>
              <a:rPr lang="en-US" altLang="ko-KR" sz="1400" dirty="0"/>
              <a:t>n</a:t>
            </a:r>
            <a:r>
              <a:rPr lang="ko-KR" altLang="en-US" sz="1400" dirty="0"/>
              <a:t>번째 </a:t>
            </a:r>
            <a:r>
              <a:rPr lang="en-US" altLang="ko-KR" sz="1400" dirty="0"/>
              <a:t>5</a:t>
            </a:r>
            <a:r>
              <a:rPr lang="ko-KR" altLang="en-US" sz="1400" dirty="0"/>
              <a:t>분 기간 동안의 수익률</a:t>
            </a:r>
            <a:endParaRPr lang="en-US" altLang="ko-KR" sz="1400" dirty="0"/>
          </a:p>
          <a:p>
            <a:pPr marL="285750" indent="-285750">
              <a:buFont typeface="Arial" panose="020B0604020202020204" pitchFamily="34" charset="0"/>
              <a:buChar char="•"/>
            </a:pPr>
            <a:r>
              <a:rPr lang="en-US" altLang="ko-KR" sz="1400" dirty="0"/>
              <a:t>volume </a:t>
            </a:r>
            <a:r>
              <a:rPr lang="en-US" altLang="ko-KR" sz="1400" dirty="0" err="1"/>
              <a:t>t,n</a:t>
            </a:r>
            <a:r>
              <a:rPr lang="en-US" altLang="ko-KR" sz="1400" dirty="0"/>
              <a:t> : </a:t>
            </a:r>
            <a:r>
              <a:rPr lang="ko-KR" altLang="en-US" sz="1400" dirty="0"/>
              <a:t> </a:t>
            </a:r>
            <a:r>
              <a:rPr lang="en-US" altLang="ko-KR" sz="1400" dirty="0"/>
              <a:t>n</a:t>
            </a:r>
            <a:r>
              <a:rPr lang="ko-KR" altLang="en-US" sz="1400" dirty="0"/>
              <a:t>번째 </a:t>
            </a:r>
            <a:r>
              <a:rPr lang="en-US" altLang="ko-KR" sz="1400" dirty="0"/>
              <a:t>5</a:t>
            </a:r>
            <a:r>
              <a:rPr lang="ko-KR" altLang="en-US" sz="1400" dirty="0"/>
              <a:t>분 기간 동안에 해당되는 거래들 중에서 </a:t>
            </a:r>
            <a:r>
              <a:rPr lang="en-US" altLang="ko-KR" sz="1400" dirty="0"/>
              <a:t>t</a:t>
            </a:r>
            <a:r>
              <a:rPr lang="ko-KR" altLang="en-US" sz="1400" dirty="0"/>
              <a:t>번째 거래의 거래금액</a:t>
            </a:r>
            <a:endParaRPr lang="en-US" altLang="ko-KR" sz="1400" dirty="0"/>
          </a:p>
          <a:p>
            <a:pPr marL="285750" indent="-285750">
              <a:buFont typeface="Arial" panose="020B0604020202020204" pitchFamily="34" charset="0"/>
              <a:buChar char="•"/>
            </a:pPr>
            <a:r>
              <a:rPr lang="en-US" altLang="ko-KR" sz="1400" dirty="0"/>
              <a:t>sign( ․) :</a:t>
            </a:r>
            <a:r>
              <a:rPr lang="ko-KR" altLang="en-US" sz="1400" dirty="0"/>
              <a:t> </a:t>
            </a:r>
            <a:r>
              <a:rPr lang="en-US" altLang="ko-KR" sz="1400" dirty="0"/>
              <a:t>t</a:t>
            </a:r>
            <a:r>
              <a:rPr lang="ko-KR" altLang="en-US" sz="1400" dirty="0"/>
              <a:t>번째 거래가 매수거래 </a:t>
            </a:r>
            <a:r>
              <a:rPr lang="en-US" altLang="ko-KR" sz="1400" dirty="0"/>
              <a:t>+1 , </a:t>
            </a:r>
            <a:r>
              <a:rPr lang="ko-KR" altLang="en-US" sz="1400" dirty="0"/>
              <a:t> 매도거래 </a:t>
            </a:r>
            <a:r>
              <a:rPr lang="en-US" altLang="ko-KR" sz="1400" dirty="0"/>
              <a:t>-1. </a:t>
            </a:r>
          </a:p>
          <a:p>
            <a:pPr marL="285750" indent="-285750">
              <a:buFont typeface="Arial" panose="020B0604020202020204" pitchFamily="34" charset="0"/>
              <a:buChar char="•"/>
            </a:pPr>
            <a:r>
              <a:rPr lang="en-US" altLang="ko-KR" sz="1400" dirty="0"/>
              <a:t>Un :</a:t>
            </a:r>
            <a:r>
              <a:rPr lang="ko-KR" altLang="en-US" sz="1400" dirty="0"/>
              <a:t> </a:t>
            </a:r>
            <a:r>
              <a:rPr lang="ko-KR" altLang="en-US" sz="1400" dirty="0" err="1"/>
              <a:t>교란항</a:t>
            </a:r>
            <a:endParaRPr lang="ko-KR" altLang="en-US" sz="1400" dirty="0"/>
          </a:p>
        </p:txBody>
      </p:sp>
    </p:spTree>
    <p:extLst>
      <p:ext uri="{BB962C8B-B14F-4D97-AF65-F5344CB8AC3E}">
        <p14:creationId xmlns:p14="http://schemas.microsoft.com/office/powerpoint/2010/main" val="4191603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08ED7A1-6CA5-4328-B596-9E8AE5533DCA}"/>
              </a:ext>
            </a:extLst>
          </p:cNvPr>
          <p:cNvSpPr/>
          <p:nvPr/>
        </p:nvSpPr>
        <p:spPr>
          <a:xfrm>
            <a:off x="323528" y="280785"/>
            <a:ext cx="6120680" cy="369332"/>
          </a:xfrm>
          <a:prstGeom prst="rect">
            <a:avLst/>
          </a:prstGeom>
        </p:spPr>
        <p:txBody>
          <a:bodyPr wrap="square">
            <a:spAutoFit/>
          </a:bodyPr>
          <a:lstStyle/>
          <a:p>
            <a:r>
              <a:rPr lang="ko-KR" altLang="en-US" dirty="0" err="1"/>
              <a:t>저빈도</a:t>
            </a:r>
            <a:r>
              <a:rPr lang="ko-KR" altLang="en-US" dirty="0"/>
              <a:t> 자료를 사용한 가격충격</a:t>
            </a:r>
            <a:r>
              <a:rPr lang="en-US" altLang="ko-KR" dirty="0"/>
              <a:t>(Price Impact) </a:t>
            </a:r>
            <a:r>
              <a:rPr lang="ko-KR" altLang="en-US" dirty="0"/>
              <a:t>측정치</a:t>
            </a:r>
          </a:p>
        </p:txBody>
      </p:sp>
      <p:sp>
        <p:nvSpPr>
          <p:cNvPr id="6" name="직사각형 5">
            <a:extLst>
              <a:ext uri="{FF2B5EF4-FFF2-40B4-BE49-F238E27FC236}">
                <a16:creationId xmlns:a16="http://schemas.microsoft.com/office/drawing/2014/main" id="{BFEF5E3F-CF90-4395-92B4-7E0658EF8CE5}"/>
              </a:ext>
            </a:extLst>
          </p:cNvPr>
          <p:cNvSpPr/>
          <p:nvPr/>
        </p:nvSpPr>
        <p:spPr>
          <a:xfrm>
            <a:off x="611560" y="1809503"/>
            <a:ext cx="4572000" cy="338554"/>
          </a:xfrm>
          <a:prstGeom prst="rect">
            <a:avLst/>
          </a:prstGeom>
        </p:spPr>
        <p:txBody>
          <a:bodyPr>
            <a:spAutoFit/>
          </a:bodyPr>
          <a:lstStyle/>
          <a:p>
            <a:r>
              <a:rPr lang="en-US" altLang="ko-KR" sz="1600" dirty="0" err="1"/>
              <a:t>Amihud</a:t>
            </a:r>
            <a:r>
              <a:rPr lang="en-US" altLang="ko-KR" sz="1600" dirty="0"/>
              <a:t>(2002)</a:t>
            </a:r>
            <a:r>
              <a:rPr lang="ko-KR" altLang="en-US" sz="1600" dirty="0"/>
              <a:t> 비유동성의 측정치 제안</a:t>
            </a:r>
          </a:p>
        </p:txBody>
      </p:sp>
      <p:pic>
        <p:nvPicPr>
          <p:cNvPr id="8" name="그림 7">
            <a:extLst>
              <a:ext uri="{FF2B5EF4-FFF2-40B4-BE49-F238E27FC236}">
                <a16:creationId xmlns:a16="http://schemas.microsoft.com/office/drawing/2014/main" id="{003FC7CB-5B80-4F8F-8BA9-781C76AD5D50}"/>
              </a:ext>
            </a:extLst>
          </p:cNvPr>
          <p:cNvPicPr>
            <a:picLocks noChangeAspect="1"/>
          </p:cNvPicPr>
          <p:nvPr/>
        </p:nvPicPr>
        <p:blipFill>
          <a:blip r:embed="rId2"/>
          <a:stretch>
            <a:fillRect/>
          </a:stretch>
        </p:blipFill>
        <p:spPr>
          <a:xfrm>
            <a:off x="711192" y="2343476"/>
            <a:ext cx="2972215" cy="866896"/>
          </a:xfrm>
          <a:prstGeom prst="rect">
            <a:avLst/>
          </a:prstGeom>
          <a:ln w="28575">
            <a:solidFill>
              <a:schemeClr val="accent1"/>
            </a:solidFill>
          </a:ln>
        </p:spPr>
      </p:pic>
      <p:sp>
        <p:nvSpPr>
          <p:cNvPr id="9" name="직사각형 8">
            <a:extLst>
              <a:ext uri="{FF2B5EF4-FFF2-40B4-BE49-F238E27FC236}">
                <a16:creationId xmlns:a16="http://schemas.microsoft.com/office/drawing/2014/main" id="{CB82DAD3-716F-4ED8-842A-9399C3F2F084}"/>
              </a:ext>
            </a:extLst>
          </p:cNvPr>
          <p:cNvSpPr/>
          <p:nvPr/>
        </p:nvSpPr>
        <p:spPr>
          <a:xfrm>
            <a:off x="611560" y="3429000"/>
            <a:ext cx="8177354" cy="1015663"/>
          </a:xfrm>
          <a:prstGeom prst="rect">
            <a:avLst/>
          </a:prstGeom>
          <a:ln>
            <a:solidFill>
              <a:schemeClr val="accent1"/>
            </a:solidFill>
          </a:ln>
        </p:spPr>
        <p:txBody>
          <a:bodyPr wrap="square">
            <a:spAutoFit/>
          </a:bodyPr>
          <a:lstStyle/>
          <a:p>
            <a:r>
              <a:rPr lang="ko-KR" altLang="en-US" sz="1200" dirty="0"/>
              <a:t>어떤 주식이 </a:t>
            </a:r>
            <a:r>
              <a:rPr lang="ko-KR" altLang="en-US" sz="1200" dirty="0">
                <a:highlight>
                  <a:srgbClr val="00FFFF"/>
                </a:highlight>
              </a:rPr>
              <a:t>작은 거래량에 비해서 가격 변화가 크다면 </a:t>
            </a:r>
            <a:r>
              <a:rPr lang="ko-KR" altLang="en-US" sz="1200" dirty="0"/>
              <a:t>이 주식은 큰 </a:t>
            </a:r>
            <a:r>
              <a:rPr lang="en-US" altLang="ko-KR" sz="1200" dirty="0" err="1"/>
              <a:t>Amihud</a:t>
            </a:r>
            <a:r>
              <a:rPr lang="en-US" altLang="ko-KR" sz="1200" dirty="0"/>
              <a:t> </a:t>
            </a:r>
            <a:r>
              <a:rPr lang="ko-KR" altLang="en-US" sz="1200" dirty="0"/>
              <a:t>측정치의 값을 갖게 될 것이며</a:t>
            </a:r>
            <a:r>
              <a:rPr lang="en-US" altLang="ko-KR" sz="1200" dirty="0"/>
              <a:t>, </a:t>
            </a:r>
            <a:r>
              <a:rPr lang="ko-KR" altLang="en-US" sz="1200" dirty="0"/>
              <a:t>이는 그 주식이 </a:t>
            </a:r>
            <a:r>
              <a:rPr lang="ko-KR" altLang="en-US" sz="1200" dirty="0" err="1"/>
              <a:t>비유동적이라는</a:t>
            </a:r>
            <a:r>
              <a:rPr lang="ko-KR" altLang="en-US" sz="1200" dirty="0"/>
              <a:t> 것을 의미한다</a:t>
            </a:r>
            <a:r>
              <a:rPr lang="en-US" altLang="ko-KR" sz="1200" dirty="0"/>
              <a:t>.</a:t>
            </a:r>
          </a:p>
          <a:p>
            <a:r>
              <a:rPr lang="en-US" altLang="ko-KR" sz="1200" dirty="0"/>
              <a:t> </a:t>
            </a:r>
            <a:r>
              <a:rPr lang="en-US" altLang="ko-KR" sz="1200" dirty="0" err="1"/>
              <a:t>Amihud</a:t>
            </a:r>
            <a:r>
              <a:rPr lang="en-US" altLang="ko-KR" sz="1200" dirty="0"/>
              <a:t>(2002)</a:t>
            </a:r>
            <a:r>
              <a:rPr lang="ko-KR" altLang="en-US" sz="1200" dirty="0"/>
              <a:t>는 시간에 따라서 기대되는 시장의 </a:t>
            </a:r>
            <a:r>
              <a:rPr lang="ko-KR" altLang="en-US" sz="1200" dirty="0" err="1"/>
              <a:t>비유동성이</a:t>
            </a:r>
            <a:r>
              <a:rPr lang="ko-KR" altLang="en-US" sz="1200" dirty="0"/>
              <a:t> 미래의 </a:t>
            </a:r>
            <a:r>
              <a:rPr lang="ko-KR" altLang="en-US" sz="1200" dirty="0">
                <a:highlight>
                  <a:srgbClr val="FFFF00"/>
                </a:highlight>
              </a:rPr>
              <a:t>초과수익률과 유의적인 양</a:t>
            </a:r>
            <a:r>
              <a:rPr lang="en-US" altLang="ko-KR" sz="1200" dirty="0">
                <a:highlight>
                  <a:srgbClr val="FFFF00"/>
                </a:highlight>
              </a:rPr>
              <a:t>(+)</a:t>
            </a:r>
            <a:r>
              <a:rPr lang="ko-KR" altLang="en-US" sz="1200" dirty="0">
                <a:highlight>
                  <a:srgbClr val="FFFF00"/>
                </a:highlight>
              </a:rPr>
              <a:t>의 관계를 </a:t>
            </a:r>
            <a:r>
              <a:rPr lang="ko-KR" altLang="en-US" sz="1200" dirty="0"/>
              <a:t>가지고 있음을 발견하였으며</a:t>
            </a:r>
            <a:r>
              <a:rPr lang="en-US" altLang="ko-KR" sz="1200" dirty="0"/>
              <a:t>, </a:t>
            </a:r>
          </a:p>
          <a:p>
            <a:r>
              <a:rPr lang="ko-KR" altLang="en-US" sz="1200" dirty="0"/>
              <a:t>이 현상을 근거로 주식의 </a:t>
            </a:r>
            <a:r>
              <a:rPr lang="ko-KR" altLang="en-US" sz="1200" dirty="0">
                <a:highlight>
                  <a:srgbClr val="FFFF00"/>
                </a:highlight>
              </a:rPr>
              <a:t>기대수익률이 부분적으로는 유동성 프리미엄을 반영하고 </a:t>
            </a:r>
            <a:r>
              <a:rPr lang="ko-KR" altLang="en-US" sz="1200" dirty="0"/>
              <a:t>있음을 주장</a:t>
            </a:r>
          </a:p>
        </p:txBody>
      </p:sp>
      <p:sp>
        <p:nvSpPr>
          <p:cNvPr id="11" name="직사각형 10">
            <a:extLst>
              <a:ext uri="{FF2B5EF4-FFF2-40B4-BE49-F238E27FC236}">
                <a16:creationId xmlns:a16="http://schemas.microsoft.com/office/drawing/2014/main" id="{551AD5AC-EDA8-4C90-BBFE-F91101497C28}"/>
              </a:ext>
            </a:extLst>
          </p:cNvPr>
          <p:cNvSpPr/>
          <p:nvPr/>
        </p:nvSpPr>
        <p:spPr>
          <a:xfrm>
            <a:off x="413794" y="1036174"/>
            <a:ext cx="7902622" cy="461665"/>
          </a:xfrm>
          <a:prstGeom prst="rect">
            <a:avLst/>
          </a:prstGeom>
        </p:spPr>
        <p:txBody>
          <a:bodyPr wrap="square">
            <a:spAutoFit/>
          </a:bodyPr>
          <a:lstStyle/>
          <a:p>
            <a:r>
              <a:rPr lang="en-US" altLang="ko-KR" sz="1200" dirty="0" err="1"/>
              <a:t>Amihud</a:t>
            </a:r>
            <a:r>
              <a:rPr lang="en-US" altLang="ko-KR" sz="1200" dirty="0"/>
              <a:t>, Y., “Illiquidity and stock returns: cross-section and time-series effects ”, Journal of Financial Markets, Vol. 5(2002), pp. 31-56.</a:t>
            </a:r>
            <a:endParaRPr lang="ko-KR" altLang="en-US" sz="1200" dirty="0"/>
          </a:p>
        </p:txBody>
      </p:sp>
    </p:spTree>
    <p:extLst>
      <p:ext uri="{BB962C8B-B14F-4D97-AF65-F5344CB8AC3E}">
        <p14:creationId xmlns:p14="http://schemas.microsoft.com/office/powerpoint/2010/main" val="332179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DEC9547-9C5D-49D7-8BD3-41BEF5920E8A}"/>
              </a:ext>
            </a:extLst>
          </p:cNvPr>
          <p:cNvSpPr/>
          <p:nvPr/>
        </p:nvSpPr>
        <p:spPr>
          <a:xfrm>
            <a:off x="395536" y="1196752"/>
            <a:ext cx="4738798" cy="307777"/>
          </a:xfrm>
          <a:prstGeom prst="rect">
            <a:avLst/>
          </a:prstGeom>
        </p:spPr>
        <p:txBody>
          <a:bodyPr wrap="none">
            <a:spAutoFit/>
          </a:bodyPr>
          <a:lstStyle/>
          <a:p>
            <a:r>
              <a:rPr lang="ko-KR" altLang="en-US" sz="1400" dirty="0"/>
              <a:t>시계열분석에 의한 </a:t>
            </a:r>
            <a:r>
              <a:rPr lang="ko-KR" altLang="en-US" sz="1400" dirty="0">
                <a:highlight>
                  <a:srgbClr val="FFFF00"/>
                </a:highlight>
              </a:rPr>
              <a:t>사전적</a:t>
            </a:r>
            <a:r>
              <a:rPr lang="en-US" altLang="ko-KR" sz="1400" dirty="0">
                <a:highlight>
                  <a:srgbClr val="FFFF00"/>
                </a:highlight>
              </a:rPr>
              <a:t>(</a:t>
            </a:r>
            <a:r>
              <a:rPr lang="en-US" altLang="ko-KR" sz="1400" dirty="0" err="1">
                <a:highlight>
                  <a:srgbClr val="FFFF00"/>
                </a:highlight>
              </a:rPr>
              <a:t>exante</a:t>
            </a:r>
            <a:r>
              <a:rPr lang="en-US" altLang="ko-KR" sz="1400" dirty="0">
                <a:highlight>
                  <a:srgbClr val="FFFF00"/>
                </a:highlight>
              </a:rPr>
              <a:t>)</a:t>
            </a:r>
            <a:r>
              <a:rPr lang="ko-KR" altLang="en-US" sz="1400" dirty="0">
                <a:highlight>
                  <a:srgbClr val="FFFF00"/>
                </a:highlight>
              </a:rPr>
              <a:t>인 모형 </a:t>
            </a:r>
            <a:r>
              <a:rPr lang="en-US" altLang="ko-KR" sz="1400" dirty="0"/>
              <a:t>CAPM</a:t>
            </a:r>
            <a:r>
              <a:rPr lang="ko-KR" altLang="en-US" sz="1400" dirty="0"/>
              <a:t>검증 모형</a:t>
            </a:r>
          </a:p>
        </p:txBody>
      </p:sp>
      <p:pic>
        <p:nvPicPr>
          <p:cNvPr id="3" name="그림 2">
            <a:extLst>
              <a:ext uri="{FF2B5EF4-FFF2-40B4-BE49-F238E27FC236}">
                <a16:creationId xmlns:a16="http://schemas.microsoft.com/office/drawing/2014/main" id="{9996F430-00C2-4612-9D89-540CECB0F05E}"/>
              </a:ext>
            </a:extLst>
          </p:cNvPr>
          <p:cNvPicPr>
            <a:picLocks noChangeAspect="1"/>
          </p:cNvPicPr>
          <p:nvPr/>
        </p:nvPicPr>
        <p:blipFill>
          <a:blip r:embed="rId2"/>
          <a:stretch>
            <a:fillRect/>
          </a:stretch>
        </p:blipFill>
        <p:spPr>
          <a:xfrm>
            <a:off x="827584" y="1628801"/>
            <a:ext cx="4124901" cy="354588"/>
          </a:xfrm>
          <a:prstGeom prst="rect">
            <a:avLst/>
          </a:prstGeom>
          <a:ln>
            <a:solidFill>
              <a:schemeClr val="accent1"/>
            </a:solidFill>
          </a:ln>
        </p:spPr>
      </p:pic>
      <p:sp>
        <p:nvSpPr>
          <p:cNvPr id="6" name="직사각형 5">
            <a:extLst>
              <a:ext uri="{FF2B5EF4-FFF2-40B4-BE49-F238E27FC236}">
                <a16:creationId xmlns:a16="http://schemas.microsoft.com/office/drawing/2014/main" id="{48A4E81F-9B30-4FE2-B677-5BADB2E362CE}"/>
              </a:ext>
            </a:extLst>
          </p:cNvPr>
          <p:cNvSpPr/>
          <p:nvPr/>
        </p:nvSpPr>
        <p:spPr>
          <a:xfrm>
            <a:off x="395536" y="2235126"/>
            <a:ext cx="6048672" cy="307777"/>
          </a:xfrm>
          <a:prstGeom prst="rect">
            <a:avLst/>
          </a:prstGeom>
        </p:spPr>
        <p:txBody>
          <a:bodyPr wrap="square">
            <a:spAutoFit/>
          </a:bodyPr>
          <a:lstStyle/>
          <a:p>
            <a:r>
              <a:rPr lang="ko-KR" altLang="en-US" sz="1400" dirty="0">
                <a:highlight>
                  <a:srgbClr val="FFFF00"/>
                </a:highlight>
              </a:rPr>
              <a:t>사후적</a:t>
            </a:r>
            <a:r>
              <a:rPr lang="en-US" altLang="ko-KR" sz="1400" dirty="0">
                <a:highlight>
                  <a:srgbClr val="FFFF00"/>
                </a:highlight>
              </a:rPr>
              <a:t>(</a:t>
            </a:r>
            <a:r>
              <a:rPr lang="en-US" altLang="ko-KR" sz="1400" dirty="0" err="1">
                <a:highlight>
                  <a:srgbClr val="FFFF00"/>
                </a:highlight>
              </a:rPr>
              <a:t>expost</a:t>
            </a:r>
            <a:r>
              <a:rPr lang="en-US" altLang="ko-KR" sz="1400" dirty="0">
                <a:highlight>
                  <a:srgbClr val="FFFF00"/>
                </a:highlight>
              </a:rPr>
              <a:t>)</a:t>
            </a:r>
            <a:r>
              <a:rPr lang="ko-KR" altLang="en-US" sz="1400" dirty="0">
                <a:highlight>
                  <a:srgbClr val="FFFF00"/>
                </a:highlight>
              </a:rPr>
              <a:t>모형으로  </a:t>
            </a:r>
            <a:r>
              <a:rPr lang="ko-KR" altLang="en-US" sz="1400" dirty="0"/>
              <a:t>변형</a:t>
            </a:r>
          </a:p>
        </p:txBody>
      </p:sp>
      <p:pic>
        <p:nvPicPr>
          <p:cNvPr id="8" name="그림 7">
            <a:extLst>
              <a:ext uri="{FF2B5EF4-FFF2-40B4-BE49-F238E27FC236}">
                <a16:creationId xmlns:a16="http://schemas.microsoft.com/office/drawing/2014/main" id="{E51AD31F-1BD5-411D-A505-5BF87BAF32EE}"/>
              </a:ext>
            </a:extLst>
          </p:cNvPr>
          <p:cNvPicPr>
            <a:picLocks noChangeAspect="1"/>
          </p:cNvPicPr>
          <p:nvPr/>
        </p:nvPicPr>
        <p:blipFill>
          <a:blip r:embed="rId3"/>
          <a:stretch>
            <a:fillRect/>
          </a:stretch>
        </p:blipFill>
        <p:spPr>
          <a:xfrm>
            <a:off x="827584" y="2658257"/>
            <a:ext cx="4915586" cy="372265"/>
          </a:xfrm>
          <a:prstGeom prst="rect">
            <a:avLst/>
          </a:prstGeom>
          <a:ln>
            <a:solidFill>
              <a:schemeClr val="accent1"/>
            </a:solidFill>
          </a:ln>
        </p:spPr>
      </p:pic>
      <p:sp>
        <p:nvSpPr>
          <p:cNvPr id="9" name="직사각형 8">
            <a:extLst>
              <a:ext uri="{FF2B5EF4-FFF2-40B4-BE49-F238E27FC236}">
                <a16:creationId xmlns:a16="http://schemas.microsoft.com/office/drawing/2014/main" id="{B84078B3-1CC9-4695-A354-4344E4D2BF3F}"/>
              </a:ext>
            </a:extLst>
          </p:cNvPr>
          <p:cNvSpPr/>
          <p:nvPr/>
        </p:nvSpPr>
        <p:spPr>
          <a:xfrm>
            <a:off x="683568" y="3282259"/>
            <a:ext cx="7272808" cy="523220"/>
          </a:xfrm>
          <a:prstGeom prst="rect">
            <a:avLst/>
          </a:prstGeom>
        </p:spPr>
        <p:txBody>
          <a:bodyPr wrap="square">
            <a:spAutoFit/>
          </a:bodyPr>
          <a:lstStyle/>
          <a:p>
            <a:r>
              <a:rPr lang="ko-KR" altLang="en-US" sz="1400" dirty="0"/>
              <a:t>전통적 </a:t>
            </a:r>
            <a:r>
              <a:rPr lang="en-US" altLang="ko-KR" sz="1400" dirty="0"/>
              <a:t>CAPM</a:t>
            </a:r>
            <a:r>
              <a:rPr lang="ko-KR" altLang="en-US" sz="1400" dirty="0"/>
              <a:t>이 현실적으로 성립하는지 검증하기 위해서는 다음의 식 같은 </a:t>
            </a:r>
            <a:r>
              <a:rPr lang="ko-KR" altLang="en-US" sz="1400" dirty="0" err="1"/>
              <a:t>귀무가설과</a:t>
            </a:r>
            <a:r>
              <a:rPr lang="ko-KR" altLang="en-US" sz="1400" dirty="0"/>
              <a:t> 대립가설을 검증</a:t>
            </a:r>
          </a:p>
        </p:txBody>
      </p:sp>
      <p:pic>
        <p:nvPicPr>
          <p:cNvPr id="10" name="그림 9">
            <a:extLst>
              <a:ext uri="{FF2B5EF4-FFF2-40B4-BE49-F238E27FC236}">
                <a16:creationId xmlns:a16="http://schemas.microsoft.com/office/drawing/2014/main" id="{5F850F8D-2636-4357-908E-CFE0C24389A4}"/>
              </a:ext>
            </a:extLst>
          </p:cNvPr>
          <p:cNvPicPr>
            <a:picLocks noChangeAspect="1"/>
          </p:cNvPicPr>
          <p:nvPr/>
        </p:nvPicPr>
        <p:blipFill>
          <a:blip r:embed="rId4"/>
          <a:stretch>
            <a:fillRect/>
          </a:stretch>
        </p:blipFill>
        <p:spPr>
          <a:xfrm>
            <a:off x="523275" y="4149080"/>
            <a:ext cx="1667108" cy="895475"/>
          </a:xfrm>
          <a:prstGeom prst="rect">
            <a:avLst/>
          </a:prstGeom>
        </p:spPr>
      </p:pic>
      <p:sp>
        <p:nvSpPr>
          <p:cNvPr id="11" name="직사각형 10">
            <a:extLst>
              <a:ext uri="{FF2B5EF4-FFF2-40B4-BE49-F238E27FC236}">
                <a16:creationId xmlns:a16="http://schemas.microsoft.com/office/drawing/2014/main" id="{70617B40-47CE-4F17-9C51-AC8AAAFBDE54}"/>
              </a:ext>
            </a:extLst>
          </p:cNvPr>
          <p:cNvSpPr/>
          <p:nvPr/>
        </p:nvSpPr>
        <p:spPr>
          <a:xfrm>
            <a:off x="395536" y="5338082"/>
            <a:ext cx="8208912" cy="369332"/>
          </a:xfrm>
          <a:prstGeom prst="rect">
            <a:avLst/>
          </a:prstGeom>
        </p:spPr>
        <p:txBody>
          <a:bodyPr wrap="square">
            <a:spAutoFit/>
          </a:bodyPr>
          <a:lstStyle/>
          <a:p>
            <a:r>
              <a:rPr lang="en-US" altLang="ko-KR" dirty="0">
                <a:sym typeface="Wingdings" panose="05000000000000000000" pitchFamily="2" charset="2"/>
              </a:rPr>
              <a:t> </a:t>
            </a:r>
            <a:r>
              <a:rPr lang="ko-KR" altLang="en-US" sz="1400" dirty="0"/>
              <a:t>통계적 의미로 </a:t>
            </a:r>
            <a:r>
              <a:rPr lang="en-US" altLang="ko-KR" sz="1400" dirty="0"/>
              <a:t>0</a:t>
            </a:r>
            <a:r>
              <a:rPr lang="ko-KR" altLang="en-US" sz="1400" dirty="0"/>
              <a:t>이 될 때 전통적 </a:t>
            </a:r>
            <a:r>
              <a:rPr lang="en-US" altLang="ko-KR" sz="1400" dirty="0"/>
              <a:t>CAPM</a:t>
            </a:r>
            <a:r>
              <a:rPr lang="ko-KR" altLang="en-US" sz="1400" dirty="0"/>
              <a:t>이 현실적으로 성립한다고 볼 수 있다</a:t>
            </a:r>
          </a:p>
        </p:txBody>
      </p:sp>
      <p:sp>
        <p:nvSpPr>
          <p:cNvPr id="12" name="직사각형 11">
            <a:extLst>
              <a:ext uri="{FF2B5EF4-FFF2-40B4-BE49-F238E27FC236}">
                <a16:creationId xmlns:a16="http://schemas.microsoft.com/office/drawing/2014/main" id="{CA407B93-280F-4A0B-BB3D-3CF5C7F1A7B7}"/>
              </a:ext>
            </a:extLst>
          </p:cNvPr>
          <p:cNvSpPr/>
          <p:nvPr/>
        </p:nvSpPr>
        <p:spPr>
          <a:xfrm>
            <a:off x="395536" y="307601"/>
            <a:ext cx="1819729" cy="369332"/>
          </a:xfrm>
          <a:prstGeom prst="rect">
            <a:avLst/>
          </a:prstGeom>
        </p:spPr>
        <p:txBody>
          <a:bodyPr wrap="none">
            <a:spAutoFit/>
          </a:bodyPr>
          <a:lstStyle/>
          <a:p>
            <a:r>
              <a:rPr lang="en-US" altLang="ko-KR" dirty="0"/>
              <a:t>CAPM</a:t>
            </a:r>
            <a:r>
              <a:rPr lang="ko-KR" altLang="en-US" dirty="0"/>
              <a:t>검증 모형</a:t>
            </a:r>
          </a:p>
        </p:txBody>
      </p:sp>
    </p:spTree>
    <p:extLst>
      <p:ext uri="{BB962C8B-B14F-4D97-AF65-F5344CB8AC3E}">
        <p14:creationId xmlns:p14="http://schemas.microsoft.com/office/powerpoint/2010/main" val="264074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603181F-6FA7-4D5A-9868-593F1B64CCCA}"/>
              </a:ext>
            </a:extLst>
          </p:cNvPr>
          <p:cNvSpPr/>
          <p:nvPr/>
        </p:nvSpPr>
        <p:spPr>
          <a:xfrm>
            <a:off x="611560" y="1196752"/>
            <a:ext cx="5616624" cy="369332"/>
          </a:xfrm>
          <a:prstGeom prst="rect">
            <a:avLst/>
          </a:prstGeom>
        </p:spPr>
        <p:txBody>
          <a:bodyPr wrap="square">
            <a:spAutoFit/>
          </a:bodyPr>
          <a:lstStyle/>
          <a:p>
            <a:r>
              <a:rPr lang="ko-KR" altLang="en-US" dirty="0"/>
              <a:t>개별증권들의 베타 계수를 시장모형에 의하여 추정</a:t>
            </a:r>
          </a:p>
        </p:txBody>
      </p:sp>
      <p:sp>
        <p:nvSpPr>
          <p:cNvPr id="3" name="TextBox 2">
            <a:extLst>
              <a:ext uri="{FF2B5EF4-FFF2-40B4-BE49-F238E27FC236}">
                <a16:creationId xmlns:a16="http://schemas.microsoft.com/office/drawing/2014/main" id="{7016FA77-881E-424E-9405-5EAD648A8A62}"/>
              </a:ext>
            </a:extLst>
          </p:cNvPr>
          <p:cNvSpPr txBox="1"/>
          <p:nvPr/>
        </p:nvSpPr>
        <p:spPr>
          <a:xfrm>
            <a:off x="611560" y="275842"/>
            <a:ext cx="3024336" cy="369332"/>
          </a:xfrm>
          <a:prstGeom prst="rect">
            <a:avLst/>
          </a:prstGeom>
          <a:noFill/>
        </p:spPr>
        <p:txBody>
          <a:bodyPr wrap="square" rtlCol="0">
            <a:spAutoFit/>
          </a:bodyPr>
          <a:lstStyle/>
          <a:p>
            <a:r>
              <a:rPr lang="ko-KR" altLang="en-US" dirty="0"/>
              <a:t>베타 추정</a:t>
            </a:r>
          </a:p>
        </p:txBody>
      </p:sp>
      <p:pic>
        <p:nvPicPr>
          <p:cNvPr id="6" name="그림 5">
            <a:extLst>
              <a:ext uri="{FF2B5EF4-FFF2-40B4-BE49-F238E27FC236}">
                <a16:creationId xmlns:a16="http://schemas.microsoft.com/office/drawing/2014/main" id="{81E48C12-3139-4503-8ACE-3049EB01D544}"/>
              </a:ext>
            </a:extLst>
          </p:cNvPr>
          <p:cNvPicPr>
            <a:picLocks noChangeAspect="1"/>
          </p:cNvPicPr>
          <p:nvPr/>
        </p:nvPicPr>
        <p:blipFill>
          <a:blip r:embed="rId2"/>
          <a:stretch>
            <a:fillRect/>
          </a:stretch>
        </p:blipFill>
        <p:spPr>
          <a:xfrm>
            <a:off x="878648" y="1849208"/>
            <a:ext cx="2829320" cy="704948"/>
          </a:xfrm>
          <a:prstGeom prst="rect">
            <a:avLst/>
          </a:prstGeom>
        </p:spPr>
      </p:pic>
      <p:sp>
        <p:nvSpPr>
          <p:cNvPr id="8" name="직사각형 7">
            <a:extLst>
              <a:ext uri="{FF2B5EF4-FFF2-40B4-BE49-F238E27FC236}">
                <a16:creationId xmlns:a16="http://schemas.microsoft.com/office/drawing/2014/main" id="{3999CB05-8EC5-42DE-B902-DB366E2FE1F3}"/>
              </a:ext>
            </a:extLst>
          </p:cNvPr>
          <p:cNvSpPr/>
          <p:nvPr/>
        </p:nvSpPr>
        <p:spPr>
          <a:xfrm>
            <a:off x="992544" y="3089719"/>
            <a:ext cx="7272808" cy="738664"/>
          </a:xfrm>
          <a:prstGeom prst="rect">
            <a:avLst/>
          </a:prstGeom>
        </p:spPr>
        <p:txBody>
          <a:bodyPr wrap="square">
            <a:spAutoFit/>
          </a:bodyPr>
          <a:lstStyle/>
          <a:p>
            <a:pPr marL="285750" indent="-285750">
              <a:buFont typeface="Wingdings" panose="05000000000000000000" pitchFamily="2" charset="2"/>
              <a:buChar char="§"/>
            </a:pPr>
            <a:r>
              <a:rPr lang="ko-KR" altLang="en-US" sz="1400" dirty="0"/>
              <a:t>베타계산은 </a:t>
            </a:r>
            <a:r>
              <a:rPr lang="ko-KR" altLang="en-US" sz="1400" dirty="0">
                <a:highlight>
                  <a:srgbClr val="FFFF00"/>
                </a:highlight>
              </a:rPr>
              <a:t>과거 일정기간의 </a:t>
            </a:r>
            <a:r>
              <a:rPr lang="ko-KR" altLang="en-US" sz="1400" dirty="0"/>
              <a:t>월별 주식수익률과 월별시장수익률의 자료를 이용</a:t>
            </a:r>
            <a:endParaRPr lang="en-US" altLang="ko-KR" sz="1400" dirty="0"/>
          </a:p>
          <a:p>
            <a:pPr marL="285750" indent="-285750">
              <a:buFont typeface="Wingdings" panose="05000000000000000000" pitchFamily="2" charset="2"/>
              <a:buChar char="§"/>
            </a:pPr>
            <a:r>
              <a:rPr lang="ko-KR" altLang="en-US" sz="1400" dirty="0">
                <a:highlight>
                  <a:srgbClr val="FFFF00"/>
                </a:highlight>
              </a:rPr>
              <a:t>네이버 증권 </a:t>
            </a:r>
            <a:r>
              <a:rPr lang="en-US" altLang="ko-KR" sz="1400" dirty="0">
                <a:highlight>
                  <a:srgbClr val="FFFF00"/>
                </a:highlight>
              </a:rPr>
              <a:t>; 52</a:t>
            </a:r>
            <a:r>
              <a:rPr lang="ko-KR" altLang="en-US" sz="1400" dirty="0">
                <a:highlight>
                  <a:srgbClr val="FFFF00"/>
                </a:highlight>
              </a:rPr>
              <a:t>주 베</a:t>
            </a:r>
            <a:r>
              <a:rPr lang="ko-KR" altLang="en-US" sz="1400" dirty="0"/>
              <a:t>타 제공</a:t>
            </a:r>
            <a:r>
              <a:rPr lang="en-US" altLang="ko-KR" sz="1400" dirty="0"/>
              <a:t>(</a:t>
            </a:r>
            <a:r>
              <a:rPr lang="ko-KR" altLang="en-US" sz="1400" dirty="0"/>
              <a:t>역사적 베타</a:t>
            </a:r>
            <a:endParaRPr lang="en-US" altLang="ko-KR" sz="1400" dirty="0"/>
          </a:p>
          <a:p>
            <a:pPr marL="285750" indent="-285750">
              <a:buFont typeface="Wingdings" panose="05000000000000000000" pitchFamily="2" charset="2"/>
              <a:buChar char="§"/>
            </a:pPr>
            <a:r>
              <a:rPr lang="ko-KR" altLang="en-US" sz="1400" dirty="0">
                <a:highlight>
                  <a:srgbClr val="00FFFF"/>
                </a:highlight>
              </a:rPr>
              <a:t>조정 베타</a:t>
            </a:r>
          </a:p>
        </p:txBody>
      </p:sp>
      <p:pic>
        <p:nvPicPr>
          <p:cNvPr id="9" name="그림 8">
            <a:extLst>
              <a:ext uri="{FF2B5EF4-FFF2-40B4-BE49-F238E27FC236}">
                <a16:creationId xmlns:a16="http://schemas.microsoft.com/office/drawing/2014/main" id="{024B3794-B752-4226-99A9-8EF1A0E09EF6}"/>
              </a:ext>
            </a:extLst>
          </p:cNvPr>
          <p:cNvPicPr>
            <a:picLocks noChangeAspect="1"/>
          </p:cNvPicPr>
          <p:nvPr/>
        </p:nvPicPr>
        <p:blipFill>
          <a:blip r:embed="rId3"/>
          <a:stretch>
            <a:fillRect/>
          </a:stretch>
        </p:blipFill>
        <p:spPr>
          <a:xfrm>
            <a:off x="3968977" y="1785517"/>
            <a:ext cx="2829321" cy="768639"/>
          </a:xfrm>
          <a:prstGeom prst="rect">
            <a:avLst/>
          </a:prstGeom>
        </p:spPr>
      </p:pic>
      <p:pic>
        <p:nvPicPr>
          <p:cNvPr id="10" name="그림 9">
            <a:extLst>
              <a:ext uri="{FF2B5EF4-FFF2-40B4-BE49-F238E27FC236}">
                <a16:creationId xmlns:a16="http://schemas.microsoft.com/office/drawing/2014/main" id="{8C6FF815-08E8-40FB-B3B7-CF3BDCEC1456}"/>
              </a:ext>
            </a:extLst>
          </p:cNvPr>
          <p:cNvPicPr>
            <a:picLocks noChangeAspect="1"/>
          </p:cNvPicPr>
          <p:nvPr/>
        </p:nvPicPr>
        <p:blipFill>
          <a:blip r:embed="rId4"/>
          <a:stretch>
            <a:fillRect/>
          </a:stretch>
        </p:blipFill>
        <p:spPr>
          <a:xfrm>
            <a:off x="1259632" y="4077791"/>
            <a:ext cx="1944216" cy="575345"/>
          </a:xfrm>
          <a:prstGeom prst="rect">
            <a:avLst/>
          </a:prstGeom>
          <a:ln w="28575">
            <a:solidFill>
              <a:schemeClr val="accent1"/>
            </a:solidFill>
          </a:ln>
        </p:spPr>
      </p:pic>
    </p:spTree>
    <p:extLst>
      <p:ext uri="{BB962C8B-B14F-4D97-AF65-F5344CB8AC3E}">
        <p14:creationId xmlns:p14="http://schemas.microsoft.com/office/powerpoint/2010/main" val="2502145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26ECFA8-E83C-43AD-8DD4-07AA26502444}"/>
              </a:ext>
            </a:extLst>
          </p:cNvPr>
          <p:cNvSpPr/>
          <p:nvPr/>
        </p:nvSpPr>
        <p:spPr>
          <a:xfrm>
            <a:off x="251520" y="275842"/>
            <a:ext cx="5400600" cy="369332"/>
          </a:xfrm>
          <a:prstGeom prst="rect">
            <a:avLst/>
          </a:prstGeom>
        </p:spPr>
        <p:txBody>
          <a:bodyPr wrap="square">
            <a:spAutoFit/>
          </a:bodyPr>
          <a:lstStyle/>
          <a:p>
            <a:r>
              <a:rPr lang="en-US" altLang="ko-KR" dirty="0" err="1">
                <a:solidFill>
                  <a:srgbClr val="4D5156"/>
                </a:solidFill>
                <a:latin typeface="Apple SD Gothic Neo"/>
              </a:rPr>
              <a:t>Fama·</a:t>
            </a:r>
            <a:r>
              <a:rPr lang="en-US" altLang="ko-KR" dirty="0" err="1">
                <a:solidFill>
                  <a:srgbClr val="5F6368"/>
                </a:solidFill>
                <a:latin typeface="Apple SD Gothic Neo"/>
              </a:rPr>
              <a:t>MacBeth</a:t>
            </a:r>
            <a:r>
              <a:rPr lang="en-US" altLang="ko-KR" dirty="0">
                <a:solidFill>
                  <a:srgbClr val="4D5156"/>
                </a:solidFill>
                <a:latin typeface="Apple SD Gothic Neo"/>
              </a:rPr>
              <a:t>(1973)</a:t>
            </a:r>
            <a:r>
              <a:rPr lang="ko-KR" altLang="en-US" dirty="0">
                <a:solidFill>
                  <a:srgbClr val="4D5156"/>
                </a:solidFill>
                <a:latin typeface="Apple SD Gothic Neo"/>
              </a:rPr>
              <a:t>의 횡단면 회귀분석 검증 접근법</a:t>
            </a:r>
            <a:endParaRPr lang="ko-KR" altLang="en-US" dirty="0"/>
          </a:p>
        </p:txBody>
      </p:sp>
      <p:sp>
        <p:nvSpPr>
          <p:cNvPr id="6" name="직사각형 5">
            <a:extLst>
              <a:ext uri="{FF2B5EF4-FFF2-40B4-BE49-F238E27FC236}">
                <a16:creationId xmlns:a16="http://schemas.microsoft.com/office/drawing/2014/main" id="{DF45C1A6-2978-4176-9D11-35564A85CEBD}"/>
              </a:ext>
            </a:extLst>
          </p:cNvPr>
          <p:cNvSpPr/>
          <p:nvPr/>
        </p:nvSpPr>
        <p:spPr>
          <a:xfrm>
            <a:off x="411039" y="1228732"/>
            <a:ext cx="6556358" cy="338554"/>
          </a:xfrm>
          <a:prstGeom prst="rect">
            <a:avLst/>
          </a:prstGeom>
        </p:spPr>
        <p:txBody>
          <a:bodyPr wrap="square">
            <a:spAutoFit/>
          </a:bodyPr>
          <a:lstStyle/>
          <a:p>
            <a:r>
              <a:rPr lang="ko-KR" altLang="en-US" sz="1600" dirty="0"/>
              <a:t> </a:t>
            </a:r>
            <a:r>
              <a:rPr lang="en-US" altLang="ko-KR" sz="1600" dirty="0" err="1"/>
              <a:t>Fama</a:t>
            </a:r>
            <a:r>
              <a:rPr lang="en-US" altLang="ko-KR" sz="1600" dirty="0"/>
              <a:t> &amp; </a:t>
            </a:r>
            <a:r>
              <a:rPr lang="en-US" altLang="ko-KR" sz="1600" dirty="0" err="1"/>
              <a:t>MacBeth</a:t>
            </a:r>
            <a:r>
              <a:rPr lang="en-US" altLang="ko-KR" sz="1600" dirty="0"/>
              <a:t>(1973)</a:t>
            </a:r>
            <a:r>
              <a:rPr lang="ko-KR" altLang="en-US" sz="1600" dirty="0"/>
              <a:t>의 방법론은 </a:t>
            </a:r>
            <a:r>
              <a:rPr lang="en-US" altLang="ko-KR" sz="1600" dirty="0"/>
              <a:t>3</a:t>
            </a:r>
            <a:r>
              <a:rPr lang="ko-KR" altLang="en-US" sz="1600" dirty="0"/>
              <a:t>단계 접근법을  수정한 검증 방법</a:t>
            </a:r>
            <a:endParaRPr lang="en-US" altLang="ko-KR" sz="1600" dirty="0"/>
          </a:p>
        </p:txBody>
      </p:sp>
      <p:sp>
        <p:nvSpPr>
          <p:cNvPr id="8" name="직사각형 7">
            <a:extLst>
              <a:ext uri="{FF2B5EF4-FFF2-40B4-BE49-F238E27FC236}">
                <a16:creationId xmlns:a16="http://schemas.microsoft.com/office/drawing/2014/main" id="{37B28ABC-B669-47FC-B118-DCCF83A92382}"/>
              </a:ext>
            </a:extLst>
          </p:cNvPr>
          <p:cNvSpPr/>
          <p:nvPr/>
        </p:nvSpPr>
        <p:spPr>
          <a:xfrm>
            <a:off x="658926" y="1640042"/>
            <a:ext cx="8089537" cy="1754326"/>
          </a:xfrm>
          <a:prstGeom prst="rect">
            <a:avLst/>
          </a:prstGeom>
        </p:spPr>
        <p:txBody>
          <a:bodyPr wrap="square">
            <a:spAutoFit/>
          </a:bodyPr>
          <a:lstStyle/>
          <a:p>
            <a:r>
              <a:rPr lang="ko-KR" altLang="en-US" sz="1200" dirty="0">
                <a:highlight>
                  <a:srgbClr val="00FFFF"/>
                </a:highlight>
              </a:rPr>
              <a:t>제</a:t>
            </a:r>
            <a:r>
              <a:rPr lang="en-US" altLang="ko-KR" sz="1200" dirty="0">
                <a:highlight>
                  <a:srgbClr val="00FFFF"/>
                </a:highlight>
              </a:rPr>
              <a:t>1</a:t>
            </a:r>
            <a:r>
              <a:rPr lang="ko-KR" altLang="en-US" sz="1200" dirty="0">
                <a:highlight>
                  <a:srgbClr val="00FFFF"/>
                </a:highlight>
              </a:rPr>
              <a:t>단계</a:t>
            </a:r>
            <a:endParaRPr lang="en-US" altLang="ko-KR" sz="1200" dirty="0">
              <a:highlight>
                <a:srgbClr val="00FFFF"/>
              </a:highlight>
            </a:endParaRPr>
          </a:p>
          <a:p>
            <a:r>
              <a:rPr lang="ko-KR" altLang="en-US" sz="1200" dirty="0"/>
              <a:t>표본기간을 </a:t>
            </a:r>
            <a:r>
              <a:rPr lang="ko-KR" altLang="en-US" sz="1200" dirty="0" err="1"/>
              <a:t>하위표본기간</a:t>
            </a:r>
            <a:r>
              <a:rPr lang="ko-KR" altLang="en-US" sz="1200" dirty="0"/>
              <a:t> </a:t>
            </a:r>
            <a:r>
              <a:rPr lang="en-US" altLang="ko-KR" sz="1200" dirty="0"/>
              <a:t>15</a:t>
            </a:r>
            <a:r>
              <a:rPr lang="ko-KR" altLang="en-US" sz="1200" dirty="0" err="1"/>
              <a:t>년씩으로</a:t>
            </a:r>
            <a:r>
              <a:rPr lang="ko-KR" altLang="en-US" sz="1200" dirty="0"/>
              <a:t> 분류한다</a:t>
            </a:r>
            <a:r>
              <a:rPr lang="en-US" altLang="ko-KR" sz="1200" dirty="0"/>
              <a:t>.</a:t>
            </a:r>
            <a:r>
              <a:rPr lang="ko-KR" altLang="en-US" sz="1200" dirty="0"/>
              <a:t>이 기간을 각각 </a:t>
            </a:r>
            <a:r>
              <a:rPr lang="en-US" altLang="ko-KR" sz="1200" dirty="0"/>
              <a:t>5</a:t>
            </a:r>
            <a:r>
              <a:rPr lang="ko-KR" altLang="en-US" sz="1200" dirty="0" err="1"/>
              <a:t>년씩</a:t>
            </a:r>
            <a:r>
              <a:rPr lang="ko-KR" altLang="en-US" sz="1200" dirty="0"/>
              <a:t> 포트폴리오 구성기간</a:t>
            </a:r>
            <a:r>
              <a:rPr lang="en-US" altLang="ko-KR" sz="1200" dirty="0"/>
              <a:t>,</a:t>
            </a:r>
            <a:r>
              <a:rPr lang="ko-KR" altLang="en-US" sz="1200" dirty="0"/>
              <a:t>포트폴리오 베타 추정기간</a:t>
            </a:r>
            <a:r>
              <a:rPr lang="en-US" altLang="ko-KR" sz="1200" dirty="0"/>
              <a:t>,</a:t>
            </a:r>
            <a:r>
              <a:rPr lang="ko-KR" altLang="en-US" sz="1200" dirty="0"/>
              <a:t>그리고 검증기간으로 나눈다</a:t>
            </a:r>
            <a:r>
              <a:rPr lang="en-US" altLang="ko-KR" sz="1200" dirty="0"/>
              <a:t>.</a:t>
            </a:r>
            <a:r>
              <a:rPr lang="ko-KR" altLang="en-US" sz="1200" dirty="0"/>
              <a:t>개별증권 베타의 계산은 포트폴리오 구성기간에  </a:t>
            </a:r>
            <a:r>
              <a:rPr lang="ko-KR" altLang="en-US" sz="1200" dirty="0">
                <a:highlight>
                  <a:srgbClr val="FFFF00"/>
                </a:highlight>
              </a:rPr>
              <a:t>시장모형을 이용하</a:t>
            </a:r>
            <a:r>
              <a:rPr lang="ko-KR" altLang="en-US" sz="1200" dirty="0"/>
              <a:t>여 각각의 증권에 대하여 베타들을 추정</a:t>
            </a:r>
            <a:r>
              <a:rPr lang="en-US" altLang="ko-KR" sz="1200" dirty="0">
                <a:sym typeface="Wingdings" panose="05000000000000000000" pitchFamily="2" charset="2"/>
              </a:rPr>
              <a:t> </a:t>
            </a:r>
            <a:r>
              <a:rPr lang="ko-KR" altLang="en-US" sz="1200" dirty="0"/>
              <a:t>추정된 베타의 크기에 따라 증권들을 정렬한 다음</a:t>
            </a:r>
            <a:r>
              <a:rPr lang="en-US" altLang="ko-KR" sz="1200" dirty="0"/>
              <a:t>,</a:t>
            </a:r>
            <a:r>
              <a:rPr lang="ko-KR" altLang="en-US" sz="1200" dirty="0"/>
              <a:t>동일한 기업수로 </a:t>
            </a:r>
            <a:r>
              <a:rPr lang="en-US" altLang="ko-KR" sz="1200" dirty="0"/>
              <a:t>10</a:t>
            </a:r>
            <a:r>
              <a:rPr lang="ko-KR" altLang="en-US" sz="1200" dirty="0"/>
              <a:t>개의 포트폴리오들을 구성</a:t>
            </a:r>
            <a:r>
              <a:rPr lang="en-US" altLang="ko-KR" sz="1200" dirty="0">
                <a:sym typeface="Wingdings" panose="05000000000000000000" pitchFamily="2" charset="2"/>
              </a:rPr>
              <a:t> </a:t>
            </a:r>
            <a:r>
              <a:rPr lang="ko-KR" altLang="en-US" sz="1200" dirty="0"/>
              <a:t>가장 높은 베타들로 구성된 증권들을 첫번째 포트폴리오로 하고</a:t>
            </a:r>
            <a:r>
              <a:rPr lang="en-US" altLang="ko-KR" sz="1200" dirty="0"/>
              <a:t>,</a:t>
            </a:r>
            <a:r>
              <a:rPr lang="ko-KR" altLang="en-US" sz="1200" dirty="0"/>
              <a:t>가장 낮은 베타들로 구성된 증권들을 마지막 </a:t>
            </a:r>
            <a:r>
              <a:rPr lang="en-US" altLang="ko-KR" sz="1200" dirty="0"/>
              <a:t>10</a:t>
            </a:r>
            <a:r>
              <a:rPr lang="ko-KR" altLang="en-US" sz="1200" dirty="0"/>
              <a:t>번째 포트폴리오로 한다</a:t>
            </a:r>
            <a:r>
              <a:rPr lang="en-US" altLang="ko-KR" sz="1200" dirty="0"/>
              <a:t>.</a:t>
            </a:r>
          </a:p>
          <a:p>
            <a:r>
              <a:rPr lang="ko-KR" altLang="en-US" sz="1200" dirty="0">
                <a:highlight>
                  <a:srgbClr val="00FFFF"/>
                </a:highlight>
              </a:rPr>
              <a:t>제</a:t>
            </a:r>
            <a:r>
              <a:rPr lang="en-US" altLang="ko-KR" sz="1200" dirty="0">
                <a:highlight>
                  <a:srgbClr val="00FFFF"/>
                </a:highlight>
              </a:rPr>
              <a:t>2</a:t>
            </a:r>
            <a:r>
              <a:rPr lang="ko-KR" altLang="en-US" sz="1200" dirty="0">
                <a:highlight>
                  <a:srgbClr val="00FFFF"/>
                </a:highlight>
              </a:rPr>
              <a:t>단계</a:t>
            </a:r>
            <a:endParaRPr lang="en-US" altLang="ko-KR" sz="1200" dirty="0">
              <a:highlight>
                <a:srgbClr val="00FFFF"/>
              </a:highlight>
            </a:endParaRPr>
          </a:p>
          <a:p>
            <a:r>
              <a:rPr lang="ko-KR" altLang="en-US" sz="1200" dirty="0"/>
              <a:t>두 번째 </a:t>
            </a:r>
            <a:r>
              <a:rPr lang="en-US" altLang="ko-KR" sz="1200" dirty="0"/>
              <a:t>5</a:t>
            </a:r>
            <a:r>
              <a:rPr lang="ko-KR" altLang="en-US" sz="1200" dirty="0"/>
              <a:t>년의 기간 동안에 포트폴리오의 수익률 포트폴리오를 구성하고 있는 증권들의 동일 가중수익률을 종속변수로 하고 시장수익률을 설명변수로 하여 아래 회귀분석을 이용하여 포트폴리오들의 베타들을 추정한다</a:t>
            </a:r>
            <a:r>
              <a:rPr lang="en-US" altLang="ko-KR" sz="1200" dirty="0"/>
              <a:t>.</a:t>
            </a:r>
            <a:endParaRPr lang="ko-KR" altLang="en-US" sz="1200" dirty="0"/>
          </a:p>
        </p:txBody>
      </p:sp>
      <p:pic>
        <p:nvPicPr>
          <p:cNvPr id="9" name="그림 8">
            <a:extLst>
              <a:ext uri="{FF2B5EF4-FFF2-40B4-BE49-F238E27FC236}">
                <a16:creationId xmlns:a16="http://schemas.microsoft.com/office/drawing/2014/main" id="{998FD9D1-29FF-4F61-B36F-7F06B98BE9E1}"/>
              </a:ext>
            </a:extLst>
          </p:cNvPr>
          <p:cNvPicPr>
            <a:picLocks noChangeAspect="1"/>
          </p:cNvPicPr>
          <p:nvPr/>
        </p:nvPicPr>
        <p:blipFill>
          <a:blip r:embed="rId2"/>
          <a:stretch>
            <a:fillRect/>
          </a:stretch>
        </p:blipFill>
        <p:spPr>
          <a:xfrm>
            <a:off x="755576" y="3791665"/>
            <a:ext cx="2591162" cy="619211"/>
          </a:xfrm>
          <a:prstGeom prst="rect">
            <a:avLst/>
          </a:prstGeom>
        </p:spPr>
      </p:pic>
      <p:sp>
        <p:nvSpPr>
          <p:cNvPr id="10" name="직사각형 9">
            <a:extLst>
              <a:ext uri="{FF2B5EF4-FFF2-40B4-BE49-F238E27FC236}">
                <a16:creationId xmlns:a16="http://schemas.microsoft.com/office/drawing/2014/main" id="{8EAA5164-0A6F-46FE-9B51-125FB3F66867}"/>
              </a:ext>
            </a:extLst>
          </p:cNvPr>
          <p:cNvSpPr/>
          <p:nvPr/>
        </p:nvSpPr>
        <p:spPr>
          <a:xfrm>
            <a:off x="586917" y="4459967"/>
            <a:ext cx="8233553" cy="1015663"/>
          </a:xfrm>
          <a:prstGeom prst="rect">
            <a:avLst/>
          </a:prstGeom>
        </p:spPr>
        <p:txBody>
          <a:bodyPr wrap="square">
            <a:spAutoFit/>
          </a:bodyPr>
          <a:lstStyle/>
          <a:p>
            <a:r>
              <a:rPr lang="ko-KR" altLang="en-US" sz="1200" dirty="0">
                <a:highlight>
                  <a:srgbClr val="00FFFF"/>
                </a:highlight>
              </a:rPr>
              <a:t>제</a:t>
            </a:r>
            <a:r>
              <a:rPr lang="en-US" altLang="ko-KR" sz="1200" dirty="0">
                <a:highlight>
                  <a:srgbClr val="00FFFF"/>
                </a:highlight>
              </a:rPr>
              <a:t>3</a:t>
            </a:r>
            <a:r>
              <a:rPr lang="ko-KR" altLang="en-US" sz="1200" dirty="0">
                <a:highlight>
                  <a:srgbClr val="00FFFF"/>
                </a:highlight>
              </a:rPr>
              <a:t>단계 </a:t>
            </a:r>
            <a:endParaRPr lang="en-US" altLang="ko-KR" sz="1200" dirty="0">
              <a:highlight>
                <a:srgbClr val="00FFFF"/>
              </a:highlight>
            </a:endParaRPr>
          </a:p>
          <a:p>
            <a:r>
              <a:rPr lang="ko-KR" altLang="en-US" sz="1200" dirty="0"/>
              <a:t>포트폴리오의 베타와 주식수익률 간의 관계를 검증하는 단계로</a:t>
            </a:r>
            <a:r>
              <a:rPr lang="en-US" altLang="ko-KR" sz="1200" dirty="0"/>
              <a:t>,</a:t>
            </a:r>
            <a:r>
              <a:rPr lang="ko-KR" altLang="en-US" sz="1200" dirty="0"/>
              <a:t>제</a:t>
            </a:r>
            <a:r>
              <a:rPr lang="en-US" altLang="ko-KR" sz="1200" dirty="0"/>
              <a:t>2</a:t>
            </a:r>
            <a:r>
              <a:rPr lang="ko-KR" altLang="en-US" sz="1200" dirty="0"/>
              <a:t>단계에서 추정된 </a:t>
            </a:r>
            <a:r>
              <a:rPr lang="en-US" altLang="ko-KR" sz="1200" dirty="0"/>
              <a:t>15</a:t>
            </a:r>
            <a:r>
              <a:rPr lang="ko-KR" altLang="en-US" sz="1200" dirty="0"/>
              <a:t>개의 포트폴리오의 베타와 포트폴리오에 속하는 개별증권의 </a:t>
            </a:r>
            <a:r>
              <a:rPr lang="en-US" altLang="ko-KR" sz="1200" dirty="0"/>
              <a:t>1</a:t>
            </a:r>
            <a:r>
              <a:rPr lang="ko-KR" altLang="en-US" sz="1200" dirty="0"/>
              <a:t>개월간의 주식수익률을 </a:t>
            </a:r>
            <a:r>
              <a:rPr lang="ko-KR" altLang="en-US" sz="1200" dirty="0">
                <a:highlight>
                  <a:srgbClr val="FFFF00"/>
                </a:highlight>
              </a:rPr>
              <a:t>횡단면 회귀분석을 실시하여 </a:t>
            </a:r>
            <a:r>
              <a:rPr lang="ko-KR" altLang="en-US" sz="1200" dirty="0"/>
              <a:t>아래 식의 회귀계수 ˆ</a:t>
            </a:r>
            <a:r>
              <a:rPr lang="en-US" altLang="ko-KR" sz="1200" dirty="0"/>
              <a:t>γ1</a:t>
            </a:r>
            <a:r>
              <a:rPr lang="ko-KR" altLang="en-US" sz="1200" dirty="0"/>
              <a:t>을 각각 추정한다</a:t>
            </a:r>
            <a:r>
              <a:rPr lang="en-US" altLang="ko-KR" sz="1200" dirty="0"/>
              <a:t>. </a:t>
            </a:r>
          </a:p>
          <a:p>
            <a:r>
              <a:rPr lang="en-US" altLang="ko-KR" sz="1200" dirty="0">
                <a:sym typeface="Wingdings" panose="05000000000000000000" pitchFamily="2" charset="2"/>
              </a:rPr>
              <a:t> </a:t>
            </a:r>
            <a:r>
              <a:rPr lang="ko-KR" altLang="en-US" sz="1200" dirty="0"/>
              <a:t>한국 주식시장에서 양</a:t>
            </a:r>
            <a:r>
              <a:rPr lang="en-US" altLang="ko-KR" sz="1200" dirty="0"/>
              <a:t>(+)</a:t>
            </a:r>
            <a:r>
              <a:rPr lang="ko-KR" altLang="en-US" sz="1200" dirty="0"/>
              <a:t>의 위험</a:t>
            </a:r>
            <a:r>
              <a:rPr lang="en-US" altLang="ko-KR" sz="1200" dirty="0"/>
              <a:t>-</a:t>
            </a:r>
            <a:r>
              <a:rPr lang="ko-KR" altLang="en-US" sz="1200" dirty="0" err="1"/>
              <a:t>수익률간의</a:t>
            </a:r>
            <a:r>
              <a:rPr lang="ko-KR" altLang="en-US" sz="1200" dirty="0"/>
              <a:t> 상충관계 </a:t>
            </a:r>
            <a:r>
              <a:rPr lang="en-US" altLang="ko-KR" sz="1200" dirty="0"/>
              <a:t>(trade-off)</a:t>
            </a:r>
            <a:r>
              <a:rPr lang="ko-KR" altLang="en-US" sz="1200" dirty="0"/>
              <a:t>를 검증할 수 있다</a:t>
            </a:r>
            <a:r>
              <a:rPr lang="en-US" altLang="ko-KR" sz="1200" dirty="0"/>
              <a:t>.</a:t>
            </a:r>
            <a:endParaRPr lang="ko-KR" altLang="en-US" sz="1200" dirty="0"/>
          </a:p>
        </p:txBody>
      </p:sp>
      <p:pic>
        <p:nvPicPr>
          <p:cNvPr id="11" name="그림 10">
            <a:extLst>
              <a:ext uri="{FF2B5EF4-FFF2-40B4-BE49-F238E27FC236}">
                <a16:creationId xmlns:a16="http://schemas.microsoft.com/office/drawing/2014/main" id="{63187EEF-A5C5-4740-AFF0-5891107202AA}"/>
              </a:ext>
            </a:extLst>
          </p:cNvPr>
          <p:cNvPicPr>
            <a:picLocks noChangeAspect="1"/>
          </p:cNvPicPr>
          <p:nvPr/>
        </p:nvPicPr>
        <p:blipFill>
          <a:blip r:embed="rId3"/>
          <a:stretch>
            <a:fillRect/>
          </a:stretch>
        </p:blipFill>
        <p:spPr>
          <a:xfrm>
            <a:off x="656946" y="5629268"/>
            <a:ext cx="3229426" cy="800212"/>
          </a:xfrm>
          <a:prstGeom prst="rect">
            <a:avLst/>
          </a:prstGeom>
        </p:spPr>
      </p:pic>
      <p:sp>
        <p:nvSpPr>
          <p:cNvPr id="12" name="직사각형 11">
            <a:extLst>
              <a:ext uri="{FF2B5EF4-FFF2-40B4-BE49-F238E27FC236}">
                <a16:creationId xmlns:a16="http://schemas.microsoft.com/office/drawing/2014/main" id="{45E920FC-24F7-49E2-BE1D-5150CAE52804}"/>
              </a:ext>
            </a:extLst>
          </p:cNvPr>
          <p:cNvSpPr/>
          <p:nvPr/>
        </p:nvSpPr>
        <p:spPr>
          <a:xfrm>
            <a:off x="251520" y="925072"/>
            <a:ext cx="8359002" cy="276999"/>
          </a:xfrm>
          <a:prstGeom prst="rect">
            <a:avLst/>
          </a:prstGeom>
        </p:spPr>
        <p:txBody>
          <a:bodyPr wrap="square">
            <a:spAutoFit/>
          </a:bodyPr>
          <a:lstStyle/>
          <a:p>
            <a:r>
              <a:rPr lang="en-US" altLang="ko-KR" sz="1200" dirty="0" err="1">
                <a:highlight>
                  <a:srgbClr val="FFFF00"/>
                </a:highlight>
              </a:rPr>
              <a:t>Fama</a:t>
            </a:r>
            <a:r>
              <a:rPr lang="en-US" altLang="ko-KR" sz="1200" dirty="0">
                <a:highlight>
                  <a:srgbClr val="FFFF00"/>
                </a:highlight>
              </a:rPr>
              <a:t>, Eugene F. and James </a:t>
            </a:r>
            <a:r>
              <a:rPr lang="en-US" altLang="ko-KR" sz="1200" dirty="0" err="1">
                <a:highlight>
                  <a:srgbClr val="FFFF00"/>
                </a:highlight>
              </a:rPr>
              <a:t>MacBeth</a:t>
            </a:r>
            <a:r>
              <a:rPr lang="en-US" altLang="ko-KR" sz="1200" dirty="0">
                <a:highlight>
                  <a:srgbClr val="FFFF00"/>
                </a:highlight>
              </a:rPr>
              <a:t>, </a:t>
            </a:r>
            <a:r>
              <a:rPr lang="en-US" altLang="ko-KR" sz="1200" dirty="0"/>
              <a:t>1973, Risk, return and equilibrium: Empirical tests, </a:t>
            </a:r>
            <a:r>
              <a:rPr lang="en-US" altLang="ko-KR" sz="1200" dirty="0">
                <a:highlight>
                  <a:srgbClr val="FFFF00"/>
                </a:highlight>
              </a:rPr>
              <a:t>Journal of Political Economy</a:t>
            </a:r>
            <a:r>
              <a:rPr lang="en-US" altLang="ko-KR" sz="1200" dirty="0"/>
              <a:t> 81, 607-636</a:t>
            </a:r>
            <a:endParaRPr lang="en-US" altLang="ko-KR" sz="1200" dirty="0">
              <a:solidFill>
                <a:srgbClr val="0645AD"/>
              </a:solidFill>
              <a:latin typeface="Arial" panose="020B0604020202020204" pitchFamily="34" charset="0"/>
              <a:hlinkClick r:id="rId4" tooltip="유진 F. 파마"/>
            </a:endParaRPr>
          </a:p>
        </p:txBody>
      </p:sp>
    </p:spTree>
    <p:extLst>
      <p:ext uri="{BB962C8B-B14F-4D97-AF65-F5344CB8AC3E}">
        <p14:creationId xmlns:p14="http://schemas.microsoft.com/office/powerpoint/2010/main" val="1240906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194F64D-9B3B-42D3-9E8D-C74E9A1ECD6F}"/>
              </a:ext>
            </a:extLst>
          </p:cNvPr>
          <p:cNvSpPr/>
          <p:nvPr/>
        </p:nvSpPr>
        <p:spPr>
          <a:xfrm>
            <a:off x="474296" y="275842"/>
            <a:ext cx="2779672" cy="369332"/>
          </a:xfrm>
          <a:prstGeom prst="rect">
            <a:avLst/>
          </a:prstGeom>
        </p:spPr>
        <p:txBody>
          <a:bodyPr wrap="none">
            <a:spAutoFit/>
          </a:bodyPr>
          <a:lstStyle/>
          <a:p>
            <a:r>
              <a:rPr lang="en-US" altLang="ko-KR" dirty="0" err="1">
                <a:solidFill>
                  <a:srgbClr val="000000"/>
                </a:solidFill>
                <a:latin typeface="Linux Libertine"/>
              </a:rPr>
              <a:t>Fama</a:t>
            </a:r>
            <a:r>
              <a:rPr lang="en-US" altLang="ko-KR" dirty="0">
                <a:solidFill>
                  <a:srgbClr val="000000"/>
                </a:solidFill>
                <a:latin typeface="Linux Libertine"/>
              </a:rPr>
              <a:t>–</a:t>
            </a:r>
            <a:r>
              <a:rPr lang="en-US" altLang="ko-KR" dirty="0" err="1">
                <a:solidFill>
                  <a:srgbClr val="000000"/>
                </a:solidFill>
                <a:latin typeface="Linux Libertine"/>
              </a:rPr>
              <a:t>MacBeth</a:t>
            </a:r>
            <a:r>
              <a:rPr lang="en-US" altLang="ko-KR" dirty="0">
                <a:solidFill>
                  <a:srgbClr val="000000"/>
                </a:solidFill>
                <a:latin typeface="Linux Libertine"/>
              </a:rPr>
              <a:t> regression</a:t>
            </a:r>
            <a:endParaRPr lang="en-US" altLang="ko-KR" b="0" i="0" dirty="0">
              <a:solidFill>
                <a:srgbClr val="000000"/>
              </a:solidFill>
              <a:effectLst/>
              <a:latin typeface="Linux Libertine"/>
            </a:endParaRPr>
          </a:p>
        </p:txBody>
      </p:sp>
      <p:sp>
        <p:nvSpPr>
          <p:cNvPr id="6" name="직사각형 5">
            <a:extLst>
              <a:ext uri="{FF2B5EF4-FFF2-40B4-BE49-F238E27FC236}">
                <a16:creationId xmlns:a16="http://schemas.microsoft.com/office/drawing/2014/main" id="{BEFAA15E-A887-4B9A-9D10-A33D957B18DF}"/>
              </a:ext>
            </a:extLst>
          </p:cNvPr>
          <p:cNvSpPr/>
          <p:nvPr/>
        </p:nvSpPr>
        <p:spPr>
          <a:xfrm>
            <a:off x="474296" y="3861048"/>
            <a:ext cx="8208912" cy="2092881"/>
          </a:xfrm>
          <a:prstGeom prst="rect">
            <a:avLst/>
          </a:prstGeom>
        </p:spPr>
        <p:txBody>
          <a:bodyPr wrap="square">
            <a:spAutoFit/>
          </a:bodyPr>
          <a:lstStyle/>
          <a:p>
            <a:r>
              <a:rPr lang="en-US" altLang="ko-KR" sz="1400" dirty="0">
                <a:solidFill>
                  <a:srgbClr val="202122"/>
                </a:solidFill>
                <a:latin typeface="+mj-lt"/>
              </a:rPr>
              <a:t>demonstrated that the residuals of risk-return regressions and the observed "fair game" properties of the coefficients are consistent with an "efficient capital market" (quotes in the original).</a:t>
            </a:r>
            <a:r>
              <a:rPr lang="en-US" altLang="ko-KR" sz="1400" baseline="30000" dirty="0">
                <a:solidFill>
                  <a:srgbClr val="0645AD"/>
                </a:solidFill>
                <a:latin typeface="+mj-lt"/>
                <a:hlinkClick r:id="rId2"/>
              </a:rPr>
              <a:t>[2]</a:t>
            </a:r>
            <a:endParaRPr lang="en-US" altLang="ko-KR" sz="1400" dirty="0">
              <a:solidFill>
                <a:srgbClr val="202122"/>
              </a:solidFill>
              <a:latin typeface="+mj-lt"/>
            </a:endParaRPr>
          </a:p>
          <a:p>
            <a:r>
              <a:rPr lang="en-US" altLang="ko-KR" sz="1400" dirty="0">
                <a:solidFill>
                  <a:srgbClr val="202122"/>
                </a:solidFill>
                <a:latin typeface="+mj-lt"/>
              </a:rPr>
              <a:t>Note that </a:t>
            </a:r>
            <a:r>
              <a:rPr lang="en-US" altLang="ko-KR" sz="1400" dirty="0" err="1">
                <a:solidFill>
                  <a:srgbClr val="202122"/>
                </a:solidFill>
                <a:latin typeface="+mj-lt"/>
              </a:rPr>
              <a:t>Fama</a:t>
            </a:r>
            <a:r>
              <a:rPr lang="en-US" altLang="ko-KR" sz="1400" dirty="0">
                <a:solidFill>
                  <a:srgbClr val="202122"/>
                </a:solidFill>
                <a:latin typeface="+mj-lt"/>
              </a:rPr>
              <a:t> </a:t>
            </a:r>
            <a:r>
              <a:rPr lang="en-US" altLang="ko-KR" sz="1400" dirty="0" err="1">
                <a:solidFill>
                  <a:srgbClr val="202122"/>
                </a:solidFill>
                <a:latin typeface="+mj-lt"/>
              </a:rPr>
              <a:t>MacBeth</a:t>
            </a:r>
            <a:r>
              <a:rPr lang="en-US" altLang="ko-KR" sz="1400" dirty="0">
                <a:solidFill>
                  <a:srgbClr val="202122"/>
                </a:solidFill>
                <a:latin typeface="+mj-lt"/>
              </a:rPr>
              <a:t> regressions provide </a:t>
            </a:r>
            <a:r>
              <a:rPr lang="en-US" altLang="ko-KR" sz="1400" dirty="0">
                <a:solidFill>
                  <a:srgbClr val="0645AD"/>
                </a:solidFill>
                <a:latin typeface="+mj-lt"/>
                <a:hlinkClick r:id="rId3" tooltip="Standard error"/>
              </a:rPr>
              <a:t>standard errors</a:t>
            </a:r>
            <a:r>
              <a:rPr lang="en-US" altLang="ko-KR" sz="1400" dirty="0">
                <a:solidFill>
                  <a:srgbClr val="202122"/>
                </a:solidFill>
                <a:latin typeface="+mj-lt"/>
              </a:rPr>
              <a:t> corrected only </a:t>
            </a:r>
            <a:r>
              <a:rPr lang="en-US" altLang="ko-KR" sz="1400" dirty="0">
                <a:solidFill>
                  <a:srgbClr val="202122"/>
                </a:solidFill>
                <a:highlight>
                  <a:srgbClr val="FFFF00"/>
                </a:highlight>
                <a:latin typeface="+mj-lt"/>
              </a:rPr>
              <a:t>for cross-sectional correlation. </a:t>
            </a:r>
            <a:r>
              <a:rPr lang="en-US" altLang="ko-KR" sz="1400" dirty="0">
                <a:solidFill>
                  <a:srgbClr val="202122"/>
                </a:solidFill>
                <a:latin typeface="+mj-lt"/>
              </a:rPr>
              <a:t>The standard errors from this method do not correct for time-series autocorrelation. This is usually not a problem for stock trading since stocks have weak time-series autocorrelation in daily and weekly holding periods, but autocorrelation is stronger over long horizons.</a:t>
            </a:r>
            <a:r>
              <a:rPr lang="en-US" altLang="ko-KR" sz="1400" baseline="30000" dirty="0">
                <a:solidFill>
                  <a:srgbClr val="0645AD"/>
                </a:solidFill>
                <a:latin typeface="+mj-lt"/>
                <a:hlinkClick r:id="rId4"/>
              </a:rPr>
              <a:t>[3]</a:t>
            </a:r>
            <a:r>
              <a:rPr lang="en-US" altLang="ko-KR" sz="1400" dirty="0">
                <a:solidFill>
                  <a:srgbClr val="202122"/>
                </a:solidFill>
                <a:latin typeface="+mj-lt"/>
              </a:rPr>
              <a:t> This means </a:t>
            </a:r>
            <a:r>
              <a:rPr lang="en-US" altLang="ko-KR" sz="1400" dirty="0" err="1">
                <a:solidFill>
                  <a:srgbClr val="202122"/>
                </a:solidFill>
                <a:latin typeface="+mj-lt"/>
              </a:rPr>
              <a:t>Fama</a:t>
            </a:r>
            <a:r>
              <a:rPr lang="en-US" altLang="ko-KR" sz="1400" dirty="0">
                <a:solidFill>
                  <a:srgbClr val="202122"/>
                </a:solidFill>
                <a:latin typeface="+mj-lt"/>
              </a:rPr>
              <a:t> </a:t>
            </a:r>
            <a:r>
              <a:rPr lang="en-US" altLang="ko-KR" sz="1400" dirty="0" err="1">
                <a:solidFill>
                  <a:srgbClr val="202122"/>
                </a:solidFill>
                <a:latin typeface="+mj-lt"/>
              </a:rPr>
              <a:t>MacBeth</a:t>
            </a:r>
            <a:r>
              <a:rPr lang="en-US" altLang="ko-KR" sz="1400" dirty="0">
                <a:solidFill>
                  <a:srgbClr val="202122"/>
                </a:solidFill>
                <a:latin typeface="+mj-lt"/>
              </a:rPr>
              <a:t> regressions may be inappropriate to use in many corporate finance settings where project holding periods tend to be long. For alternative methods of correcting standard errors for time series and cross-sectional correlation in the error term look into double clustering by firm and year</a:t>
            </a:r>
            <a:endParaRPr lang="en-US" altLang="ko-KR" b="0" i="0" dirty="0">
              <a:solidFill>
                <a:srgbClr val="202122"/>
              </a:solidFill>
              <a:effectLst/>
              <a:latin typeface="+mj-lt"/>
            </a:endParaRPr>
          </a:p>
        </p:txBody>
      </p:sp>
      <p:pic>
        <p:nvPicPr>
          <p:cNvPr id="8" name="그림 7">
            <a:extLst>
              <a:ext uri="{FF2B5EF4-FFF2-40B4-BE49-F238E27FC236}">
                <a16:creationId xmlns:a16="http://schemas.microsoft.com/office/drawing/2014/main" id="{3ED1CC1B-EDD9-4087-BEB5-855F30C5D13A}"/>
              </a:ext>
            </a:extLst>
          </p:cNvPr>
          <p:cNvPicPr>
            <a:picLocks noChangeAspect="1"/>
          </p:cNvPicPr>
          <p:nvPr/>
        </p:nvPicPr>
        <p:blipFill>
          <a:blip r:embed="rId5"/>
          <a:stretch>
            <a:fillRect/>
          </a:stretch>
        </p:blipFill>
        <p:spPr>
          <a:xfrm>
            <a:off x="395536" y="1126398"/>
            <a:ext cx="7488832" cy="2615096"/>
          </a:xfrm>
          <a:prstGeom prst="rect">
            <a:avLst/>
          </a:prstGeom>
        </p:spPr>
      </p:pic>
    </p:spTree>
    <p:extLst>
      <p:ext uri="{BB962C8B-B14F-4D97-AF65-F5344CB8AC3E}">
        <p14:creationId xmlns:p14="http://schemas.microsoft.com/office/powerpoint/2010/main" val="346665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B5B4670-7C3C-4FE1-8D9D-FE3DB65B890A}"/>
              </a:ext>
            </a:extLst>
          </p:cNvPr>
          <p:cNvSpPr txBox="1"/>
          <p:nvPr/>
        </p:nvSpPr>
        <p:spPr>
          <a:xfrm>
            <a:off x="323528" y="280785"/>
            <a:ext cx="3312368" cy="369332"/>
          </a:xfrm>
          <a:prstGeom prst="rect">
            <a:avLst/>
          </a:prstGeom>
          <a:noFill/>
        </p:spPr>
        <p:txBody>
          <a:bodyPr wrap="square" rtlCol="0">
            <a:spAutoFit/>
          </a:bodyPr>
          <a:lstStyle/>
          <a:p>
            <a:r>
              <a:rPr lang="en-US" altLang="ko-KR" dirty="0"/>
              <a:t>CH8. </a:t>
            </a:r>
            <a:endParaRPr lang="ko-KR" altLang="en-US" dirty="0"/>
          </a:p>
        </p:txBody>
      </p:sp>
      <p:sp>
        <p:nvSpPr>
          <p:cNvPr id="9" name="직사각형 8">
            <a:extLst>
              <a:ext uri="{FF2B5EF4-FFF2-40B4-BE49-F238E27FC236}">
                <a16:creationId xmlns:a16="http://schemas.microsoft.com/office/drawing/2014/main" id="{C6B78565-2E49-4C08-B519-CDCBD09D190C}"/>
              </a:ext>
            </a:extLst>
          </p:cNvPr>
          <p:cNvSpPr/>
          <p:nvPr/>
        </p:nvSpPr>
        <p:spPr>
          <a:xfrm>
            <a:off x="395536" y="1035968"/>
            <a:ext cx="8424936" cy="1015663"/>
          </a:xfrm>
          <a:prstGeom prst="rect">
            <a:avLst/>
          </a:prstGeom>
        </p:spPr>
        <p:txBody>
          <a:bodyPr wrap="square">
            <a:spAutoFit/>
          </a:bodyPr>
          <a:lstStyle/>
          <a:p>
            <a:r>
              <a:rPr lang="ko-KR" altLang="en-US" sz="1200" dirty="0">
                <a:solidFill>
                  <a:srgbClr val="000000"/>
                </a:solidFill>
                <a:latin typeface="Nanum Gothic"/>
              </a:rPr>
              <a:t>회귀모델에서 설명변수가 많을 경우에는 설명변수를 줄일 필요가 있다</a:t>
            </a:r>
            <a:r>
              <a:rPr lang="en-US" altLang="ko-KR" sz="1200" dirty="0">
                <a:solidFill>
                  <a:srgbClr val="000000"/>
                </a:solidFill>
                <a:latin typeface="Nanum Gothic"/>
              </a:rPr>
              <a:t>. </a:t>
            </a:r>
          </a:p>
          <a:p>
            <a:r>
              <a:rPr lang="en-US" altLang="ko-KR" sz="1200" dirty="0">
                <a:solidFill>
                  <a:srgbClr val="000000"/>
                </a:solidFill>
                <a:latin typeface="Nanum Gothic"/>
                <a:sym typeface="Wingdings" panose="05000000000000000000" pitchFamily="2" charset="2"/>
              </a:rPr>
              <a:t> </a:t>
            </a:r>
            <a:r>
              <a:rPr lang="ko-KR" altLang="en-US" sz="1200" dirty="0">
                <a:solidFill>
                  <a:srgbClr val="000000"/>
                </a:solidFill>
                <a:latin typeface="Nanum Gothic"/>
              </a:rPr>
              <a:t>설명변수가 많으면 예측 성능이 좋지 않기 때문이다</a:t>
            </a:r>
            <a:r>
              <a:rPr lang="en-US" altLang="ko-KR" sz="1200" dirty="0">
                <a:solidFill>
                  <a:srgbClr val="000000"/>
                </a:solidFill>
                <a:latin typeface="Nanum Gothic"/>
              </a:rPr>
              <a:t>..</a:t>
            </a:r>
          </a:p>
          <a:p>
            <a:r>
              <a:rPr lang="ko-KR" altLang="en-US" sz="1200" dirty="0">
                <a:solidFill>
                  <a:srgbClr val="000000"/>
                </a:solidFill>
                <a:latin typeface="Nanum Gothic"/>
              </a:rPr>
              <a:t>여러 설명변수를 가지는 회귀분석의 경우 설명변수들 사이의 </a:t>
            </a:r>
            <a:r>
              <a:rPr lang="ko-KR" altLang="en-US" sz="1200" dirty="0">
                <a:solidFill>
                  <a:srgbClr val="000000"/>
                </a:solidFill>
                <a:highlight>
                  <a:srgbClr val="FFFF00"/>
                </a:highlight>
                <a:latin typeface="Nanum Gothic"/>
              </a:rPr>
              <a:t>독립성 등의 가정을 만족시키기 </a:t>
            </a:r>
            <a:r>
              <a:rPr lang="ko-KR" altLang="en-US" sz="1200" dirty="0">
                <a:solidFill>
                  <a:srgbClr val="000000"/>
                </a:solidFill>
                <a:latin typeface="Nanum Gothic"/>
              </a:rPr>
              <a:t>어렵고</a:t>
            </a:r>
            <a:r>
              <a:rPr lang="en-US" altLang="ko-KR" sz="1200" dirty="0">
                <a:solidFill>
                  <a:srgbClr val="000000"/>
                </a:solidFill>
                <a:latin typeface="Nanum Gothic"/>
              </a:rPr>
              <a:t>. </a:t>
            </a:r>
            <a:r>
              <a:rPr lang="ko-KR" altLang="en-US" sz="1200" dirty="0">
                <a:solidFill>
                  <a:srgbClr val="000000"/>
                </a:solidFill>
                <a:latin typeface="Nanum Gothic"/>
              </a:rPr>
              <a:t>또한 설명변수의 증가는 모형의 결정계수 등을 증가시키기는 하지만 </a:t>
            </a:r>
            <a:r>
              <a:rPr lang="ko-KR" altLang="en-US" sz="1200" dirty="0">
                <a:solidFill>
                  <a:srgbClr val="000000"/>
                </a:solidFill>
                <a:highlight>
                  <a:srgbClr val="FFFF00"/>
                </a:highlight>
                <a:latin typeface="Nanum Gothic"/>
              </a:rPr>
              <a:t>다중 공선성 문제 </a:t>
            </a:r>
            <a:r>
              <a:rPr lang="ko-KR" altLang="en-US" sz="1200" dirty="0">
                <a:solidFill>
                  <a:srgbClr val="000000"/>
                </a:solidFill>
                <a:latin typeface="Nanum Gothic"/>
              </a:rPr>
              <a:t>등을 일으키므로 결과적으로 추정의 신뢰성을 저하 문제 발생</a:t>
            </a:r>
            <a:endParaRPr lang="ko-KR" altLang="en-US" sz="1200" dirty="0"/>
          </a:p>
        </p:txBody>
      </p:sp>
      <p:sp>
        <p:nvSpPr>
          <p:cNvPr id="10" name="직사각형 9">
            <a:extLst>
              <a:ext uri="{FF2B5EF4-FFF2-40B4-BE49-F238E27FC236}">
                <a16:creationId xmlns:a16="http://schemas.microsoft.com/office/drawing/2014/main" id="{F330AA8B-19C4-4763-BCB3-A6B951E5D75A}"/>
              </a:ext>
            </a:extLst>
          </p:cNvPr>
          <p:cNvSpPr/>
          <p:nvPr/>
        </p:nvSpPr>
        <p:spPr>
          <a:xfrm>
            <a:off x="1168948" y="351944"/>
            <a:ext cx="4695324" cy="369332"/>
          </a:xfrm>
          <a:prstGeom prst="rect">
            <a:avLst/>
          </a:prstGeom>
        </p:spPr>
        <p:txBody>
          <a:bodyPr wrap="none">
            <a:spAutoFit/>
          </a:bodyPr>
          <a:lstStyle/>
          <a:p>
            <a:pPr fontAlgn="base"/>
            <a:r>
              <a:rPr lang="ko-KR" altLang="en-US" b="1" dirty="0">
                <a:solidFill>
                  <a:srgbClr val="000000"/>
                </a:solidFill>
                <a:latin typeface="Nanum Gothic"/>
              </a:rPr>
              <a:t> 회귀분석 </a:t>
            </a:r>
            <a:r>
              <a:rPr lang="en-US" altLang="ko-KR" b="1" dirty="0">
                <a:solidFill>
                  <a:srgbClr val="000000"/>
                </a:solidFill>
                <a:latin typeface="Nanum Gothic"/>
              </a:rPr>
              <a:t>;  </a:t>
            </a:r>
            <a:r>
              <a:rPr lang="ko-KR" altLang="en-US" b="1" dirty="0">
                <a:solidFill>
                  <a:srgbClr val="000000"/>
                </a:solidFill>
                <a:latin typeface="Nanum Gothic"/>
              </a:rPr>
              <a:t>변수 선택 방법</a:t>
            </a:r>
            <a:r>
              <a:rPr lang="en-US" altLang="ko-KR" b="1" dirty="0">
                <a:solidFill>
                  <a:srgbClr val="000000"/>
                </a:solidFill>
                <a:latin typeface="Nanum Gothic"/>
              </a:rPr>
              <a:t>(variable selection)</a:t>
            </a:r>
            <a:endParaRPr lang="en-US" altLang="ko-KR" b="1" i="0" dirty="0">
              <a:solidFill>
                <a:srgbClr val="212529"/>
              </a:solidFill>
              <a:effectLst/>
              <a:latin typeface="Spoqa Han Sans"/>
            </a:endParaRPr>
          </a:p>
        </p:txBody>
      </p:sp>
      <p:sp>
        <p:nvSpPr>
          <p:cNvPr id="11" name="직사각형 10">
            <a:extLst>
              <a:ext uri="{FF2B5EF4-FFF2-40B4-BE49-F238E27FC236}">
                <a16:creationId xmlns:a16="http://schemas.microsoft.com/office/drawing/2014/main" id="{AB076CCF-B34A-4134-9115-FDAFE2363CC7}"/>
              </a:ext>
            </a:extLst>
          </p:cNvPr>
          <p:cNvSpPr/>
          <p:nvPr/>
        </p:nvSpPr>
        <p:spPr>
          <a:xfrm>
            <a:off x="611560" y="2608455"/>
            <a:ext cx="3564904" cy="2739211"/>
          </a:xfrm>
          <a:prstGeom prst="rect">
            <a:avLst/>
          </a:prstGeom>
          <a:ln>
            <a:solidFill>
              <a:schemeClr val="accent1"/>
            </a:solidFill>
          </a:ln>
        </p:spPr>
        <p:txBody>
          <a:bodyPr wrap="square">
            <a:spAutoFit/>
          </a:bodyPr>
          <a:lstStyle/>
          <a:p>
            <a:pPr fontAlgn="base"/>
            <a:r>
              <a:rPr lang="en-US" altLang="ko-KR" sz="1400" b="1" dirty="0">
                <a:solidFill>
                  <a:srgbClr val="000000"/>
                </a:solidFill>
                <a:latin typeface="+mj-lt"/>
              </a:rPr>
              <a:t>1. </a:t>
            </a:r>
            <a:r>
              <a:rPr lang="ko-KR" altLang="en-US" sz="1400" b="1" dirty="0">
                <a:solidFill>
                  <a:srgbClr val="000000"/>
                </a:solidFill>
                <a:latin typeface="+mj-lt"/>
              </a:rPr>
              <a:t> </a:t>
            </a:r>
            <a:r>
              <a:rPr lang="en-US" altLang="ko-KR" sz="1400" b="1" dirty="0">
                <a:solidFill>
                  <a:srgbClr val="000000"/>
                </a:solidFill>
                <a:latin typeface="+mj-lt"/>
              </a:rPr>
              <a:t>stepwise</a:t>
            </a:r>
            <a:endParaRPr lang="ko-KR" altLang="en-US" sz="1400" b="1" dirty="0">
              <a:solidFill>
                <a:srgbClr val="212529"/>
              </a:solidFill>
              <a:latin typeface="+mj-lt"/>
            </a:endParaRPr>
          </a:p>
          <a:p>
            <a:pPr marL="285750" indent="-285750" fontAlgn="base">
              <a:buFont typeface="Wingdings" panose="05000000000000000000" pitchFamily="2" charset="2"/>
              <a:buChar char="§"/>
            </a:pPr>
            <a:r>
              <a:rPr lang="ko-KR" altLang="en-US" sz="1400" b="1" dirty="0">
                <a:solidFill>
                  <a:srgbClr val="000000"/>
                </a:solidFill>
                <a:latin typeface="+mj-lt"/>
              </a:rPr>
              <a:t>  </a:t>
            </a:r>
            <a:r>
              <a:rPr lang="en-US" altLang="ko-KR" sz="1400" b="1" dirty="0">
                <a:solidFill>
                  <a:srgbClr val="000000"/>
                </a:solidFill>
                <a:latin typeface="+mj-lt"/>
              </a:rPr>
              <a:t>forward selection</a:t>
            </a:r>
            <a:r>
              <a:rPr lang="ko-KR" altLang="en-US" sz="1400" b="1" dirty="0">
                <a:solidFill>
                  <a:srgbClr val="000000"/>
                </a:solidFill>
                <a:latin typeface="+mj-lt"/>
              </a:rPr>
              <a:t>  </a:t>
            </a:r>
            <a:endParaRPr lang="en-US" altLang="ko-KR" sz="1400" b="1" dirty="0">
              <a:solidFill>
                <a:srgbClr val="000000"/>
              </a:solidFill>
              <a:latin typeface="+mj-lt"/>
            </a:endParaRPr>
          </a:p>
          <a:p>
            <a:pPr marL="285750" indent="-285750" fontAlgn="base">
              <a:buFont typeface="Wingdings" panose="05000000000000000000" pitchFamily="2" charset="2"/>
              <a:buChar char="§"/>
            </a:pPr>
            <a:r>
              <a:rPr lang="en-US" altLang="ko-KR" sz="1400" b="1" dirty="0">
                <a:solidFill>
                  <a:srgbClr val="000000"/>
                </a:solidFill>
                <a:latin typeface="+mj-lt"/>
              </a:rPr>
              <a:t>backward elimination</a:t>
            </a:r>
            <a:endParaRPr lang="ko-KR" altLang="en-US" sz="1400" b="1" dirty="0">
              <a:solidFill>
                <a:srgbClr val="212529"/>
              </a:solidFill>
              <a:latin typeface="+mj-lt"/>
            </a:endParaRPr>
          </a:p>
          <a:p>
            <a:pPr marL="285750" indent="-285750" fontAlgn="base">
              <a:buFont typeface="Wingdings" panose="05000000000000000000" pitchFamily="2" charset="2"/>
              <a:buChar char="§"/>
            </a:pPr>
            <a:r>
              <a:rPr lang="en-US" altLang="ko-KR" sz="1400" b="1" dirty="0">
                <a:solidFill>
                  <a:srgbClr val="000000"/>
                </a:solidFill>
                <a:latin typeface="+mj-lt"/>
              </a:rPr>
              <a:t>stepwise selection</a:t>
            </a:r>
          </a:p>
          <a:p>
            <a:pPr marL="285750" indent="-285750" fontAlgn="base">
              <a:buFont typeface="Wingdings" panose="05000000000000000000" pitchFamily="2" charset="2"/>
              <a:buChar char="§"/>
            </a:pPr>
            <a:endParaRPr lang="en-US" altLang="ko-KR" sz="1400" b="1" dirty="0">
              <a:solidFill>
                <a:srgbClr val="000000"/>
              </a:solidFill>
              <a:latin typeface="+mj-lt"/>
            </a:endParaRPr>
          </a:p>
          <a:p>
            <a:pPr fontAlgn="base"/>
            <a:r>
              <a:rPr lang="en-US" altLang="ko-KR" sz="1400" b="1" dirty="0">
                <a:latin typeface="+mj-lt"/>
              </a:rPr>
              <a:t>2. Shrinkage</a:t>
            </a:r>
            <a:endParaRPr lang="ko-KR" altLang="en-US" sz="1400" b="1" dirty="0">
              <a:latin typeface="+mj-lt"/>
            </a:endParaRPr>
          </a:p>
          <a:p>
            <a:pPr fontAlgn="base"/>
            <a:r>
              <a:rPr lang="en-US" altLang="ko-KR" sz="1400" b="1" dirty="0">
                <a:latin typeface="+mj-lt"/>
              </a:rPr>
              <a:t>Lasso Regression (L1 Regression)</a:t>
            </a:r>
          </a:p>
          <a:p>
            <a:pPr fontAlgn="base"/>
            <a:r>
              <a:rPr lang="en-US" altLang="ko-KR" sz="1400" b="1" dirty="0">
                <a:latin typeface="+mj-lt"/>
              </a:rPr>
              <a:t>Ridge Regression (L2 Regression)</a:t>
            </a:r>
          </a:p>
          <a:p>
            <a:pPr fontAlgn="base"/>
            <a:endParaRPr lang="en-US" altLang="ko-KR" sz="1400" b="1" dirty="0">
              <a:latin typeface="+mj-lt"/>
            </a:endParaRPr>
          </a:p>
          <a:p>
            <a:pPr fontAlgn="base"/>
            <a:endParaRPr lang="en-US" altLang="ko-KR" sz="1400" b="1" dirty="0">
              <a:latin typeface="+mj-lt"/>
            </a:endParaRPr>
          </a:p>
          <a:p>
            <a:pPr fontAlgn="base"/>
            <a:r>
              <a:rPr lang="en-US" altLang="ko-KR" sz="1400" b="1" dirty="0">
                <a:latin typeface="+mj-lt"/>
              </a:rPr>
              <a:t>3. Dimension Reduction</a:t>
            </a:r>
          </a:p>
          <a:p>
            <a:pPr fontAlgn="base"/>
            <a:endParaRPr lang="ko-KR" altLang="en-US" b="0" i="0" dirty="0">
              <a:solidFill>
                <a:srgbClr val="212529"/>
              </a:solidFill>
              <a:effectLst/>
              <a:latin typeface="Spoqa Han Sans"/>
            </a:endParaRPr>
          </a:p>
        </p:txBody>
      </p:sp>
      <p:sp>
        <p:nvSpPr>
          <p:cNvPr id="12" name="직사각형 11">
            <a:extLst>
              <a:ext uri="{FF2B5EF4-FFF2-40B4-BE49-F238E27FC236}">
                <a16:creationId xmlns:a16="http://schemas.microsoft.com/office/drawing/2014/main" id="{570D912B-E00F-4CD8-BEE9-AABA42C22ACF}"/>
              </a:ext>
            </a:extLst>
          </p:cNvPr>
          <p:cNvSpPr/>
          <p:nvPr/>
        </p:nvSpPr>
        <p:spPr>
          <a:xfrm>
            <a:off x="4283968" y="2608455"/>
            <a:ext cx="3564904" cy="954107"/>
          </a:xfrm>
          <a:prstGeom prst="rect">
            <a:avLst/>
          </a:prstGeom>
          <a:ln w="28575">
            <a:solidFill>
              <a:schemeClr val="accent1"/>
            </a:solidFill>
          </a:ln>
        </p:spPr>
        <p:txBody>
          <a:bodyPr wrap="square">
            <a:spAutoFit/>
          </a:bodyPr>
          <a:lstStyle/>
          <a:p>
            <a:r>
              <a:rPr lang="en-US" altLang="ko-KR" sz="1400" dirty="0">
                <a:solidFill>
                  <a:srgbClr val="000000"/>
                </a:solidFill>
                <a:highlight>
                  <a:srgbClr val="FFFF00"/>
                </a:highlight>
                <a:latin typeface="Nanum Gothic"/>
              </a:rPr>
              <a:t>(</a:t>
            </a:r>
            <a:r>
              <a:rPr lang="ko-KR" altLang="en-US" sz="1400" dirty="0">
                <a:solidFill>
                  <a:srgbClr val="000000"/>
                </a:solidFill>
                <a:highlight>
                  <a:srgbClr val="FFFF00"/>
                </a:highlight>
                <a:latin typeface="Nanum Gothic"/>
              </a:rPr>
              <a:t>판단</a:t>
            </a:r>
            <a:r>
              <a:rPr lang="en-US" altLang="ko-KR" sz="1400" dirty="0">
                <a:solidFill>
                  <a:srgbClr val="000000"/>
                </a:solidFill>
                <a:highlight>
                  <a:srgbClr val="FFFF00"/>
                </a:highlight>
                <a:latin typeface="Nanum Gothic"/>
              </a:rPr>
              <a:t> </a:t>
            </a:r>
            <a:r>
              <a:rPr lang="ko-KR" altLang="en-US" sz="1400" dirty="0">
                <a:solidFill>
                  <a:srgbClr val="000000"/>
                </a:solidFill>
                <a:highlight>
                  <a:srgbClr val="FFFF00"/>
                </a:highlight>
                <a:latin typeface="Nanum Gothic"/>
              </a:rPr>
              <a:t>지표</a:t>
            </a:r>
            <a:r>
              <a:rPr lang="en-US" altLang="ko-KR" sz="1400" dirty="0">
                <a:solidFill>
                  <a:srgbClr val="000000"/>
                </a:solidFill>
                <a:highlight>
                  <a:srgbClr val="FFFF00"/>
                </a:highlight>
                <a:latin typeface="Nanum Gothic"/>
              </a:rPr>
              <a:t>)</a:t>
            </a:r>
            <a:r>
              <a:rPr lang="ko-KR" altLang="en-US" sz="1400" dirty="0">
                <a:solidFill>
                  <a:srgbClr val="000000"/>
                </a:solidFill>
                <a:highlight>
                  <a:srgbClr val="FFFF00"/>
                </a:highlight>
                <a:latin typeface="Nanum Gothic"/>
              </a:rPr>
              <a:t> </a:t>
            </a:r>
            <a:endParaRPr lang="en-US" altLang="ko-KR" sz="1400" dirty="0">
              <a:solidFill>
                <a:srgbClr val="000000"/>
              </a:solidFill>
              <a:highlight>
                <a:srgbClr val="FFFF00"/>
              </a:highlight>
              <a:latin typeface="Nanum Gothic"/>
            </a:endParaRPr>
          </a:p>
          <a:p>
            <a:pPr marL="285750" indent="-285750">
              <a:buFont typeface="Wingdings" panose="05000000000000000000" pitchFamily="2" charset="2"/>
              <a:buChar char="§"/>
            </a:pPr>
            <a:r>
              <a:rPr lang="en-US" altLang="ko-KR" sz="1400" dirty="0">
                <a:solidFill>
                  <a:srgbClr val="000000"/>
                </a:solidFill>
                <a:highlight>
                  <a:srgbClr val="FFFF00"/>
                </a:highlight>
                <a:latin typeface="Nanum Gothic"/>
              </a:rPr>
              <a:t>adjusted</a:t>
            </a:r>
            <a:r>
              <a:rPr lang="ko-KR" altLang="en-US" sz="1400" dirty="0">
                <a:solidFill>
                  <a:srgbClr val="000000"/>
                </a:solidFill>
                <a:highlight>
                  <a:srgbClr val="FFFF00"/>
                </a:highlight>
                <a:latin typeface="Nanum Gothic"/>
              </a:rPr>
              <a:t> 결정계수</a:t>
            </a:r>
            <a:r>
              <a:rPr lang="en-US" altLang="ko-KR" sz="1400" dirty="0">
                <a:solidFill>
                  <a:srgbClr val="000000"/>
                </a:solidFill>
                <a:latin typeface="Nanum Gothic"/>
              </a:rPr>
              <a:t>,</a:t>
            </a:r>
          </a:p>
          <a:p>
            <a:pPr marL="285750" indent="-285750" fontAlgn="base">
              <a:buFont typeface="Wingdings" panose="05000000000000000000" pitchFamily="2" charset="2"/>
              <a:buChar char="§"/>
            </a:pPr>
            <a:r>
              <a:rPr lang="en-US" altLang="ko-KR" sz="1400" b="1" dirty="0">
                <a:highlight>
                  <a:srgbClr val="00FFFF"/>
                </a:highlight>
              </a:rPr>
              <a:t>AIC(Akaike Information Criterion)</a:t>
            </a:r>
          </a:p>
          <a:p>
            <a:pPr marL="285750" indent="-285750" fontAlgn="base">
              <a:buFont typeface="Wingdings" panose="05000000000000000000" pitchFamily="2" charset="2"/>
              <a:buChar char="§"/>
            </a:pPr>
            <a:r>
              <a:rPr lang="en-US" altLang="ko-KR" sz="1400" b="1" dirty="0">
                <a:highlight>
                  <a:srgbClr val="00FFFF"/>
                </a:highlight>
              </a:rPr>
              <a:t>BIC(Bayes Information Criterion)</a:t>
            </a:r>
          </a:p>
        </p:txBody>
      </p:sp>
    </p:spTree>
    <p:extLst>
      <p:ext uri="{BB962C8B-B14F-4D97-AF65-F5344CB8AC3E}">
        <p14:creationId xmlns:p14="http://schemas.microsoft.com/office/powerpoint/2010/main" val="751927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B5B4670-7C3C-4FE1-8D9D-FE3DB65B890A}"/>
              </a:ext>
            </a:extLst>
          </p:cNvPr>
          <p:cNvSpPr txBox="1"/>
          <p:nvPr/>
        </p:nvSpPr>
        <p:spPr>
          <a:xfrm>
            <a:off x="207948" y="274530"/>
            <a:ext cx="3312368" cy="369332"/>
          </a:xfrm>
          <a:prstGeom prst="rect">
            <a:avLst/>
          </a:prstGeom>
          <a:noFill/>
        </p:spPr>
        <p:txBody>
          <a:bodyPr wrap="square" rtlCol="0">
            <a:spAutoFit/>
          </a:bodyPr>
          <a:lstStyle/>
          <a:p>
            <a:r>
              <a:rPr lang="en-US" altLang="ko-KR" dirty="0"/>
              <a:t>CH8. </a:t>
            </a:r>
            <a:endParaRPr lang="ko-KR" altLang="en-US" dirty="0"/>
          </a:p>
        </p:txBody>
      </p:sp>
      <p:sp>
        <p:nvSpPr>
          <p:cNvPr id="3" name="직사각형 2">
            <a:extLst>
              <a:ext uri="{FF2B5EF4-FFF2-40B4-BE49-F238E27FC236}">
                <a16:creationId xmlns:a16="http://schemas.microsoft.com/office/drawing/2014/main" id="{2EF9C736-D36D-4824-AA5B-E580DAAA8ECA}"/>
              </a:ext>
            </a:extLst>
          </p:cNvPr>
          <p:cNvSpPr/>
          <p:nvPr/>
        </p:nvSpPr>
        <p:spPr>
          <a:xfrm>
            <a:off x="796264" y="305308"/>
            <a:ext cx="8363380" cy="677108"/>
          </a:xfrm>
          <a:prstGeom prst="rect">
            <a:avLst/>
          </a:prstGeom>
        </p:spPr>
        <p:txBody>
          <a:bodyPr wrap="none">
            <a:spAutoFit/>
          </a:bodyPr>
          <a:lstStyle/>
          <a:p>
            <a:r>
              <a:rPr lang="en-US" altLang="ko-KR" dirty="0">
                <a:solidFill>
                  <a:srgbClr val="000000"/>
                </a:solidFill>
                <a:latin typeface="se-nanumgothic"/>
              </a:rPr>
              <a:t>AIC(Akaike information criterion, </a:t>
            </a:r>
            <a:r>
              <a:rPr lang="en-US" altLang="ko-KR" dirty="0">
                <a:solidFill>
                  <a:srgbClr val="000000"/>
                </a:solidFill>
                <a:latin typeface="+mj-ea"/>
              </a:rPr>
              <a:t>SBC(Schwarz-Bayesian Information Criterion), BIC</a:t>
            </a:r>
            <a:endParaRPr lang="ko-KR" altLang="en-US" dirty="0">
              <a:latin typeface="+mj-ea"/>
            </a:endParaRPr>
          </a:p>
          <a:p>
            <a:endParaRPr lang="ko-KR" altLang="en-US" sz="2000" dirty="0"/>
          </a:p>
        </p:txBody>
      </p:sp>
      <p:sp>
        <p:nvSpPr>
          <p:cNvPr id="6" name="직사각형 5">
            <a:extLst>
              <a:ext uri="{FF2B5EF4-FFF2-40B4-BE49-F238E27FC236}">
                <a16:creationId xmlns:a16="http://schemas.microsoft.com/office/drawing/2014/main" id="{7641F051-A630-4F1B-A129-85D40567B696}"/>
              </a:ext>
            </a:extLst>
          </p:cNvPr>
          <p:cNvSpPr/>
          <p:nvPr/>
        </p:nvSpPr>
        <p:spPr>
          <a:xfrm>
            <a:off x="323528" y="965703"/>
            <a:ext cx="8136904" cy="1046440"/>
          </a:xfrm>
          <a:prstGeom prst="rect">
            <a:avLst/>
          </a:prstGeom>
        </p:spPr>
        <p:txBody>
          <a:bodyPr wrap="square">
            <a:spAutoFit/>
          </a:bodyPr>
          <a:lstStyle/>
          <a:p>
            <a:pPr fontAlgn="base"/>
            <a:r>
              <a:rPr lang="ko-KR" altLang="en-US" sz="1200" dirty="0"/>
              <a:t>일본 통계학자 </a:t>
            </a:r>
            <a:r>
              <a:rPr lang="en-US" altLang="ko-KR" sz="1200" dirty="0" err="1">
                <a:hlinkClick r:id="rId2" tooltip="아카이케 히로투구"/>
              </a:rPr>
              <a:t>Hirotugu</a:t>
            </a:r>
            <a:r>
              <a:rPr lang="en-US" altLang="ko-KR" sz="1200" dirty="0">
                <a:hlinkClick r:id="rId2" tooltip="아카이케 히로투구"/>
              </a:rPr>
              <a:t> Akaike</a:t>
            </a:r>
            <a:r>
              <a:rPr lang="ko-KR" altLang="en-US" sz="1200" dirty="0"/>
              <a:t> 의 이름을 따서 명명</a:t>
            </a:r>
            <a:endParaRPr lang="en-US" altLang="ko-KR" sz="1200" dirty="0">
              <a:solidFill>
                <a:srgbClr val="000000"/>
              </a:solidFill>
              <a:latin typeface="se-nanumsquare"/>
            </a:endParaRPr>
          </a:p>
          <a:p>
            <a:pPr fontAlgn="base"/>
            <a:r>
              <a:rPr lang="ko-KR" altLang="en-US" sz="1200" dirty="0">
                <a:solidFill>
                  <a:srgbClr val="000000"/>
                </a:solidFill>
                <a:latin typeface="se-nanumsquare"/>
              </a:rPr>
              <a:t>주어진 데이터 셋에 대한 통계 모델의 상대적인 품질을 평가하는 것</a:t>
            </a:r>
            <a:endParaRPr lang="en-US" altLang="ko-KR" sz="1200" dirty="0">
              <a:solidFill>
                <a:srgbClr val="000000"/>
              </a:solidFill>
              <a:latin typeface="se-nanumsquare"/>
            </a:endParaRPr>
          </a:p>
          <a:p>
            <a:r>
              <a:rPr lang="en-US" altLang="ko-KR" sz="1200" dirty="0">
                <a:sym typeface="Wingdings" panose="05000000000000000000" pitchFamily="2" charset="2"/>
              </a:rPr>
              <a:t> </a:t>
            </a:r>
            <a:r>
              <a:rPr lang="en-US" altLang="ko-KR" sz="1200" dirty="0">
                <a:highlight>
                  <a:srgbClr val="FFFF00"/>
                </a:highlight>
              </a:rPr>
              <a:t>AIC</a:t>
            </a:r>
            <a:r>
              <a:rPr lang="ko-KR" altLang="en-US" sz="1200" dirty="0">
                <a:highlight>
                  <a:srgbClr val="FFFF00"/>
                </a:highlight>
              </a:rPr>
              <a:t>는 주어진 모델에서 손실되는 정보의 상대적인 양을 추정하므로 </a:t>
            </a:r>
            <a:r>
              <a:rPr lang="ko-KR" altLang="en-US" sz="1200" dirty="0"/>
              <a:t>모델이 손실하는 정보가 적을수록 해당 모델의 품질이 높아진다</a:t>
            </a:r>
            <a:r>
              <a:rPr lang="en-US" altLang="ko-KR" sz="1200" dirty="0"/>
              <a:t>.</a:t>
            </a:r>
          </a:p>
          <a:p>
            <a:r>
              <a:rPr lang="ko-KR" altLang="en-US" sz="1200" dirty="0"/>
              <a:t>모델에 의해 손실된 정보의 양을 추정할 때 </a:t>
            </a:r>
            <a:r>
              <a:rPr lang="en-US" altLang="ko-KR" sz="1200" dirty="0"/>
              <a:t>AIC</a:t>
            </a:r>
            <a:r>
              <a:rPr lang="ko-KR" altLang="en-US" sz="1200" dirty="0"/>
              <a:t>는 모델의 </a:t>
            </a:r>
            <a:r>
              <a:rPr lang="ko-KR" altLang="en-US" sz="1200" dirty="0">
                <a:hlinkClick r:id="rId3" tooltip="핏의 좋은 점"/>
              </a:rPr>
              <a:t>적합도</a:t>
            </a:r>
            <a:r>
              <a:rPr lang="ko-KR" altLang="en-US" sz="1200" dirty="0"/>
              <a:t>와 모델의 </a:t>
            </a:r>
            <a:r>
              <a:rPr lang="ko-KR" altLang="en-US" sz="1200" dirty="0" err="1"/>
              <a:t>단순성간의</a:t>
            </a:r>
            <a:r>
              <a:rPr lang="ko-KR" altLang="en-US" sz="1200" dirty="0"/>
              <a:t> 균형을 다룬다 </a:t>
            </a:r>
            <a:r>
              <a:rPr lang="en-US" altLang="ko-KR" sz="1400" dirty="0"/>
              <a:t>.</a:t>
            </a:r>
          </a:p>
        </p:txBody>
      </p:sp>
      <p:pic>
        <p:nvPicPr>
          <p:cNvPr id="9" name="그림 8">
            <a:extLst>
              <a:ext uri="{FF2B5EF4-FFF2-40B4-BE49-F238E27FC236}">
                <a16:creationId xmlns:a16="http://schemas.microsoft.com/office/drawing/2014/main" id="{7768E53D-7D3B-48AD-88B2-199B3BC5FA79}"/>
              </a:ext>
            </a:extLst>
          </p:cNvPr>
          <p:cNvPicPr>
            <a:picLocks noChangeAspect="1"/>
          </p:cNvPicPr>
          <p:nvPr/>
        </p:nvPicPr>
        <p:blipFill>
          <a:blip r:embed="rId4"/>
          <a:stretch>
            <a:fillRect/>
          </a:stretch>
        </p:blipFill>
        <p:spPr>
          <a:xfrm>
            <a:off x="468529" y="2251355"/>
            <a:ext cx="1943371" cy="362001"/>
          </a:xfrm>
          <a:prstGeom prst="rect">
            <a:avLst/>
          </a:prstGeom>
          <a:ln w="28575">
            <a:solidFill>
              <a:schemeClr val="accent1"/>
            </a:solidFill>
          </a:ln>
        </p:spPr>
      </p:pic>
      <p:sp>
        <p:nvSpPr>
          <p:cNvPr id="10" name="직사각형 9">
            <a:extLst>
              <a:ext uri="{FF2B5EF4-FFF2-40B4-BE49-F238E27FC236}">
                <a16:creationId xmlns:a16="http://schemas.microsoft.com/office/drawing/2014/main" id="{EB470AEF-33F5-499B-BE2C-41E1E2335CAB}"/>
              </a:ext>
            </a:extLst>
          </p:cNvPr>
          <p:cNvSpPr/>
          <p:nvPr/>
        </p:nvSpPr>
        <p:spPr>
          <a:xfrm>
            <a:off x="413749" y="2698363"/>
            <a:ext cx="7956462" cy="1569660"/>
          </a:xfrm>
          <a:prstGeom prst="rect">
            <a:avLst/>
          </a:prstGeom>
          <a:ln>
            <a:solidFill>
              <a:schemeClr val="accent1"/>
            </a:solidFill>
          </a:ln>
        </p:spPr>
        <p:txBody>
          <a:bodyPr wrap="square">
            <a:spAutoFit/>
          </a:bodyPr>
          <a:lstStyle/>
          <a:p>
            <a:r>
              <a:rPr lang="en-US" altLang="ko-KR" sz="1200" dirty="0">
                <a:solidFill>
                  <a:srgbClr val="000000"/>
                </a:solidFill>
                <a:highlight>
                  <a:srgbClr val="00FFFF"/>
                </a:highlight>
                <a:latin typeface="se-nanumsquare"/>
              </a:rPr>
              <a:t>2k</a:t>
            </a:r>
            <a:r>
              <a:rPr lang="ko-KR" altLang="en-US" sz="1200" dirty="0">
                <a:solidFill>
                  <a:srgbClr val="000000"/>
                </a:solidFill>
                <a:highlight>
                  <a:srgbClr val="00FFFF"/>
                </a:highlight>
                <a:latin typeface="se-nanumsquare"/>
              </a:rPr>
              <a:t>는</a:t>
            </a:r>
            <a:r>
              <a:rPr lang="ko-KR" altLang="en-US" sz="1200" dirty="0">
                <a:solidFill>
                  <a:srgbClr val="000000"/>
                </a:solidFill>
                <a:latin typeface="se-nanumsquare"/>
              </a:rPr>
              <a:t> 모형의 추정된 </a:t>
            </a:r>
            <a:r>
              <a:rPr lang="en-US" altLang="ko-KR" sz="1200" b="1" dirty="0">
                <a:solidFill>
                  <a:srgbClr val="000000"/>
                </a:solidFill>
                <a:latin typeface="굴림" panose="020B0600000101010101" pitchFamily="50" charset="-127"/>
                <a:ea typeface="굴림" panose="020B0600000101010101" pitchFamily="50" charset="-127"/>
              </a:rPr>
              <a:t>parameter</a:t>
            </a:r>
            <a:r>
              <a:rPr lang="ko-KR" altLang="en-US" sz="1200" dirty="0">
                <a:solidFill>
                  <a:srgbClr val="000000"/>
                </a:solidFill>
                <a:latin typeface="se-nanumsquare"/>
              </a:rPr>
              <a:t> 개수</a:t>
            </a:r>
            <a:r>
              <a:rPr lang="en-US" altLang="ko-KR" sz="1200" dirty="0">
                <a:solidFill>
                  <a:srgbClr val="000000"/>
                </a:solidFill>
                <a:latin typeface="se-nanumsquare"/>
                <a:sym typeface="Wingdings" panose="05000000000000000000" pitchFamily="2" charset="2"/>
              </a:rPr>
              <a:t> </a:t>
            </a:r>
            <a:r>
              <a:rPr lang="ko-KR" altLang="en-US" sz="1200" dirty="0"/>
              <a:t> 해당 모형에 </a:t>
            </a:r>
            <a:r>
              <a:rPr lang="ko-KR" altLang="en-US" sz="1200" dirty="0" err="1"/>
              <a:t>패널티를</a:t>
            </a:r>
            <a:r>
              <a:rPr lang="ko-KR" altLang="en-US" sz="1200" dirty="0"/>
              <a:t> 주기 위해 사용</a:t>
            </a:r>
            <a:endParaRPr lang="en-US" altLang="ko-KR" sz="1200" dirty="0"/>
          </a:p>
          <a:p>
            <a:pPr marL="171450" indent="-171450">
              <a:buFont typeface="Wingdings" panose="05000000000000000000" pitchFamily="2" charset="2"/>
              <a:buChar char="à"/>
            </a:pPr>
            <a:r>
              <a:rPr lang="ko-KR" altLang="en-US" sz="1200" dirty="0"/>
              <a:t>실제로 어떤 모형이 </a:t>
            </a:r>
            <a:r>
              <a:rPr lang="en-US" altLang="ko-KR" sz="1200" dirty="0"/>
              <a:t>2ln(L) </a:t>
            </a:r>
            <a:r>
              <a:rPr lang="ko-KR" altLang="en-US" sz="1200" dirty="0"/>
              <a:t>즉 적합도를 높이기 위해 여러 불필요한 파라미터를 사용할 수도 있다</a:t>
            </a:r>
            <a:r>
              <a:rPr lang="en-US" altLang="ko-KR" sz="1200" dirty="0"/>
              <a:t>. </a:t>
            </a:r>
            <a:r>
              <a:rPr lang="ko-KR" altLang="en-US" sz="1200" dirty="0"/>
              <a:t>실제 모형 비교 시 독립변수가 많은 모형이 적합도 면에서 유리하게 되는데</a:t>
            </a:r>
            <a:r>
              <a:rPr lang="en-US" altLang="ko-KR" sz="1200" dirty="0"/>
              <a:t>, </a:t>
            </a:r>
            <a:r>
              <a:rPr lang="ko-KR" altLang="en-US" sz="1200" dirty="0"/>
              <a:t>이는 독립변수에 따라서 모형의 적합도에 차이가 난다는 의미이므로 이를 상쇄시키기 위하여 불필요한 파라미터</a:t>
            </a:r>
            <a:r>
              <a:rPr lang="en-US" altLang="ko-KR" sz="1200" dirty="0"/>
              <a:t>, </a:t>
            </a:r>
            <a:r>
              <a:rPr lang="ko-KR" altLang="en-US" sz="1200" dirty="0">
                <a:highlight>
                  <a:srgbClr val="FFFF00"/>
                </a:highlight>
              </a:rPr>
              <a:t>즉 독립변수 수가 증가할수록 </a:t>
            </a:r>
            <a:r>
              <a:rPr lang="en-US" altLang="ko-KR" sz="1200" dirty="0">
                <a:highlight>
                  <a:srgbClr val="FFFF00"/>
                </a:highlight>
              </a:rPr>
              <a:t>2k</a:t>
            </a:r>
            <a:r>
              <a:rPr lang="ko-KR" altLang="en-US" sz="1200" dirty="0">
                <a:highlight>
                  <a:srgbClr val="FFFF00"/>
                </a:highlight>
              </a:rPr>
              <a:t>를 증가시켜 </a:t>
            </a:r>
            <a:r>
              <a:rPr lang="ko-KR" altLang="en-US" sz="1200" dirty="0" err="1">
                <a:highlight>
                  <a:srgbClr val="FFFF00"/>
                </a:highlight>
              </a:rPr>
              <a:t>패널티를</a:t>
            </a:r>
            <a:r>
              <a:rPr lang="ko-KR" altLang="en-US" sz="1200" dirty="0">
                <a:highlight>
                  <a:srgbClr val="FFFF00"/>
                </a:highlight>
              </a:rPr>
              <a:t> </a:t>
            </a:r>
            <a:r>
              <a:rPr lang="ko-KR" altLang="en-US" sz="1200" dirty="0"/>
              <a:t>부여하여 모델의 품질을 평가하는 의미로 이해하면 됨</a:t>
            </a:r>
            <a:r>
              <a:rPr lang="en-US" altLang="ko-KR" sz="1200" dirty="0"/>
              <a:t>.</a:t>
            </a:r>
          </a:p>
          <a:p>
            <a:r>
              <a:rPr lang="en-US" altLang="ko-KR" sz="1200" dirty="0">
                <a:solidFill>
                  <a:srgbClr val="000000"/>
                </a:solidFill>
                <a:highlight>
                  <a:srgbClr val="00FFFF"/>
                </a:highlight>
                <a:latin typeface="se-nanumsquare"/>
              </a:rPr>
              <a:t>-2ln(L) </a:t>
            </a:r>
          </a:p>
          <a:p>
            <a:r>
              <a:rPr lang="ko-KR" altLang="en-US" sz="1200" dirty="0">
                <a:solidFill>
                  <a:srgbClr val="000000"/>
                </a:solidFill>
                <a:latin typeface="se-nanumsquare"/>
              </a:rPr>
              <a:t> 모형의 적합도를 의미 </a:t>
            </a:r>
            <a:r>
              <a:rPr lang="en-US" altLang="ko-KR" sz="1200" dirty="0">
                <a:solidFill>
                  <a:srgbClr val="000000"/>
                </a:solidFill>
                <a:latin typeface="se-nanumsquare"/>
              </a:rPr>
              <a:t>: -2ln(L)</a:t>
            </a:r>
            <a:r>
              <a:rPr lang="ko-KR" altLang="en-US" sz="1200" dirty="0">
                <a:solidFill>
                  <a:srgbClr val="000000"/>
                </a:solidFill>
                <a:latin typeface="se-nanumsquare"/>
              </a:rPr>
              <a:t>에서 </a:t>
            </a:r>
            <a:r>
              <a:rPr lang="en-US" altLang="ko-KR" sz="1200" dirty="0">
                <a:solidFill>
                  <a:srgbClr val="000000"/>
                </a:solidFill>
                <a:latin typeface="se-nanumsquare"/>
              </a:rPr>
              <a:t>L</a:t>
            </a:r>
            <a:r>
              <a:rPr lang="ko-KR" altLang="en-US" sz="1200" dirty="0">
                <a:solidFill>
                  <a:srgbClr val="000000"/>
                </a:solidFill>
                <a:latin typeface="se-nanumsquare"/>
              </a:rPr>
              <a:t>은 </a:t>
            </a:r>
            <a:r>
              <a:rPr lang="en-US" altLang="ko-KR" sz="1200" dirty="0">
                <a:solidFill>
                  <a:srgbClr val="000000"/>
                </a:solidFill>
                <a:latin typeface="se-nanumsquare"/>
              </a:rPr>
              <a:t>Likelihood function </a:t>
            </a:r>
            <a:r>
              <a:rPr lang="ko-KR" altLang="en-US" sz="1200" dirty="0">
                <a:solidFill>
                  <a:srgbClr val="000000"/>
                </a:solidFill>
                <a:latin typeface="se-nanumsquare"/>
              </a:rPr>
              <a:t>을 의미</a:t>
            </a:r>
            <a:r>
              <a:rPr lang="en-US" altLang="ko-KR" sz="1200" dirty="0">
                <a:solidFill>
                  <a:srgbClr val="000000"/>
                </a:solidFill>
                <a:latin typeface="se-nanumsquare"/>
              </a:rPr>
              <a:t> </a:t>
            </a:r>
          </a:p>
          <a:p>
            <a:r>
              <a:rPr lang="en-US" altLang="ko-KR" sz="1200" dirty="0">
                <a:solidFill>
                  <a:srgbClr val="000000"/>
                </a:solidFill>
                <a:latin typeface="se-nanumsquare"/>
                <a:sym typeface="Wingdings" panose="05000000000000000000" pitchFamily="2" charset="2"/>
              </a:rPr>
              <a:t> </a:t>
            </a:r>
            <a:r>
              <a:rPr lang="en-US" altLang="ko-KR" sz="1200" dirty="0">
                <a:solidFill>
                  <a:srgbClr val="000000"/>
                </a:solidFill>
                <a:highlight>
                  <a:srgbClr val="FFFF00"/>
                </a:highlight>
                <a:latin typeface="se-nanumsquare"/>
              </a:rPr>
              <a:t>AIC </a:t>
            </a:r>
            <a:r>
              <a:rPr lang="ko-KR" altLang="en-US" sz="1200" dirty="0">
                <a:solidFill>
                  <a:srgbClr val="000000"/>
                </a:solidFill>
                <a:highlight>
                  <a:srgbClr val="FFFF00"/>
                </a:highlight>
                <a:latin typeface="se-nanumsquare"/>
              </a:rPr>
              <a:t>값이 낮다는 것은 즉 모형의 적합도가 높은 것을 의미</a:t>
            </a:r>
            <a:endParaRPr lang="ko-KR" altLang="en-US" sz="1200" dirty="0">
              <a:highlight>
                <a:srgbClr val="FFFF00"/>
              </a:highlight>
            </a:endParaRPr>
          </a:p>
        </p:txBody>
      </p:sp>
      <p:sp>
        <p:nvSpPr>
          <p:cNvPr id="11" name="직사각형 10">
            <a:extLst>
              <a:ext uri="{FF2B5EF4-FFF2-40B4-BE49-F238E27FC236}">
                <a16:creationId xmlns:a16="http://schemas.microsoft.com/office/drawing/2014/main" id="{D1227CFE-105E-4C4D-9817-EF4F9871176D}"/>
              </a:ext>
            </a:extLst>
          </p:cNvPr>
          <p:cNvSpPr/>
          <p:nvPr/>
        </p:nvSpPr>
        <p:spPr>
          <a:xfrm>
            <a:off x="323528" y="5288340"/>
            <a:ext cx="8550696" cy="1569660"/>
          </a:xfrm>
          <a:prstGeom prst="rect">
            <a:avLst/>
          </a:prstGeom>
          <a:ln>
            <a:solidFill>
              <a:schemeClr val="accent1"/>
            </a:solidFill>
          </a:ln>
        </p:spPr>
        <p:txBody>
          <a:bodyPr wrap="square">
            <a:spAutoFit/>
          </a:bodyPr>
          <a:lstStyle/>
          <a:p>
            <a:pPr algn="just"/>
            <a:r>
              <a:rPr lang="en-US" altLang="ko-KR" sz="1200" dirty="0">
                <a:solidFill>
                  <a:srgbClr val="000000"/>
                </a:solidFill>
                <a:latin typeface="+mj-ea"/>
                <a:ea typeface="+mj-ea"/>
              </a:rPr>
              <a:t>n :</a:t>
            </a:r>
            <a:r>
              <a:rPr lang="ko-KR" altLang="en-US" sz="1200" dirty="0">
                <a:solidFill>
                  <a:srgbClr val="000000"/>
                </a:solidFill>
                <a:latin typeface="+mj-ea"/>
                <a:ea typeface="+mj-ea"/>
              </a:rPr>
              <a:t> </a:t>
            </a:r>
            <a:r>
              <a:rPr lang="en-US" altLang="ko-KR" sz="1200" dirty="0">
                <a:solidFill>
                  <a:srgbClr val="000000"/>
                </a:solidFill>
                <a:latin typeface="+mj-ea"/>
                <a:ea typeface="+mj-ea"/>
              </a:rPr>
              <a:t>data</a:t>
            </a:r>
            <a:r>
              <a:rPr lang="ko-KR" altLang="en-US" sz="1200" dirty="0">
                <a:solidFill>
                  <a:srgbClr val="000000"/>
                </a:solidFill>
                <a:latin typeface="+mj-ea"/>
                <a:ea typeface="+mj-ea"/>
              </a:rPr>
              <a:t> 개수</a:t>
            </a:r>
            <a:endParaRPr lang="en-US" altLang="ko-KR" sz="1200" dirty="0">
              <a:solidFill>
                <a:srgbClr val="000000"/>
              </a:solidFill>
              <a:latin typeface="+mj-ea"/>
              <a:ea typeface="+mj-ea"/>
            </a:endParaRPr>
          </a:p>
          <a:p>
            <a:pPr algn="just"/>
            <a:r>
              <a:rPr lang="en-US" altLang="ko-KR" sz="1200" dirty="0">
                <a:solidFill>
                  <a:srgbClr val="000000"/>
                </a:solidFill>
                <a:latin typeface="+mj-ea"/>
                <a:ea typeface="+mj-ea"/>
              </a:rPr>
              <a:t>(*)</a:t>
            </a:r>
            <a:r>
              <a:rPr lang="ko-KR" altLang="en-US" sz="1200" dirty="0">
                <a:solidFill>
                  <a:srgbClr val="000000"/>
                </a:solidFill>
                <a:latin typeface="+mj-ea"/>
                <a:ea typeface="+mj-ea"/>
              </a:rPr>
              <a:t>가 붙은 것은 이미 최적화가 된 어떤 상수</a:t>
            </a:r>
            <a:r>
              <a:rPr lang="en-US" altLang="ko-KR" sz="1200" dirty="0">
                <a:solidFill>
                  <a:srgbClr val="000000"/>
                </a:solidFill>
                <a:latin typeface="+mj-ea"/>
                <a:ea typeface="+mj-ea"/>
              </a:rPr>
              <a:t>(constant)</a:t>
            </a:r>
            <a:r>
              <a:rPr lang="ko-KR" altLang="en-US" sz="1200" dirty="0">
                <a:solidFill>
                  <a:srgbClr val="000000"/>
                </a:solidFill>
                <a:latin typeface="+mj-ea"/>
                <a:ea typeface="+mj-ea"/>
              </a:rPr>
              <a:t>라는 의미</a:t>
            </a:r>
            <a:endParaRPr lang="en-US" altLang="ko-KR" sz="1200" dirty="0">
              <a:solidFill>
                <a:srgbClr val="000000"/>
              </a:solidFill>
              <a:latin typeface="+mj-ea"/>
              <a:ea typeface="+mj-ea"/>
            </a:endParaRPr>
          </a:p>
          <a:p>
            <a:pPr algn="just"/>
            <a:r>
              <a:rPr lang="en-US" altLang="ko-KR" sz="1200" dirty="0">
                <a:solidFill>
                  <a:srgbClr val="000000"/>
                </a:solidFill>
                <a:latin typeface="+mj-ea"/>
                <a:ea typeface="+mj-ea"/>
              </a:rPr>
              <a:t>2ln(L*)</a:t>
            </a:r>
            <a:r>
              <a:rPr lang="ko-KR" altLang="en-US" sz="1200" dirty="0">
                <a:solidFill>
                  <a:srgbClr val="000000"/>
                </a:solidFill>
                <a:latin typeface="+mj-ea"/>
                <a:ea typeface="+mj-ea"/>
              </a:rPr>
              <a:t>는 적합도</a:t>
            </a:r>
            <a:r>
              <a:rPr lang="en-US" altLang="ko-KR" sz="1200" dirty="0">
                <a:solidFill>
                  <a:srgbClr val="000000"/>
                </a:solidFill>
                <a:latin typeface="+mj-ea"/>
                <a:ea typeface="+mj-ea"/>
              </a:rPr>
              <a:t>(goodness of fit)</a:t>
            </a:r>
            <a:r>
              <a:rPr lang="ko-KR" altLang="en-US" sz="1200" dirty="0">
                <a:solidFill>
                  <a:srgbClr val="000000"/>
                </a:solidFill>
                <a:latin typeface="+mj-ea"/>
                <a:ea typeface="+mj-ea"/>
              </a:rPr>
              <a:t>를 대변해주는 수</a:t>
            </a:r>
            <a:r>
              <a:rPr lang="en-US" altLang="ko-KR" sz="1200" dirty="0">
                <a:solidFill>
                  <a:srgbClr val="000000"/>
                </a:solidFill>
                <a:latin typeface="+mj-ea"/>
                <a:ea typeface="+mj-ea"/>
                <a:sym typeface="Wingdings" panose="05000000000000000000" pitchFamily="2" charset="2"/>
              </a:rPr>
              <a:t></a:t>
            </a:r>
            <a:r>
              <a:rPr lang="en-US" altLang="ko-KR" sz="1200" dirty="0">
                <a:solidFill>
                  <a:srgbClr val="000000"/>
                </a:solidFill>
                <a:latin typeface="+mj-ea"/>
                <a:ea typeface="+mj-ea"/>
              </a:rPr>
              <a:t> </a:t>
            </a:r>
            <a:r>
              <a:rPr lang="ko-KR" altLang="en-US" sz="1200" dirty="0">
                <a:solidFill>
                  <a:srgbClr val="000000"/>
                </a:solidFill>
                <a:latin typeface="+mj-ea"/>
                <a:ea typeface="+mj-ea"/>
              </a:rPr>
              <a:t>이 수가 커지면 </a:t>
            </a:r>
            <a:r>
              <a:rPr lang="en-US" altLang="ko-KR" sz="1200" dirty="0">
                <a:solidFill>
                  <a:srgbClr val="000000"/>
                </a:solidFill>
                <a:latin typeface="+mj-ea"/>
                <a:ea typeface="+mj-ea"/>
              </a:rPr>
              <a:t>AIC</a:t>
            </a:r>
            <a:r>
              <a:rPr lang="ko-KR" altLang="en-US" sz="1200" dirty="0">
                <a:solidFill>
                  <a:srgbClr val="000000"/>
                </a:solidFill>
                <a:latin typeface="+mj-ea"/>
                <a:ea typeface="+mj-ea"/>
              </a:rPr>
              <a:t>와 </a:t>
            </a:r>
            <a:r>
              <a:rPr lang="en-US" altLang="ko-KR" sz="1200" dirty="0">
                <a:solidFill>
                  <a:srgbClr val="000000"/>
                </a:solidFill>
                <a:latin typeface="+mj-ea"/>
                <a:ea typeface="+mj-ea"/>
              </a:rPr>
              <a:t>SBC</a:t>
            </a:r>
            <a:r>
              <a:rPr lang="ko-KR" altLang="en-US" sz="1200" dirty="0">
                <a:solidFill>
                  <a:srgbClr val="000000"/>
                </a:solidFill>
                <a:latin typeface="+mj-ea"/>
                <a:ea typeface="+mj-ea"/>
              </a:rPr>
              <a:t>는 값이 감소</a:t>
            </a:r>
            <a:endParaRPr lang="en-US" altLang="ko-KR" sz="1200" dirty="0">
              <a:solidFill>
                <a:srgbClr val="000000"/>
              </a:solidFill>
              <a:latin typeface="+mj-ea"/>
              <a:ea typeface="+mj-ea"/>
            </a:endParaRPr>
          </a:p>
          <a:p>
            <a:pPr marL="171450" indent="-171450" algn="just">
              <a:buFont typeface="Wingdings" panose="05000000000000000000" pitchFamily="2" charset="2"/>
              <a:buChar char="à"/>
            </a:pPr>
            <a:r>
              <a:rPr lang="en-US" altLang="ko-KR" sz="1200" dirty="0">
                <a:solidFill>
                  <a:srgbClr val="000000"/>
                </a:solidFill>
                <a:latin typeface="+mj-ea"/>
                <a:ea typeface="+mj-ea"/>
              </a:rPr>
              <a:t>2k</a:t>
            </a:r>
            <a:r>
              <a:rPr lang="ko-KR" altLang="en-US" sz="1200" dirty="0">
                <a:solidFill>
                  <a:srgbClr val="000000"/>
                </a:solidFill>
                <a:latin typeface="+mj-ea"/>
                <a:ea typeface="+mj-ea"/>
              </a:rPr>
              <a:t>나 </a:t>
            </a:r>
            <a:r>
              <a:rPr lang="en-US" altLang="ko-KR" sz="1200" dirty="0" err="1">
                <a:solidFill>
                  <a:srgbClr val="000000"/>
                </a:solidFill>
                <a:latin typeface="+mj-ea"/>
                <a:ea typeface="+mj-ea"/>
              </a:rPr>
              <a:t>kln</a:t>
            </a:r>
            <a:r>
              <a:rPr lang="en-US" altLang="ko-KR" sz="1200" dirty="0">
                <a:solidFill>
                  <a:srgbClr val="000000"/>
                </a:solidFill>
                <a:latin typeface="+mj-ea"/>
                <a:ea typeface="+mj-ea"/>
              </a:rPr>
              <a:t>(n)</a:t>
            </a:r>
            <a:r>
              <a:rPr lang="ko-KR" altLang="en-US" sz="1200" dirty="0">
                <a:solidFill>
                  <a:srgbClr val="000000"/>
                </a:solidFill>
                <a:latin typeface="+mj-ea"/>
                <a:ea typeface="+mj-ea"/>
              </a:rPr>
              <a:t>은 값이 커지면 </a:t>
            </a:r>
            <a:r>
              <a:rPr lang="en-US" altLang="ko-KR" sz="1200" dirty="0">
                <a:solidFill>
                  <a:srgbClr val="000000"/>
                </a:solidFill>
                <a:latin typeface="+mj-ea"/>
                <a:ea typeface="+mj-ea"/>
              </a:rPr>
              <a:t>AIC</a:t>
            </a:r>
            <a:r>
              <a:rPr lang="ko-KR" altLang="en-US" sz="1200" dirty="0">
                <a:solidFill>
                  <a:srgbClr val="000000"/>
                </a:solidFill>
                <a:latin typeface="+mj-ea"/>
                <a:ea typeface="+mj-ea"/>
              </a:rPr>
              <a:t>와 </a:t>
            </a:r>
            <a:r>
              <a:rPr lang="en-US" altLang="ko-KR" sz="1200" dirty="0">
                <a:solidFill>
                  <a:srgbClr val="000000"/>
                </a:solidFill>
                <a:latin typeface="+mj-ea"/>
                <a:ea typeface="+mj-ea"/>
              </a:rPr>
              <a:t>SBC</a:t>
            </a:r>
            <a:r>
              <a:rPr lang="ko-KR" altLang="en-US" sz="1200" dirty="0">
                <a:solidFill>
                  <a:srgbClr val="000000"/>
                </a:solidFill>
                <a:latin typeface="+mj-ea"/>
                <a:ea typeface="+mj-ea"/>
              </a:rPr>
              <a:t>가 커진다</a:t>
            </a:r>
            <a:r>
              <a:rPr lang="en-US" altLang="ko-KR" sz="1200" dirty="0">
                <a:solidFill>
                  <a:srgbClr val="000000"/>
                </a:solidFill>
                <a:latin typeface="+mj-ea"/>
                <a:ea typeface="+mj-ea"/>
              </a:rPr>
              <a:t>. </a:t>
            </a:r>
          </a:p>
          <a:p>
            <a:pPr marL="171450" indent="-171450" algn="just">
              <a:buFont typeface="Wingdings" panose="05000000000000000000" pitchFamily="2" charset="2"/>
              <a:buChar char="à"/>
            </a:pPr>
            <a:r>
              <a:rPr lang="en-US" altLang="ko-KR" sz="1200" dirty="0">
                <a:solidFill>
                  <a:srgbClr val="000000"/>
                </a:solidFill>
                <a:latin typeface="+mj-ea"/>
                <a:ea typeface="+mj-ea"/>
              </a:rPr>
              <a:t>AIC</a:t>
            </a:r>
            <a:r>
              <a:rPr lang="ko-KR" altLang="en-US" sz="1200" dirty="0">
                <a:solidFill>
                  <a:srgbClr val="000000"/>
                </a:solidFill>
                <a:latin typeface="+mj-ea"/>
                <a:ea typeface="+mj-ea"/>
              </a:rPr>
              <a:t>나 </a:t>
            </a:r>
            <a:r>
              <a:rPr lang="en-US" altLang="ko-KR" sz="1200" dirty="0">
                <a:solidFill>
                  <a:srgbClr val="000000"/>
                </a:solidFill>
                <a:latin typeface="+mj-ea"/>
                <a:ea typeface="+mj-ea"/>
              </a:rPr>
              <a:t>SBC</a:t>
            </a:r>
            <a:r>
              <a:rPr lang="ko-KR" altLang="en-US" sz="1200" dirty="0">
                <a:solidFill>
                  <a:srgbClr val="000000"/>
                </a:solidFill>
                <a:latin typeface="+mj-ea"/>
                <a:ea typeface="+mj-ea"/>
              </a:rPr>
              <a:t>의 값이 크면 좋지 못한 모형이기 때문에 이 부분은 벌점요소</a:t>
            </a:r>
            <a:r>
              <a:rPr lang="en-US" altLang="ko-KR" sz="1200" dirty="0">
                <a:solidFill>
                  <a:srgbClr val="000000"/>
                </a:solidFill>
                <a:latin typeface="+mj-ea"/>
                <a:ea typeface="+mj-ea"/>
              </a:rPr>
              <a:t>(penalty)</a:t>
            </a:r>
          </a:p>
          <a:p>
            <a:pPr marL="171450" indent="-171450" algn="just">
              <a:buFont typeface="Wingdings" panose="05000000000000000000" pitchFamily="2" charset="2"/>
              <a:buChar char="à"/>
            </a:pPr>
            <a:r>
              <a:rPr lang="ko-KR" altLang="en-US" sz="1200" dirty="0">
                <a:solidFill>
                  <a:srgbClr val="000000"/>
                </a:solidFill>
                <a:latin typeface="+mj-ea"/>
                <a:ea typeface="+mj-ea"/>
              </a:rPr>
              <a:t>어떤 모형이 가장 적절한지 판단을 하기 위해 </a:t>
            </a:r>
            <a:r>
              <a:rPr lang="en-US" altLang="ko-KR" sz="1200" dirty="0">
                <a:solidFill>
                  <a:srgbClr val="000000"/>
                </a:solidFill>
                <a:latin typeface="+mj-ea"/>
                <a:ea typeface="+mj-ea"/>
              </a:rPr>
              <a:t>2ln(L*)</a:t>
            </a:r>
            <a:r>
              <a:rPr lang="ko-KR" altLang="en-US" sz="1200" dirty="0">
                <a:solidFill>
                  <a:srgbClr val="000000"/>
                </a:solidFill>
                <a:latin typeface="+mj-ea"/>
                <a:ea typeface="+mj-ea"/>
              </a:rPr>
              <a:t>를 이용해서 값을 추정하더라도 이 값을 높이기 위해 실제로 불필요하게 모형을 복잡하게 많은 </a:t>
            </a:r>
            <a:r>
              <a:rPr lang="en-US" altLang="ko-KR" sz="1200" dirty="0">
                <a:solidFill>
                  <a:srgbClr val="000000"/>
                </a:solidFill>
                <a:latin typeface="+mj-ea"/>
                <a:ea typeface="+mj-ea"/>
              </a:rPr>
              <a:t>parameter</a:t>
            </a:r>
            <a:r>
              <a:rPr lang="ko-KR" altLang="en-US" sz="1200" dirty="0">
                <a:solidFill>
                  <a:srgbClr val="000000"/>
                </a:solidFill>
                <a:latin typeface="+mj-ea"/>
                <a:ea typeface="+mj-ea"/>
              </a:rPr>
              <a:t>로 구성할 수도 있다</a:t>
            </a:r>
            <a:r>
              <a:rPr lang="en-US" altLang="ko-KR" sz="1200" dirty="0">
                <a:solidFill>
                  <a:srgbClr val="000000"/>
                </a:solidFill>
                <a:latin typeface="+mj-ea"/>
                <a:ea typeface="+mj-ea"/>
              </a:rPr>
              <a:t>. </a:t>
            </a:r>
            <a:r>
              <a:rPr lang="ko-KR" altLang="en-US" sz="1200" dirty="0">
                <a:solidFill>
                  <a:srgbClr val="000000"/>
                </a:solidFill>
                <a:latin typeface="+mj-ea"/>
                <a:ea typeface="+mj-ea"/>
              </a:rPr>
              <a:t>이러한 경우를 방지하기 위해 이런 벌점요소</a:t>
            </a:r>
            <a:r>
              <a:rPr lang="en-US" altLang="ko-KR" sz="1200" dirty="0">
                <a:solidFill>
                  <a:srgbClr val="000000"/>
                </a:solidFill>
                <a:latin typeface="+mj-ea"/>
                <a:ea typeface="+mj-ea"/>
              </a:rPr>
              <a:t>(penalty)</a:t>
            </a:r>
            <a:r>
              <a:rPr lang="ko-KR" altLang="en-US" sz="1200" dirty="0">
                <a:solidFill>
                  <a:srgbClr val="000000"/>
                </a:solidFill>
                <a:latin typeface="+mj-ea"/>
                <a:ea typeface="+mj-ea"/>
              </a:rPr>
              <a:t> 주어 짐</a:t>
            </a:r>
            <a:r>
              <a:rPr lang="en-US" altLang="ko-KR" sz="1200" dirty="0">
                <a:solidFill>
                  <a:srgbClr val="000000"/>
                </a:solidFill>
                <a:latin typeface="굴림" panose="020B0600000101010101" pitchFamily="50" charset="-127"/>
                <a:ea typeface="굴림" panose="020B0600000101010101" pitchFamily="50" charset="-127"/>
              </a:rPr>
              <a:t>.</a:t>
            </a:r>
            <a:endParaRPr lang="ko-KR" altLang="en-US" sz="1200" dirty="0">
              <a:solidFill>
                <a:srgbClr val="000000"/>
              </a:solidFill>
              <a:latin typeface="돋움" panose="020B0600000101010101" pitchFamily="50" charset="-127"/>
              <a:ea typeface="돋움" panose="020B0600000101010101" pitchFamily="50" charset="-127"/>
            </a:endParaRPr>
          </a:p>
        </p:txBody>
      </p:sp>
      <p:sp>
        <p:nvSpPr>
          <p:cNvPr id="12" name="직사각형 11">
            <a:extLst>
              <a:ext uri="{FF2B5EF4-FFF2-40B4-BE49-F238E27FC236}">
                <a16:creationId xmlns:a16="http://schemas.microsoft.com/office/drawing/2014/main" id="{9E979F8E-8DDA-49CB-90EF-A0747E88DB8E}"/>
              </a:ext>
            </a:extLst>
          </p:cNvPr>
          <p:cNvSpPr/>
          <p:nvPr/>
        </p:nvSpPr>
        <p:spPr>
          <a:xfrm>
            <a:off x="354378" y="4537697"/>
            <a:ext cx="6563036" cy="369332"/>
          </a:xfrm>
          <a:prstGeom prst="rect">
            <a:avLst/>
          </a:prstGeom>
        </p:spPr>
        <p:txBody>
          <a:bodyPr wrap="square">
            <a:spAutoFit/>
          </a:bodyPr>
          <a:lstStyle/>
          <a:p>
            <a:r>
              <a:rPr lang="en-US" altLang="ko-KR" dirty="0">
                <a:solidFill>
                  <a:srgbClr val="000000"/>
                </a:solidFill>
                <a:latin typeface="+mj-ea"/>
                <a:ea typeface="+mj-ea"/>
              </a:rPr>
              <a:t>SBC(Schwarz-Bayesian Information Criterion), BIC</a:t>
            </a:r>
            <a:endParaRPr lang="ko-KR" altLang="en-US" dirty="0">
              <a:latin typeface="+mj-ea"/>
              <a:ea typeface="+mj-ea"/>
            </a:endParaRPr>
          </a:p>
        </p:txBody>
      </p:sp>
      <p:pic>
        <p:nvPicPr>
          <p:cNvPr id="13" name="그림 12">
            <a:extLst>
              <a:ext uri="{FF2B5EF4-FFF2-40B4-BE49-F238E27FC236}">
                <a16:creationId xmlns:a16="http://schemas.microsoft.com/office/drawing/2014/main" id="{316DA18E-2916-4C67-A126-5D9520F3A317}"/>
              </a:ext>
            </a:extLst>
          </p:cNvPr>
          <p:cNvPicPr>
            <a:picLocks noChangeAspect="1"/>
          </p:cNvPicPr>
          <p:nvPr/>
        </p:nvPicPr>
        <p:blipFill>
          <a:blip r:embed="rId5"/>
          <a:stretch>
            <a:fillRect/>
          </a:stretch>
        </p:blipFill>
        <p:spPr>
          <a:xfrm>
            <a:off x="468529" y="4994706"/>
            <a:ext cx="2743583" cy="234494"/>
          </a:xfrm>
          <a:prstGeom prst="rect">
            <a:avLst/>
          </a:prstGeom>
          <a:ln w="19050">
            <a:solidFill>
              <a:schemeClr val="accent1"/>
            </a:solidFill>
          </a:ln>
        </p:spPr>
      </p:pic>
    </p:spTree>
    <p:extLst>
      <p:ext uri="{BB962C8B-B14F-4D97-AF65-F5344CB8AC3E}">
        <p14:creationId xmlns:p14="http://schemas.microsoft.com/office/powerpoint/2010/main" val="2508979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2" name="그림 1">
            <a:extLst>
              <a:ext uri="{FF2B5EF4-FFF2-40B4-BE49-F238E27FC236}">
                <a16:creationId xmlns:a16="http://schemas.microsoft.com/office/drawing/2014/main" id="{4A9E3E1A-026F-43F0-8154-D050DCBB363F}"/>
              </a:ext>
            </a:extLst>
          </p:cNvPr>
          <p:cNvPicPr>
            <a:picLocks noChangeAspect="1"/>
          </p:cNvPicPr>
          <p:nvPr/>
        </p:nvPicPr>
        <p:blipFill>
          <a:blip r:embed="rId2"/>
          <a:stretch>
            <a:fillRect/>
          </a:stretch>
        </p:blipFill>
        <p:spPr>
          <a:xfrm>
            <a:off x="425128" y="1510481"/>
            <a:ext cx="7488832" cy="3502695"/>
          </a:xfrm>
          <a:prstGeom prst="rect">
            <a:avLst/>
          </a:prstGeom>
        </p:spPr>
      </p:pic>
      <p:sp>
        <p:nvSpPr>
          <p:cNvPr id="3" name="직사각형 2">
            <a:extLst>
              <a:ext uri="{FF2B5EF4-FFF2-40B4-BE49-F238E27FC236}">
                <a16:creationId xmlns:a16="http://schemas.microsoft.com/office/drawing/2014/main" id="{9D43F904-5859-4A8E-9AB5-A05355B858E3}"/>
              </a:ext>
            </a:extLst>
          </p:cNvPr>
          <p:cNvSpPr/>
          <p:nvPr/>
        </p:nvSpPr>
        <p:spPr>
          <a:xfrm>
            <a:off x="136068" y="275842"/>
            <a:ext cx="3273268" cy="369332"/>
          </a:xfrm>
          <a:prstGeom prst="rect">
            <a:avLst/>
          </a:prstGeom>
        </p:spPr>
        <p:txBody>
          <a:bodyPr wrap="none">
            <a:spAutoFit/>
          </a:bodyPr>
          <a:lstStyle/>
          <a:p>
            <a:r>
              <a:rPr lang="en-US" altLang="ko-KR" dirty="0">
                <a:solidFill>
                  <a:srgbClr val="000000"/>
                </a:solidFill>
                <a:latin typeface="Linux Libertine"/>
              </a:rPr>
              <a:t>Federal Reserve Economic Data</a:t>
            </a:r>
            <a:endParaRPr lang="en-US" altLang="ko-KR" b="0" i="0" dirty="0">
              <a:solidFill>
                <a:srgbClr val="000000"/>
              </a:solidFill>
              <a:effectLst/>
              <a:latin typeface="Linux Libertine"/>
            </a:endParaRPr>
          </a:p>
        </p:txBody>
      </p:sp>
      <p:sp>
        <p:nvSpPr>
          <p:cNvPr id="8" name="직사각형 7">
            <a:extLst>
              <a:ext uri="{FF2B5EF4-FFF2-40B4-BE49-F238E27FC236}">
                <a16:creationId xmlns:a16="http://schemas.microsoft.com/office/drawing/2014/main" id="{333D4027-CD7C-4402-8D27-E8F0D751ACA9}"/>
              </a:ext>
            </a:extLst>
          </p:cNvPr>
          <p:cNvSpPr/>
          <p:nvPr/>
        </p:nvSpPr>
        <p:spPr>
          <a:xfrm>
            <a:off x="428090" y="1065687"/>
            <a:ext cx="5800093" cy="307777"/>
          </a:xfrm>
          <a:prstGeom prst="rect">
            <a:avLst/>
          </a:prstGeom>
        </p:spPr>
        <p:txBody>
          <a:bodyPr wrap="square">
            <a:spAutoFit/>
          </a:bodyPr>
          <a:lstStyle/>
          <a:p>
            <a:r>
              <a:rPr lang="en-US" altLang="ko-KR" sz="1400" dirty="0"/>
              <a:t>https://en.wikipedia.org/wiki/Federal_Reserve_Economic_Data</a:t>
            </a:r>
            <a:endParaRPr lang="ko-KR" altLang="en-US" sz="1400" dirty="0"/>
          </a:p>
        </p:txBody>
      </p:sp>
      <p:sp>
        <p:nvSpPr>
          <p:cNvPr id="6" name="직사각형 5">
            <a:extLst>
              <a:ext uri="{FF2B5EF4-FFF2-40B4-BE49-F238E27FC236}">
                <a16:creationId xmlns:a16="http://schemas.microsoft.com/office/drawing/2014/main" id="{3E623450-9675-42BF-BF49-401160EDFD0E}"/>
              </a:ext>
            </a:extLst>
          </p:cNvPr>
          <p:cNvSpPr/>
          <p:nvPr/>
        </p:nvSpPr>
        <p:spPr>
          <a:xfrm>
            <a:off x="539552" y="5653885"/>
            <a:ext cx="7776864" cy="369332"/>
          </a:xfrm>
          <a:prstGeom prst="rect">
            <a:avLst/>
          </a:prstGeom>
        </p:spPr>
        <p:txBody>
          <a:bodyPr wrap="square">
            <a:spAutoFit/>
          </a:bodyPr>
          <a:lstStyle/>
          <a:p>
            <a:r>
              <a:rPr lang="en-US" altLang="ko-KR" dirty="0"/>
              <a:t>https://pandas-datareader.readthedocs.io/en/latest/readers/fred.html</a:t>
            </a:r>
            <a:endParaRPr lang="ko-KR" altLang="en-US" dirty="0"/>
          </a:p>
        </p:txBody>
      </p:sp>
    </p:spTree>
    <p:extLst>
      <p:ext uri="{BB962C8B-B14F-4D97-AF65-F5344CB8AC3E}">
        <p14:creationId xmlns:p14="http://schemas.microsoft.com/office/powerpoint/2010/main" val="3135697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B5B4670-7C3C-4FE1-8D9D-FE3DB65B890A}"/>
              </a:ext>
            </a:extLst>
          </p:cNvPr>
          <p:cNvSpPr txBox="1"/>
          <p:nvPr/>
        </p:nvSpPr>
        <p:spPr>
          <a:xfrm>
            <a:off x="323528" y="280785"/>
            <a:ext cx="3312368" cy="369332"/>
          </a:xfrm>
          <a:prstGeom prst="rect">
            <a:avLst/>
          </a:prstGeom>
          <a:noFill/>
        </p:spPr>
        <p:txBody>
          <a:bodyPr wrap="square" rtlCol="0">
            <a:spAutoFit/>
          </a:bodyPr>
          <a:lstStyle/>
          <a:p>
            <a:r>
              <a:rPr lang="en-US" altLang="ko-KR" dirty="0"/>
              <a:t>Ch8. </a:t>
            </a:r>
            <a:endParaRPr lang="ko-KR" altLang="en-US" dirty="0"/>
          </a:p>
        </p:txBody>
      </p:sp>
      <p:sp>
        <p:nvSpPr>
          <p:cNvPr id="3" name="직사각형 2">
            <a:extLst>
              <a:ext uri="{FF2B5EF4-FFF2-40B4-BE49-F238E27FC236}">
                <a16:creationId xmlns:a16="http://schemas.microsoft.com/office/drawing/2014/main" id="{D86D340E-12E5-4AA8-8BD7-81AA3D6D3BE8}"/>
              </a:ext>
            </a:extLst>
          </p:cNvPr>
          <p:cNvSpPr/>
          <p:nvPr/>
        </p:nvSpPr>
        <p:spPr>
          <a:xfrm>
            <a:off x="1763688" y="280785"/>
            <a:ext cx="3166251" cy="369332"/>
          </a:xfrm>
          <a:prstGeom prst="rect">
            <a:avLst/>
          </a:prstGeom>
        </p:spPr>
        <p:txBody>
          <a:bodyPr wrap="none">
            <a:spAutoFit/>
          </a:bodyPr>
          <a:lstStyle/>
          <a:p>
            <a:r>
              <a:rPr lang="en-US" altLang="ko-KR" dirty="0"/>
              <a:t>Jacque-</a:t>
            </a:r>
            <a:r>
              <a:rPr lang="en-US" altLang="ko-KR" dirty="0" err="1"/>
              <a:t>Bera</a:t>
            </a:r>
            <a:r>
              <a:rPr lang="en-US" altLang="ko-KR" dirty="0"/>
              <a:t> (JB) Normality test</a:t>
            </a:r>
            <a:endParaRPr lang="ko-KR" altLang="en-US" dirty="0"/>
          </a:p>
        </p:txBody>
      </p:sp>
      <p:sp>
        <p:nvSpPr>
          <p:cNvPr id="6" name="직사각형 5">
            <a:extLst>
              <a:ext uri="{FF2B5EF4-FFF2-40B4-BE49-F238E27FC236}">
                <a16:creationId xmlns:a16="http://schemas.microsoft.com/office/drawing/2014/main" id="{ACCE252A-DCD7-42C5-8A9D-FE76AFBC3D61}"/>
              </a:ext>
            </a:extLst>
          </p:cNvPr>
          <p:cNvSpPr/>
          <p:nvPr/>
        </p:nvSpPr>
        <p:spPr>
          <a:xfrm>
            <a:off x="467544" y="935814"/>
            <a:ext cx="8496944" cy="646331"/>
          </a:xfrm>
          <a:prstGeom prst="rect">
            <a:avLst/>
          </a:prstGeom>
          <a:ln>
            <a:solidFill>
              <a:schemeClr val="accent1"/>
            </a:solidFill>
          </a:ln>
        </p:spPr>
        <p:txBody>
          <a:bodyPr wrap="square">
            <a:spAutoFit/>
          </a:bodyPr>
          <a:lstStyle/>
          <a:p>
            <a:pPr marL="285750" indent="-285750">
              <a:buFont typeface="Wingdings" panose="05000000000000000000" pitchFamily="2" charset="2"/>
              <a:buChar char="§"/>
            </a:pPr>
            <a:r>
              <a:rPr lang="en-US" altLang="ko-KR" sz="1200" dirty="0">
                <a:highlight>
                  <a:srgbClr val="FFFF00"/>
                </a:highlight>
              </a:rPr>
              <a:t>Skewness(</a:t>
            </a:r>
            <a:r>
              <a:rPr lang="ko-KR" altLang="en-US" sz="1200" dirty="0">
                <a:highlight>
                  <a:srgbClr val="FFFF00"/>
                </a:highlight>
              </a:rPr>
              <a:t>비대칭도</a:t>
            </a:r>
            <a:r>
              <a:rPr lang="en-US" altLang="ko-KR" sz="1200" dirty="0">
                <a:highlight>
                  <a:srgbClr val="FFFF00"/>
                </a:highlight>
              </a:rPr>
              <a:t>. </a:t>
            </a:r>
            <a:r>
              <a:rPr lang="ko-KR" altLang="en-US" sz="1200" dirty="0" err="1">
                <a:highlight>
                  <a:srgbClr val="FFFF00"/>
                </a:highlight>
              </a:rPr>
              <a:t>왜도</a:t>
            </a:r>
            <a:r>
              <a:rPr lang="en-US" altLang="ko-KR" sz="1200" dirty="0">
                <a:highlight>
                  <a:srgbClr val="FFFF00"/>
                </a:highlight>
              </a:rPr>
              <a:t>)  :</a:t>
            </a:r>
            <a:r>
              <a:rPr lang="en-US" altLang="ko-KR" sz="1200" dirty="0"/>
              <a:t> </a:t>
            </a:r>
            <a:r>
              <a:rPr lang="ko-KR" altLang="en-US" sz="1200" dirty="0"/>
              <a:t>어떤 확률변수의 분포가 평균을 중심으로 얼마나 비대칭인가를 나타내는 척도 </a:t>
            </a:r>
            <a:r>
              <a:rPr lang="en-US" altLang="ko-KR" sz="1200" dirty="0"/>
              <a:t>(</a:t>
            </a:r>
            <a:r>
              <a:rPr lang="ko-KR" altLang="en-US" sz="1200" dirty="0">
                <a:highlight>
                  <a:srgbClr val="00FFFF"/>
                </a:highlight>
              </a:rPr>
              <a:t>정규분포 </a:t>
            </a:r>
            <a:r>
              <a:rPr lang="en-US" altLang="ko-KR" sz="1200" dirty="0">
                <a:highlight>
                  <a:srgbClr val="00FFFF"/>
                </a:highlight>
              </a:rPr>
              <a:t>Skewness = 0)</a:t>
            </a:r>
          </a:p>
          <a:p>
            <a:pPr marL="285750" indent="-285750">
              <a:buFont typeface="Wingdings" panose="05000000000000000000" pitchFamily="2" charset="2"/>
              <a:buChar char="§"/>
            </a:pPr>
            <a:r>
              <a:rPr lang="en-US" altLang="ko-KR" sz="1200" dirty="0">
                <a:highlight>
                  <a:srgbClr val="FFFF00"/>
                </a:highlight>
              </a:rPr>
              <a:t>Kurtosis(</a:t>
            </a:r>
            <a:r>
              <a:rPr lang="ko-KR" altLang="en-US" sz="1200" dirty="0">
                <a:highlight>
                  <a:srgbClr val="FFFF00"/>
                </a:highlight>
              </a:rPr>
              <a:t>첨도</a:t>
            </a:r>
            <a:r>
              <a:rPr lang="en-US" altLang="ko-KR" sz="1200" dirty="0"/>
              <a:t>) : </a:t>
            </a:r>
            <a:r>
              <a:rPr lang="ko-KR" altLang="en-US" sz="1200" dirty="0"/>
              <a:t>어떤 확률변수의 분포가 얼마나 </a:t>
            </a:r>
            <a:r>
              <a:rPr lang="ko-KR" altLang="en-US" sz="1200" dirty="0" err="1"/>
              <a:t>뾰쪽한가를</a:t>
            </a:r>
            <a:r>
              <a:rPr lang="ko-KR" altLang="en-US" sz="1200" dirty="0"/>
              <a:t> 나타내는 척도</a:t>
            </a:r>
            <a:r>
              <a:rPr lang="en-US" altLang="ko-KR" sz="1200" dirty="0"/>
              <a:t>(</a:t>
            </a:r>
            <a:r>
              <a:rPr lang="ko-KR" altLang="en-US" sz="1200" dirty="0">
                <a:highlight>
                  <a:srgbClr val="00FFFF"/>
                </a:highlight>
              </a:rPr>
              <a:t>정규분포 </a:t>
            </a:r>
            <a:r>
              <a:rPr lang="en-US" altLang="ko-KR" sz="1200" dirty="0">
                <a:highlight>
                  <a:srgbClr val="00FFFF"/>
                </a:highlight>
              </a:rPr>
              <a:t>Kurtosis=3)</a:t>
            </a:r>
            <a:endParaRPr lang="ko-KR" altLang="en-US" sz="1200" dirty="0">
              <a:highlight>
                <a:srgbClr val="00FFFF"/>
              </a:highlight>
            </a:endParaRPr>
          </a:p>
        </p:txBody>
      </p:sp>
      <p:sp>
        <p:nvSpPr>
          <p:cNvPr id="8" name="직사각형 7">
            <a:extLst>
              <a:ext uri="{FF2B5EF4-FFF2-40B4-BE49-F238E27FC236}">
                <a16:creationId xmlns:a16="http://schemas.microsoft.com/office/drawing/2014/main" id="{D589FE79-0D3E-4D1A-8557-2B18C23691A6}"/>
              </a:ext>
            </a:extLst>
          </p:cNvPr>
          <p:cNvSpPr/>
          <p:nvPr/>
        </p:nvSpPr>
        <p:spPr>
          <a:xfrm>
            <a:off x="475448" y="1749223"/>
            <a:ext cx="7992888" cy="646331"/>
          </a:xfrm>
          <a:prstGeom prst="rect">
            <a:avLst/>
          </a:prstGeom>
        </p:spPr>
        <p:txBody>
          <a:bodyPr wrap="square">
            <a:spAutoFit/>
          </a:bodyPr>
          <a:lstStyle/>
          <a:p>
            <a:r>
              <a:rPr lang="en-US" altLang="ko-KR" sz="1200" dirty="0">
                <a:highlight>
                  <a:srgbClr val="FFFF00"/>
                </a:highlight>
              </a:rPr>
              <a:t>Jacque-</a:t>
            </a:r>
            <a:r>
              <a:rPr lang="en-US" altLang="ko-KR" sz="1200" dirty="0" err="1">
                <a:highlight>
                  <a:srgbClr val="FFFF00"/>
                </a:highlight>
              </a:rPr>
              <a:t>Bera</a:t>
            </a:r>
            <a:r>
              <a:rPr lang="en-US" altLang="ko-KR" sz="1200" dirty="0">
                <a:highlight>
                  <a:srgbClr val="FFFF00"/>
                </a:highlight>
              </a:rPr>
              <a:t> (JB) Normality test </a:t>
            </a:r>
          </a:p>
          <a:p>
            <a:r>
              <a:rPr lang="ko-KR" altLang="en-US" sz="1200" dirty="0"/>
              <a:t>가설검정과 구간 추정에 있어서 중요한 전제 </a:t>
            </a:r>
            <a:r>
              <a:rPr lang="ko-KR" altLang="en-US" sz="1200" dirty="0" err="1"/>
              <a:t>귀무가설과</a:t>
            </a:r>
            <a:r>
              <a:rPr lang="ko-KR" altLang="en-US" sz="1200" dirty="0"/>
              <a:t> 대립가설 </a:t>
            </a:r>
            <a:endParaRPr lang="en-US" altLang="ko-KR" sz="1200" dirty="0"/>
          </a:p>
          <a:p>
            <a:r>
              <a:rPr lang="en-US" altLang="ko-KR" sz="1200" dirty="0"/>
              <a:t>: H0: X~N(X, X 2 ), H1: H0 is not true</a:t>
            </a:r>
            <a:endParaRPr lang="ko-KR" altLang="en-US" sz="1200" dirty="0"/>
          </a:p>
        </p:txBody>
      </p:sp>
      <p:sp>
        <p:nvSpPr>
          <p:cNvPr id="9" name="직사각형 8">
            <a:extLst>
              <a:ext uri="{FF2B5EF4-FFF2-40B4-BE49-F238E27FC236}">
                <a16:creationId xmlns:a16="http://schemas.microsoft.com/office/drawing/2014/main" id="{67E2BC62-DD1C-47BE-B4B6-E7393D1FA790}"/>
              </a:ext>
            </a:extLst>
          </p:cNvPr>
          <p:cNvSpPr/>
          <p:nvPr/>
        </p:nvSpPr>
        <p:spPr>
          <a:xfrm>
            <a:off x="2851588" y="2650472"/>
            <a:ext cx="1082348" cy="307777"/>
          </a:xfrm>
          <a:prstGeom prst="rect">
            <a:avLst/>
          </a:prstGeom>
        </p:spPr>
        <p:txBody>
          <a:bodyPr wrap="none">
            <a:spAutoFit/>
          </a:bodyPr>
          <a:lstStyle/>
          <a:p>
            <a:r>
              <a:rPr lang="ko-KR" altLang="en-US" sz="1400" dirty="0" err="1"/>
              <a:t>검정통계량</a:t>
            </a:r>
            <a:endParaRPr lang="ko-KR" altLang="en-US" sz="1400" dirty="0"/>
          </a:p>
        </p:txBody>
      </p:sp>
      <p:sp>
        <p:nvSpPr>
          <p:cNvPr id="10" name="직사각형 9">
            <a:extLst>
              <a:ext uri="{FF2B5EF4-FFF2-40B4-BE49-F238E27FC236}">
                <a16:creationId xmlns:a16="http://schemas.microsoft.com/office/drawing/2014/main" id="{F9B34AB1-C926-48C3-9567-28B0665B1FD2}"/>
              </a:ext>
            </a:extLst>
          </p:cNvPr>
          <p:cNvSpPr/>
          <p:nvPr/>
        </p:nvSpPr>
        <p:spPr>
          <a:xfrm>
            <a:off x="585932" y="3530420"/>
            <a:ext cx="8378555" cy="461665"/>
          </a:xfrm>
          <a:prstGeom prst="rect">
            <a:avLst/>
          </a:prstGeom>
        </p:spPr>
        <p:txBody>
          <a:bodyPr wrap="square">
            <a:spAutoFit/>
          </a:bodyPr>
          <a:lstStyle/>
          <a:p>
            <a:r>
              <a:rPr lang="en-US" altLang="ko-KR" sz="1200" dirty="0"/>
              <a:t>X</a:t>
            </a:r>
            <a:r>
              <a:rPr lang="ko-KR" altLang="en-US" sz="1200" dirty="0"/>
              <a:t>가 정규분포라면 그 경험적 비대칭도와 경험적 </a:t>
            </a:r>
            <a:r>
              <a:rPr lang="ko-KR" altLang="en-US" sz="1200" dirty="0" err="1"/>
              <a:t>첨도는</a:t>
            </a:r>
            <a:r>
              <a:rPr lang="ko-KR" altLang="en-US" sz="1200" dirty="0"/>
              <a:t> 각각 </a:t>
            </a:r>
            <a:r>
              <a:rPr lang="en-US" altLang="ko-KR" sz="1200" dirty="0"/>
              <a:t>0</a:t>
            </a:r>
            <a:r>
              <a:rPr lang="ko-KR" altLang="en-US" sz="1200" dirty="0"/>
              <a:t>과 </a:t>
            </a:r>
            <a:r>
              <a:rPr lang="en-US" altLang="ko-KR" sz="1200" dirty="0"/>
              <a:t>3</a:t>
            </a:r>
            <a:r>
              <a:rPr lang="ko-KR" altLang="en-US" sz="1200" dirty="0"/>
              <a:t>에 가까운 값일 </a:t>
            </a:r>
            <a:r>
              <a:rPr lang="ko-KR" altLang="en-US" sz="1200" u="sng" dirty="0"/>
              <a:t>것이므로 </a:t>
            </a:r>
            <a:r>
              <a:rPr lang="en-US" altLang="ko-KR" sz="1200" u="sng" dirty="0">
                <a:highlight>
                  <a:srgbClr val="FFFF00"/>
                </a:highlight>
              </a:rPr>
              <a:t>JB</a:t>
            </a:r>
            <a:r>
              <a:rPr lang="ko-KR" altLang="en-US" sz="1200" u="sng" dirty="0">
                <a:highlight>
                  <a:srgbClr val="FFFF00"/>
                </a:highlight>
              </a:rPr>
              <a:t>의 값은 </a:t>
            </a:r>
            <a:r>
              <a:rPr lang="en-US" altLang="ko-KR" sz="1200" u="sng" dirty="0">
                <a:highlight>
                  <a:srgbClr val="FFFF00"/>
                </a:highlight>
              </a:rPr>
              <a:t>0</a:t>
            </a:r>
            <a:r>
              <a:rPr lang="ko-KR" altLang="en-US" sz="1200" u="sng" dirty="0">
                <a:highlight>
                  <a:srgbClr val="FFFF00"/>
                </a:highlight>
              </a:rPr>
              <a:t>에 가까운 값이 됨</a:t>
            </a:r>
            <a:r>
              <a:rPr lang="en-US" altLang="ko-KR" sz="1200" u="sng" dirty="0">
                <a:highlight>
                  <a:srgbClr val="FFFF00"/>
                </a:highlight>
              </a:rPr>
              <a:t>. </a:t>
            </a:r>
          </a:p>
          <a:p>
            <a:r>
              <a:rPr lang="ko-KR" altLang="en-US" sz="1200" dirty="0"/>
              <a:t>따라서 </a:t>
            </a:r>
            <a:r>
              <a:rPr lang="en-US" altLang="ko-KR" sz="1200" dirty="0">
                <a:highlight>
                  <a:srgbClr val="FFFF00"/>
                </a:highlight>
              </a:rPr>
              <a:t>JB</a:t>
            </a:r>
            <a:r>
              <a:rPr lang="ko-KR" altLang="en-US" sz="1200" dirty="0">
                <a:highlight>
                  <a:srgbClr val="FFFF00"/>
                </a:highlight>
              </a:rPr>
              <a:t>가 </a:t>
            </a:r>
            <a:r>
              <a:rPr lang="en-US" altLang="ko-KR" sz="1200" dirty="0">
                <a:highlight>
                  <a:srgbClr val="FFFF00"/>
                </a:highlight>
              </a:rPr>
              <a:t>0</a:t>
            </a:r>
            <a:r>
              <a:rPr lang="ko-KR" altLang="en-US" sz="1200" dirty="0">
                <a:highlight>
                  <a:srgbClr val="FFFF00"/>
                </a:highlight>
              </a:rPr>
              <a:t>보다 충분히 큰 경우</a:t>
            </a:r>
            <a:r>
              <a:rPr lang="en-US" altLang="ko-KR" sz="1200" dirty="0">
                <a:highlight>
                  <a:srgbClr val="FFFF00"/>
                </a:highlight>
              </a:rPr>
              <a:t>, </a:t>
            </a:r>
            <a:r>
              <a:rPr lang="ko-KR" altLang="en-US" sz="1200" dirty="0">
                <a:highlight>
                  <a:srgbClr val="FFFF00"/>
                </a:highlight>
              </a:rPr>
              <a:t>즉 오른쪽 꼬리의 값이 나올 때 </a:t>
            </a:r>
            <a:r>
              <a:rPr lang="ko-KR" altLang="en-US" sz="1200" dirty="0" err="1">
                <a:highlight>
                  <a:srgbClr val="FFFF00"/>
                </a:highlight>
              </a:rPr>
              <a:t>귀무가설을</a:t>
            </a:r>
            <a:r>
              <a:rPr lang="ko-KR" altLang="en-US" sz="1200" dirty="0">
                <a:highlight>
                  <a:srgbClr val="FFFF00"/>
                </a:highlight>
              </a:rPr>
              <a:t> 기각한다</a:t>
            </a:r>
            <a:r>
              <a:rPr lang="en-US" altLang="ko-KR" sz="1200" dirty="0"/>
              <a:t>.</a:t>
            </a:r>
            <a:endParaRPr lang="ko-KR" altLang="en-US" sz="1200" dirty="0"/>
          </a:p>
        </p:txBody>
      </p:sp>
      <p:pic>
        <p:nvPicPr>
          <p:cNvPr id="11" name="그림 10">
            <a:extLst>
              <a:ext uri="{FF2B5EF4-FFF2-40B4-BE49-F238E27FC236}">
                <a16:creationId xmlns:a16="http://schemas.microsoft.com/office/drawing/2014/main" id="{6514B56C-2AE3-443D-8348-7DAD0647E78B}"/>
              </a:ext>
            </a:extLst>
          </p:cNvPr>
          <p:cNvPicPr>
            <a:picLocks noChangeAspect="1"/>
          </p:cNvPicPr>
          <p:nvPr/>
        </p:nvPicPr>
        <p:blipFill>
          <a:blip r:embed="rId2"/>
          <a:stretch>
            <a:fillRect/>
          </a:stretch>
        </p:blipFill>
        <p:spPr>
          <a:xfrm>
            <a:off x="4074369" y="2492094"/>
            <a:ext cx="2896004" cy="762106"/>
          </a:xfrm>
          <a:prstGeom prst="rect">
            <a:avLst/>
          </a:prstGeom>
          <a:ln w="28575">
            <a:solidFill>
              <a:schemeClr val="accent1"/>
            </a:solidFill>
          </a:ln>
        </p:spPr>
      </p:pic>
      <p:sp>
        <p:nvSpPr>
          <p:cNvPr id="12" name="직사각형 11">
            <a:extLst>
              <a:ext uri="{FF2B5EF4-FFF2-40B4-BE49-F238E27FC236}">
                <a16:creationId xmlns:a16="http://schemas.microsoft.com/office/drawing/2014/main" id="{72FF26E7-FD7E-45BC-A1F2-C14C5E702FFC}"/>
              </a:ext>
            </a:extLst>
          </p:cNvPr>
          <p:cNvSpPr/>
          <p:nvPr/>
        </p:nvSpPr>
        <p:spPr>
          <a:xfrm>
            <a:off x="4357839" y="3244334"/>
            <a:ext cx="428322" cy="369332"/>
          </a:xfrm>
          <a:prstGeom prst="rect">
            <a:avLst/>
          </a:prstGeom>
        </p:spPr>
        <p:txBody>
          <a:bodyPr wrap="none">
            <a:spAutoFit/>
          </a:bodyPr>
          <a:lstStyle/>
          <a:p>
            <a:r>
              <a:rPr lang="en-US" altLang="ko-KR" dirty="0"/>
              <a:t>JB</a:t>
            </a:r>
            <a:endParaRPr lang="ko-KR" altLang="en-US" dirty="0"/>
          </a:p>
        </p:txBody>
      </p:sp>
      <p:sp>
        <p:nvSpPr>
          <p:cNvPr id="13" name="직사각형 12">
            <a:extLst>
              <a:ext uri="{FF2B5EF4-FFF2-40B4-BE49-F238E27FC236}">
                <a16:creationId xmlns:a16="http://schemas.microsoft.com/office/drawing/2014/main" id="{50E08528-7444-4A15-A352-F3C14036F9A2}"/>
              </a:ext>
            </a:extLst>
          </p:cNvPr>
          <p:cNvSpPr/>
          <p:nvPr/>
        </p:nvSpPr>
        <p:spPr>
          <a:xfrm>
            <a:off x="3395720" y="5286223"/>
            <a:ext cx="4886536" cy="276999"/>
          </a:xfrm>
          <a:prstGeom prst="rect">
            <a:avLst/>
          </a:prstGeom>
        </p:spPr>
        <p:txBody>
          <a:bodyPr wrap="square">
            <a:spAutoFit/>
          </a:bodyPr>
          <a:lstStyle/>
          <a:p>
            <a:r>
              <a:rPr lang="ko-KR" altLang="en-US" sz="1200" dirty="0"/>
              <a:t>기각할 수 </a:t>
            </a:r>
            <a:r>
              <a:rPr lang="ko-KR" altLang="en-US" sz="1200" dirty="0" err="1"/>
              <a:t>없을때</a:t>
            </a:r>
            <a:r>
              <a:rPr lang="en-US" altLang="ko-KR" sz="1200" dirty="0"/>
              <a:t> , X</a:t>
            </a:r>
            <a:r>
              <a:rPr lang="ko-KR" altLang="en-US" sz="1200" dirty="0"/>
              <a:t>의 분포가 </a:t>
            </a:r>
            <a:r>
              <a:rPr lang="ko-KR" altLang="en-US" sz="1200" dirty="0" err="1"/>
              <a:t>정규분포라고</a:t>
            </a:r>
            <a:r>
              <a:rPr lang="ko-KR" altLang="en-US" sz="1200" dirty="0"/>
              <a:t> 볼 수 있음</a:t>
            </a:r>
          </a:p>
        </p:txBody>
      </p:sp>
      <p:pic>
        <p:nvPicPr>
          <p:cNvPr id="14" name="그림 13">
            <a:extLst>
              <a:ext uri="{FF2B5EF4-FFF2-40B4-BE49-F238E27FC236}">
                <a16:creationId xmlns:a16="http://schemas.microsoft.com/office/drawing/2014/main" id="{E0B7B1B1-2C18-4F7C-A831-DD774A8DBB6E}"/>
              </a:ext>
            </a:extLst>
          </p:cNvPr>
          <p:cNvPicPr>
            <a:picLocks noChangeAspect="1"/>
          </p:cNvPicPr>
          <p:nvPr/>
        </p:nvPicPr>
        <p:blipFill>
          <a:blip r:embed="rId3"/>
          <a:stretch>
            <a:fillRect/>
          </a:stretch>
        </p:blipFill>
        <p:spPr>
          <a:xfrm>
            <a:off x="592835" y="4437112"/>
            <a:ext cx="2848373" cy="1819529"/>
          </a:xfrm>
          <a:prstGeom prst="rect">
            <a:avLst/>
          </a:prstGeom>
        </p:spPr>
      </p:pic>
    </p:spTree>
    <p:extLst>
      <p:ext uri="{BB962C8B-B14F-4D97-AF65-F5344CB8AC3E}">
        <p14:creationId xmlns:p14="http://schemas.microsoft.com/office/powerpoint/2010/main" val="3895993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B5B4670-7C3C-4FE1-8D9D-FE3DB65B890A}"/>
              </a:ext>
            </a:extLst>
          </p:cNvPr>
          <p:cNvSpPr txBox="1"/>
          <p:nvPr/>
        </p:nvSpPr>
        <p:spPr>
          <a:xfrm>
            <a:off x="323528" y="280785"/>
            <a:ext cx="3312368" cy="369332"/>
          </a:xfrm>
          <a:prstGeom prst="rect">
            <a:avLst/>
          </a:prstGeom>
          <a:noFill/>
        </p:spPr>
        <p:txBody>
          <a:bodyPr wrap="square" rtlCol="0">
            <a:spAutoFit/>
          </a:bodyPr>
          <a:lstStyle/>
          <a:p>
            <a:r>
              <a:rPr lang="en-US" altLang="ko-KR" dirty="0"/>
              <a:t>Ch9. </a:t>
            </a:r>
            <a:endParaRPr lang="ko-KR" altLang="en-US" dirty="0"/>
          </a:p>
        </p:txBody>
      </p:sp>
      <p:sp>
        <p:nvSpPr>
          <p:cNvPr id="3" name="직사각형 2">
            <a:extLst>
              <a:ext uri="{FF2B5EF4-FFF2-40B4-BE49-F238E27FC236}">
                <a16:creationId xmlns:a16="http://schemas.microsoft.com/office/drawing/2014/main" id="{5E7A0170-BDEA-4FE8-9019-04A8AF9E029C}"/>
              </a:ext>
            </a:extLst>
          </p:cNvPr>
          <p:cNvSpPr/>
          <p:nvPr/>
        </p:nvSpPr>
        <p:spPr>
          <a:xfrm>
            <a:off x="276625" y="918584"/>
            <a:ext cx="8590750" cy="2077492"/>
          </a:xfrm>
          <a:prstGeom prst="rect">
            <a:avLst/>
          </a:prstGeom>
        </p:spPr>
        <p:txBody>
          <a:bodyPr wrap="none">
            <a:spAutoFit/>
          </a:bodyPr>
          <a:lstStyle/>
          <a:p>
            <a:r>
              <a:rPr lang="en-US" altLang="ko-KR" dirty="0">
                <a:solidFill>
                  <a:srgbClr val="4D5156"/>
                </a:solidFill>
                <a:latin typeface="Apple SD Gothic Neo"/>
              </a:rPr>
              <a:t>combination of two or more assets</a:t>
            </a:r>
          </a:p>
          <a:p>
            <a:pPr lvl="1">
              <a:defRPr/>
            </a:pPr>
            <a:r>
              <a:rPr lang="en-US" altLang="ko-KR" dirty="0">
                <a:latin typeface="+mn-ea"/>
                <a:cs typeface="Arial" pitchFamily="34" charset="0"/>
              </a:rPr>
              <a:t>Harry M. Markowitz : </a:t>
            </a:r>
            <a:r>
              <a:rPr lang="ko-KR" altLang="en-US" dirty="0">
                <a:latin typeface="+mn-ea"/>
                <a:cs typeface="Arial" pitchFamily="34" charset="0"/>
              </a:rPr>
              <a:t>포트폴리오이론의 기초 최초 제공</a:t>
            </a:r>
            <a:endParaRPr lang="en-US" altLang="ko-KR" dirty="0">
              <a:latin typeface="+mn-ea"/>
              <a:cs typeface="Arial" pitchFamily="34" charset="0"/>
            </a:endParaRPr>
          </a:p>
          <a:p>
            <a:pPr lvl="2">
              <a:defRPr/>
            </a:pPr>
            <a:r>
              <a:rPr lang="en-US" altLang="ko-KR" sz="1500" dirty="0">
                <a:latin typeface="+mn-ea"/>
                <a:cs typeface="Arial" pitchFamily="34" charset="0"/>
              </a:rPr>
              <a:t>“Portfolio Selection”, </a:t>
            </a:r>
            <a:r>
              <a:rPr lang="en-US" altLang="ko-KR" sz="1500" i="1" dirty="0">
                <a:latin typeface="+mn-ea"/>
                <a:cs typeface="Arial" pitchFamily="34" charset="0"/>
              </a:rPr>
              <a:t>Journal of Finance</a:t>
            </a:r>
            <a:r>
              <a:rPr lang="en-US" altLang="ko-KR" sz="1500" dirty="0">
                <a:latin typeface="+mn-ea"/>
                <a:cs typeface="Arial" pitchFamily="34" charset="0"/>
              </a:rPr>
              <a:t> (1952)</a:t>
            </a:r>
          </a:p>
          <a:p>
            <a:endParaRPr lang="en-US" altLang="ko-KR" dirty="0">
              <a:solidFill>
                <a:srgbClr val="4D5156"/>
              </a:solidFill>
              <a:latin typeface="Apple SD Gothic Neo"/>
            </a:endParaRPr>
          </a:p>
          <a:p>
            <a:r>
              <a:rPr lang="en-US" altLang="ko-KR" sz="1400" dirty="0">
                <a:cs typeface="Arial" panose="020B0604020202020204" pitchFamily="34" charset="0"/>
              </a:rPr>
              <a:t>Investing is a </a:t>
            </a:r>
            <a:r>
              <a:rPr lang="en-US" altLang="ko-KR" sz="1400" dirty="0">
                <a:highlight>
                  <a:srgbClr val="FFFF00"/>
                </a:highlight>
                <a:cs typeface="Arial" panose="020B0604020202020204" pitchFamily="34" charset="0"/>
              </a:rPr>
              <a:t>trade-off between risk and expected return</a:t>
            </a:r>
          </a:p>
          <a:p>
            <a:pPr lvl="1"/>
            <a:r>
              <a:rPr lang="en-US" altLang="ko-KR" sz="1400" dirty="0"/>
              <a:t>For a given amount of risk, MPT describes </a:t>
            </a:r>
            <a:r>
              <a:rPr lang="en-US" altLang="ko-KR" sz="1400" dirty="0">
                <a:highlight>
                  <a:srgbClr val="FFFF00"/>
                </a:highlight>
              </a:rPr>
              <a:t>how to select a portfolio with the highest possible expected return. </a:t>
            </a:r>
          </a:p>
          <a:p>
            <a:pPr lvl="1"/>
            <a:r>
              <a:rPr lang="en-US" altLang="ko-KR" sz="1400" dirty="0">
                <a:highlight>
                  <a:srgbClr val="FFFF00"/>
                </a:highlight>
              </a:rPr>
              <a:t>Or, for a given expected return, MPT explains how to select a portfolio with the lowest possible risk</a:t>
            </a:r>
          </a:p>
          <a:p>
            <a:endParaRPr lang="ko-KR" altLang="en-US" dirty="0"/>
          </a:p>
        </p:txBody>
      </p:sp>
      <p:sp>
        <p:nvSpPr>
          <p:cNvPr id="6" name="직사각형 5">
            <a:extLst>
              <a:ext uri="{FF2B5EF4-FFF2-40B4-BE49-F238E27FC236}">
                <a16:creationId xmlns:a16="http://schemas.microsoft.com/office/drawing/2014/main" id="{1465C985-C867-4EB0-89FF-E004CE3DB19E}"/>
              </a:ext>
            </a:extLst>
          </p:cNvPr>
          <p:cNvSpPr/>
          <p:nvPr/>
        </p:nvSpPr>
        <p:spPr>
          <a:xfrm>
            <a:off x="1187624" y="280785"/>
            <a:ext cx="1702389" cy="369332"/>
          </a:xfrm>
          <a:prstGeom prst="rect">
            <a:avLst/>
          </a:prstGeom>
        </p:spPr>
        <p:txBody>
          <a:bodyPr wrap="none">
            <a:spAutoFit/>
          </a:bodyPr>
          <a:lstStyle/>
          <a:p>
            <a:r>
              <a:rPr lang="en-US" altLang="ko-KR" dirty="0">
                <a:solidFill>
                  <a:srgbClr val="4D5156"/>
                </a:solidFill>
                <a:latin typeface="Apple SD Gothic Neo"/>
              </a:rPr>
              <a:t>Portfolio Theory</a:t>
            </a:r>
            <a:endParaRPr lang="ko-KR" altLang="en-US" dirty="0"/>
          </a:p>
        </p:txBody>
      </p:sp>
      <p:graphicFrame>
        <p:nvGraphicFramePr>
          <p:cNvPr id="8" name="개체 6">
            <a:extLst>
              <a:ext uri="{FF2B5EF4-FFF2-40B4-BE49-F238E27FC236}">
                <a16:creationId xmlns:a16="http://schemas.microsoft.com/office/drawing/2014/main" id="{3FFE9578-6B1D-43E7-8527-30D4C9DF3296}"/>
              </a:ext>
            </a:extLst>
          </p:cNvPr>
          <p:cNvGraphicFramePr>
            <a:graphicFrameLocks noChangeAspect="1"/>
          </p:cNvGraphicFramePr>
          <p:nvPr>
            <p:extLst>
              <p:ext uri="{D42A27DB-BD31-4B8C-83A1-F6EECF244321}">
                <p14:modId xmlns:p14="http://schemas.microsoft.com/office/powerpoint/2010/main" val="4190259301"/>
              </p:ext>
            </p:extLst>
          </p:nvPr>
        </p:nvGraphicFramePr>
        <p:xfrm>
          <a:off x="539553" y="2879469"/>
          <a:ext cx="4032447" cy="693547"/>
        </p:xfrm>
        <a:graphic>
          <a:graphicData uri="http://schemas.openxmlformats.org/presentationml/2006/ole">
            <mc:AlternateContent xmlns:mc="http://schemas.openxmlformats.org/markup-compatibility/2006">
              <mc:Choice xmlns:v="urn:schemas-microsoft-com:vml" Requires="v">
                <p:oleObj spid="_x0000_s1418" name="수식" r:id="rId3" imgW="2752857" imgH="619228" progId="Equation.3">
                  <p:embed/>
                </p:oleObj>
              </mc:Choice>
              <mc:Fallback>
                <p:oleObj name="수식" r:id="rId3" imgW="2752857" imgH="619228" progId="Equation.3">
                  <p:embed/>
                  <p:pic>
                    <p:nvPicPr>
                      <p:cNvPr id="27654" name="개체 6">
                        <a:extLst>
                          <a:ext uri="{FF2B5EF4-FFF2-40B4-BE49-F238E27FC236}">
                            <a16:creationId xmlns:a16="http://schemas.microsoft.com/office/drawing/2014/main" id="{89A4A50E-0472-4C97-8543-08FC56BC4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3" y="2879469"/>
                        <a:ext cx="4032447" cy="693547"/>
                      </a:xfrm>
                      <a:prstGeom prst="rect">
                        <a:avLst/>
                      </a:prstGeom>
                      <a:noFill/>
                      <a:ln>
                        <a:solidFill>
                          <a:schemeClr val="accent1"/>
                        </a:solidFill>
                      </a:ln>
                    </p:spPr>
                  </p:pic>
                </p:oleObj>
              </mc:Fallback>
            </mc:AlternateContent>
          </a:graphicData>
        </a:graphic>
      </p:graphicFrame>
      <p:graphicFrame>
        <p:nvGraphicFramePr>
          <p:cNvPr id="9" name="개체 4">
            <a:extLst>
              <a:ext uri="{FF2B5EF4-FFF2-40B4-BE49-F238E27FC236}">
                <a16:creationId xmlns:a16="http://schemas.microsoft.com/office/drawing/2014/main" id="{E0C1391D-37E0-4387-93AE-4061D1781F52}"/>
              </a:ext>
            </a:extLst>
          </p:cNvPr>
          <p:cNvGraphicFramePr>
            <a:graphicFrameLocks noChangeAspect="1"/>
          </p:cNvGraphicFramePr>
          <p:nvPr>
            <p:extLst>
              <p:ext uri="{D42A27DB-BD31-4B8C-83A1-F6EECF244321}">
                <p14:modId xmlns:p14="http://schemas.microsoft.com/office/powerpoint/2010/main" val="488698655"/>
              </p:ext>
            </p:extLst>
          </p:nvPr>
        </p:nvGraphicFramePr>
        <p:xfrm>
          <a:off x="539553" y="3742906"/>
          <a:ext cx="7180262" cy="1971560"/>
        </p:xfrm>
        <a:graphic>
          <a:graphicData uri="http://schemas.openxmlformats.org/presentationml/2006/ole">
            <mc:AlternateContent xmlns:mc="http://schemas.openxmlformats.org/markup-compatibility/2006">
              <mc:Choice xmlns:v="urn:schemas-microsoft-com:vml" Requires="v">
                <p:oleObj spid="_x0000_s1419" name="수식" r:id="rId5" imgW="3377880" imgH="1600200" progId="Equation.3">
                  <p:embed/>
                </p:oleObj>
              </mc:Choice>
              <mc:Fallback>
                <p:oleObj name="수식" r:id="rId5" imgW="3377880" imgH="1600200" progId="Equation.3">
                  <p:embed/>
                  <p:pic>
                    <p:nvPicPr>
                      <p:cNvPr id="28676" name="개체 4">
                        <a:extLst>
                          <a:ext uri="{FF2B5EF4-FFF2-40B4-BE49-F238E27FC236}">
                            <a16:creationId xmlns:a16="http://schemas.microsoft.com/office/drawing/2014/main" id="{AA66FFD5-E082-46AD-BB4F-8164705A9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3" y="3742906"/>
                        <a:ext cx="7180262" cy="1971560"/>
                      </a:xfrm>
                      <a:prstGeom prst="rect">
                        <a:avLst/>
                      </a:prstGeom>
                      <a:noFill/>
                      <a:ln>
                        <a:solidFill>
                          <a:schemeClr val="accent1"/>
                        </a:solidFill>
                      </a:ln>
                      <a:effectLst/>
                    </p:spPr>
                  </p:pic>
                </p:oleObj>
              </mc:Fallback>
            </mc:AlternateContent>
          </a:graphicData>
        </a:graphic>
      </p:graphicFrame>
      <p:sp>
        <p:nvSpPr>
          <p:cNvPr id="10" name="직사각형 9">
            <a:extLst>
              <a:ext uri="{FF2B5EF4-FFF2-40B4-BE49-F238E27FC236}">
                <a16:creationId xmlns:a16="http://schemas.microsoft.com/office/drawing/2014/main" id="{36867724-5468-417F-A7C3-3182F1753893}"/>
              </a:ext>
            </a:extLst>
          </p:cNvPr>
          <p:cNvSpPr/>
          <p:nvPr/>
        </p:nvSpPr>
        <p:spPr>
          <a:xfrm>
            <a:off x="395536" y="6010638"/>
            <a:ext cx="8064896" cy="461665"/>
          </a:xfrm>
          <a:prstGeom prst="rect">
            <a:avLst/>
          </a:prstGeom>
        </p:spPr>
        <p:txBody>
          <a:bodyPr wrap="square">
            <a:spAutoFit/>
          </a:bodyPr>
          <a:lstStyle/>
          <a:p>
            <a:pPr>
              <a:defRPr/>
            </a:pPr>
            <a:r>
              <a:rPr lang="ko-KR" altLang="en-US" sz="1200" dirty="0">
                <a:latin typeface="+mn-ea"/>
              </a:rPr>
              <a:t>포트폴리오효과 </a:t>
            </a:r>
            <a:r>
              <a:rPr lang="en-US" altLang="ko-KR" sz="1200" dirty="0">
                <a:latin typeface="+mn-ea"/>
              </a:rPr>
              <a:t>(portfolio effect) :  </a:t>
            </a:r>
            <a:r>
              <a:rPr lang="ko-KR" altLang="ko-KR" sz="1200" dirty="0">
                <a:latin typeface="+mn-ea"/>
              </a:rPr>
              <a:t>자산을 결합하여 포트폴리오를 구성함으로써 위험이 줄어들어 </a:t>
            </a:r>
            <a:r>
              <a:rPr lang="ko-KR" altLang="ko-KR" sz="1200" dirty="0" err="1">
                <a:latin typeface="+mn-ea"/>
              </a:rPr>
              <a:t>기대효용이</a:t>
            </a:r>
            <a:r>
              <a:rPr lang="ko-KR" altLang="ko-KR" sz="1200" dirty="0">
                <a:latin typeface="+mn-ea"/>
              </a:rPr>
              <a:t> 증가하는 현상</a:t>
            </a:r>
            <a:r>
              <a:rPr lang="en-US" altLang="ko-KR" sz="1200" dirty="0">
                <a:latin typeface="+mn-ea"/>
                <a:sym typeface="Wingdings" panose="05000000000000000000" pitchFamily="2" charset="2"/>
              </a:rPr>
              <a:t> </a:t>
            </a:r>
            <a:r>
              <a:rPr lang="ko-KR" altLang="ko-KR" sz="1200" dirty="0" err="1">
                <a:latin typeface="+mn-ea"/>
              </a:rPr>
              <a:t>diversification</a:t>
            </a:r>
            <a:r>
              <a:rPr lang="ko-KR" altLang="ko-KR" sz="1200" dirty="0">
                <a:latin typeface="+mn-ea"/>
              </a:rPr>
              <a:t> </a:t>
            </a:r>
            <a:r>
              <a:rPr lang="ko-KR" altLang="ko-KR" sz="1200" dirty="0" err="1">
                <a:latin typeface="+mn-ea"/>
              </a:rPr>
              <a:t>effect</a:t>
            </a:r>
            <a:endParaRPr lang="en-US" altLang="ko-KR" sz="1200" dirty="0">
              <a:latin typeface="+mn-ea"/>
            </a:endParaRPr>
          </a:p>
        </p:txBody>
      </p:sp>
      <p:sp>
        <p:nvSpPr>
          <p:cNvPr id="7" name="TextBox 6">
            <a:extLst>
              <a:ext uri="{FF2B5EF4-FFF2-40B4-BE49-F238E27FC236}">
                <a16:creationId xmlns:a16="http://schemas.microsoft.com/office/drawing/2014/main" id="{01B9BFEE-3725-4AA8-8246-805126087FCC}"/>
              </a:ext>
            </a:extLst>
          </p:cNvPr>
          <p:cNvSpPr txBox="1"/>
          <p:nvPr/>
        </p:nvSpPr>
        <p:spPr>
          <a:xfrm>
            <a:off x="4644008" y="3212976"/>
            <a:ext cx="1944216" cy="369332"/>
          </a:xfrm>
          <a:prstGeom prst="rect">
            <a:avLst/>
          </a:prstGeom>
          <a:noFill/>
        </p:spPr>
        <p:txBody>
          <a:bodyPr wrap="square" rtlCol="0">
            <a:spAutoFit/>
          </a:bodyPr>
          <a:lstStyle/>
          <a:p>
            <a:r>
              <a:rPr lang="ko-KR" altLang="en-US" dirty="0">
                <a:highlight>
                  <a:srgbClr val="FFFF00"/>
                </a:highlight>
              </a:rPr>
              <a:t>가중평균</a:t>
            </a:r>
          </a:p>
        </p:txBody>
      </p:sp>
    </p:spTree>
    <p:extLst>
      <p:ext uri="{BB962C8B-B14F-4D97-AF65-F5344CB8AC3E}">
        <p14:creationId xmlns:p14="http://schemas.microsoft.com/office/powerpoint/2010/main" val="3310580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2EEAB8E-45F8-401A-8E08-9B032FE7D43B}"/>
              </a:ext>
            </a:extLst>
          </p:cNvPr>
          <p:cNvSpPr>
            <a:spLocks noGrp="1"/>
          </p:cNvSpPr>
          <p:nvPr>
            <p:ph sz="quarter" idx="1"/>
          </p:nvPr>
        </p:nvSpPr>
        <p:spPr>
          <a:xfrm>
            <a:off x="-194368" y="1227589"/>
            <a:ext cx="4567135" cy="3664866"/>
          </a:xfrm>
        </p:spPr>
        <p:txBody>
          <a:bodyPr>
            <a:noAutofit/>
          </a:bodyPr>
          <a:lstStyle/>
          <a:p>
            <a:pPr lvl="1">
              <a:lnSpc>
                <a:spcPct val="170000"/>
              </a:lnSpc>
              <a:buFont typeface="Wingdings" panose="05000000000000000000" pitchFamily="2" charset="2"/>
              <a:buChar char="§"/>
              <a:defRPr/>
            </a:pPr>
            <a:r>
              <a:rPr lang="en-US" altLang="ko-KR" sz="1200" dirty="0">
                <a:highlight>
                  <a:srgbClr val="00FFFF"/>
                </a:highlight>
                <a:latin typeface="+mn-ea"/>
              </a:rPr>
              <a:t>H.</a:t>
            </a:r>
            <a:r>
              <a:rPr lang="ko-KR" altLang="en-US" sz="1200" dirty="0">
                <a:highlight>
                  <a:srgbClr val="00FFFF"/>
                </a:highlight>
                <a:latin typeface="+mn-ea"/>
              </a:rPr>
              <a:t> </a:t>
            </a:r>
            <a:r>
              <a:rPr lang="en-US" altLang="ko-KR" sz="1200" dirty="0">
                <a:highlight>
                  <a:srgbClr val="00FFFF"/>
                </a:highlight>
                <a:latin typeface="+mn-ea"/>
              </a:rPr>
              <a:t>Markowitz</a:t>
            </a:r>
            <a:r>
              <a:rPr lang="ko-KR" altLang="en-US" sz="1200" dirty="0">
                <a:highlight>
                  <a:srgbClr val="00FFFF"/>
                </a:highlight>
                <a:latin typeface="+mn-ea"/>
              </a:rPr>
              <a:t> </a:t>
            </a:r>
            <a:r>
              <a:rPr lang="ko-KR" altLang="en-US" sz="1200" dirty="0">
                <a:highlight>
                  <a:srgbClr val="FFFF00"/>
                </a:highlight>
                <a:latin typeface="+mn-ea"/>
              </a:rPr>
              <a:t>효율적 </a:t>
            </a:r>
            <a:r>
              <a:rPr lang="ko-KR" altLang="en-US" sz="1200" dirty="0" err="1">
                <a:highlight>
                  <a:srgbClr val="FFFF00"/>
                </a:highlight>
                <a:latin typeface="+mn-ea"/>
              </a:rPr>
              <a:t>투자선</a:t>
            </a:r>
            <a:r>
              <a:rPr lang="ko-KR" altLang="en-US" sz="1200" dirty="0">
                <a:highlight>
                  <a:srgbClr val="FFFF00"/>
                </a:highlight>
                <a:latin typeface="+mn-ea"/>
              </a:rPr>
              <a:t> </a:t>
            </a:r>
            <a:r>
              <a:rPr lang="en-US" altLang="ko-KR" sz="1200" dirty="0">
                <a:highlight>
                  <a:srgbClr val="FFFF00"/>
                </a:highlight>
                <a:latin typeface="+mn-ea"/>
              </a:rPr>
              <a:t>(1952)</a:t>
            </a:r>
          </a:p>
          <a:p>
            <a:pPr lvl="1">
              <a:lnSpc>
                <a:spcPct val="170000"/>
              </a:lnSpc>
              <a:buFont typeface="Wingdings" panose="05000000000000000000" pitchFamily="2" charset="2"/>
              <a:buChar char="§"/>
              <a:defRPr/>
            </a:pPr>
            <a:r>
              <a:rPr lang="ko-KR" altLang="en-US" sz="1200" dirty="0">
                <a:latin typeface="+mn-ea"/>
              </a:rPr>
              <a:t>투자기회집합 전체에서 지배원리를 충족시키는 포트폴리오의 집합</a:t>
            </a:r>
            <a:endParaRPr lang="en-US" altLang="ko-KR" sz="1200" dirty="0">
              <a:latin typeface="+mn-ea"/>
            </a:endParaRPr>
          </a:p>
          <a:p>
            <a:pPr lvl="1">
              <a:lnSpc>
                <a:spcPct val="170000"/>
              </a:lnSpc>
              <a:buFont typeface="Wingdings" panose="05000000000000000000" pitchFamily="2" charset="2"/>
              <a:buChar char="§"/>
              <a:defRPr/>
            </a:pPr>
            <a:r>
              <a:rPr lang="ko-KR" altLang="en-US" sz="1200" dirty="0">
                <a:highlight>
                  <a:srgbClr val="FFFF00"/>
                </a:highlight>
                <a:latin typeface="+mn-ea"/>
              </a:rPr>
              <a:t>합리적 투자자는 </a:t>
            </a:r>
            <a:r>
              <a:rPr lang="ko-KR" altLang="en-US" sz="1200" dirty="0">
                <a:latin typeface="+mn-ea"/>
              </a:rPr>
              <a:t>효율적 투자선에 오는 포트폴리오를 선택</a:t>
            </a:r>
            <a:endParaRPr lang="en-US" altLang="ko-KR" sz="1200" dirty="0">
              <a:latin typeface="+mn-ea"/>
            </a:endParaRPr>
          </a:p>
          <a:p>
            <a:pPr lvl="1">
              <a:lnSpc>
                <a:spcPct val="170000"/>
              </a:lnSpc>
              <a:buFont typeface="Wingdings" panose="05000000000000000000" pitchFamily="2" charset="2"/>
              <a:buChar char="§"/>
              <a:defRPr/>
            </a:pPr>
            <a:r>
              <a:rPr lang="ko-KR" altLang="en-US" sz="1200" dirty="0">
                <a:highlight>
                  <a:srgbClr val="FFFF00"/>
                </a:highlight>
                <a:latin typeface="+mn-ea"/>
              </a:rPr>
              <a:t>최적증권의 선택은 효율적투자선 상에 오는 </a:t>
            </a:r>
            <a:r>
              <a:rPr lang="ko-KR" altLang="en-US" sz="1200" dirty="0" err="1">
                <a:highlight>
                  <a:srgbClr val="FFFF00"/>
                </a:highlight>
                <a:latin typeface="+mn-ea"/>
              </a:rPr>
              <a:t>증권중에서</a:t>
            </a:r>
            <a:r>
              <a:rPr lang="ko-KR" altLang="en-US" sz="1200" dirty="0">
                <a:highlight>
                  <a:srgbClr val="FFFF00"/>
                </a:highlight>
                <a:latin typeface="+mn-ea"/>
              </a:rPr>
              <a:t> 무차별곡선과 접점</a:t>
            </a:r>
            <a:r>
              <a:rPr lang="en-US" altLang="ko-KR" sz="1200" dirty="0">
                <a:highlight>
                  <a:srgbClr val="FFFF00"/>
                </a:highlight>
                <a:latin typeface="+mn-ea"/>
              </a:rPr>
              <a:t>(</a:t>
            </a:r>
            <a:r>
              <a:rPr lang="ko-KR" altLang="en-US" sz="1200" dirty="0">
                <a:highlight>
                  <a:srgbClr val="FFFF00"/>
                </a:highlight>
                <a:latin typeface="+mn-ea"/>
              </a:rPr>
              <a:t>효용 극대화</a:t>
            </a:r>
            <a:r>
              <a:rPr lang="en-US" altLang="ko-KR" sz="1200" dirty="0">
                <a:highlight>
                  <a:srgbClr val="FFFF00"/>
                </a:highlight>
                <a:latin typeface="+mn-ea"/>
              </a:rPr>
              <a:t>) </a:t>
            </a:r>
            <a:r>
              <a:rPr lang="ko-KR" altLang="en-US" sz="1200" dirty="0">
                <a:highlight>
                  <a:srgbClr val="FFFF00"/>
                </a:highlight>
                <a:latin typeface="+mn-ea"/>
              </a:rPr>
              <a:t>증권을 선택</a:t>
            </a:r>
          </a:p>
        </p:txBody>
      </p:sp>
      <p:grpSp>
        <p:nvGrpSpPr>
          <p:cNvPr id="49156" name="Group 44">
            <a:extLst>
              <a:ext uri="{FF2B5EF4-FFF2-40B4-BE49-F238E27FC236}">
                <a16:creationId xmlns:a16="http://schemas.microsoft.com/office/drawing/2014/main" id="{7A57E043-5F58-4DD1-9C57-C006184E7B86}"/>
              </a:ext>
            </a:extLst>
          </p:cNvPr>
          <p:cNvGrpSpPr>
            <a:grpSpLocks/>
          </p:cNvGrpSpPr>
          <p:nvPr/>
        </p:nvGrpSpPr>
        <p:grpSpPr bwMode="auto">
          <a:xfrm>
            <a:off x="4361655" y="1385156"/>
            <a:ext cx="4508500" cy="3168352"/>
            <a:chOff x="2245" y="1561"/>
            <a:chExt cx="2840" cy="2463"/>
          </a:xfrm>
        </p:grpSpPr>
        <p:sp>
          <p:nvSpPr>
            <p:cNvPr id="49161" name="Line 6">
              <a:extLst>
                <a:ext uri="{FF2B5EF4-FFF2-40B4-BE49-F238E27FC236}">
                  <a16:creationId xmlns:a16="http://schemas.microsoft.com/office/drawing/2014/main" id="{B119EEE6-D4F7-4371-B98C-27AD032D472B}"/>
                </a:ext>
              </a:extLst>
            </p:cNvPr>
            <p:cNvSpPr>
              <a:spLocks noChangeShapeType="1"/>
            </p:cNvSpPr>
            <p:nvPr/>
          </p:nvSpPr>
          <p:spPr bwMode="auto">
            <a:xfrm>
              <a:off x="2678" y="1820"/>
              <a:ext cx="0" cy="155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162" name="Line 7">
              <a:extLst>
                <a:ext uri="{FF2B5EF4-FFF2-40B4-BE49-F238E27FC236}">
                  <a16:creationId xmlns:a16="http://schemas.microsoft.com/office/drawing/2014/main" id="{CD71367A-EF33-4FFD-8817-B661C4D4F94B}"/>
                </a:ext>
              </a:extLst>
            </p:cNvPr>
            <p:cNvSpPr>
              <a:spLocks noChangeShapeType="1"/>
            </p:cNvSpPr>
            <p:nvPr/>
          </p:nvSpPr>
          <p:spPr bwMode="auto">
            <a:xfrm>
              <a:off x="2678" y="3375"/>
              <a:ext cx="219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 name="Text Box 8">
              <a:extLst>
                <a:ext uri="{FF2B5EF4-FFF2-40B4-BE49-F238E27FC236}">
                  <a16:creationId xmlns:a16="http://schemas.microsoft.com/office/drawing/2014/main" id="{E22BFA45-4829-4BFD-A320-14DF224158DB}"/>
                </a:ext>
              </a:extLst>
            </p:cNvPr>
            <p:cNvSpPr txBox="1">
              <a:spLocks noChangeArrowheads="1"/>
            </p:cNvSpPr>
            <p:nvPr/>
          </p:nvSpPr>
          <p:spPr bwMode="auto">
            <a:xfrm>
              <a:off x="2381" y="1561"/>
              <a:ext cx="5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E(r)</a:t>
              </a:r>
            </a:p>
          </p:txBody>
        </p:sp>
        <p:sp>
          <p:nvSpPr>
            <p:cNvPr id="48" name="Text Box 9">
              <a:extLst>
                <a:ext uri="{FF2B5EF4-FFF2-40B4-BE49-F238E27FC236}">
                  <a16:creationId xmlns:a16="http://schemas.microsoft.com/office/drawing/2014/main" id="{8E2FFC60-99A7-4DC6-9EEC-7B70BF5F13A3}"/>
                </a:ext>
              </a:extLst>
            </p:cNvPr>
            <p:cNvSpPr txBox="1">
              <a:spLocks noChangeArrowheads="1"/>
            </p:cNvSpPr>
            <p:nvPr/>
          </p:nvSpPr>
          <p:spPr bwMode="auto">
            <a:xfrm>
              <a:off x="2562" y="3371"/>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0</a:t>
              </a:r>
            </a:p>
          </p:txBody>
        </p:sp>
        <p:grpSp>
          <p:nvGrpSpPr>
            <p:cNvPr id="49165" name="Group 10">
              <a:extLst>
                <a:ext uri="{FF2B5EF4-FFF2-40B4-BE49-F238E27FC236}">
                  <a16:creationId xmlns:a16="http://schemas.microsoft.com/office/drawing/2014/main" id="{BF7C253E-0187-4861-9A44-D871C772B8CF}"/>
                </a:ext>
              </a:extLst>
            </p:cNvPr>
            <p:cNvGrpSpPr>
              <a:grpSpLocks/>
            </p:cNvGrpSpPr>
            <p:nvPr/>
          </p:nvGrpSpPr>
          <p:grpSpPr bwMode="auto">
            <a:xfrm>
              <a:off x="3152" y="1969"/>
              <a:ext cx="1225" cy="1951"/>
              <a:chOff x="1292" y="1978"/>
              <a:chExt cx="1225" cy="1951"/>
            </a:xfrm>
          </p:grpSpPr>
          <p:sp>
            <p:nvSpPr>
              <p:cNvPr id="49189" name="Freeform 11">
                <a:extLst>
                  <a:ext uri="{FF2B5EF4-FFF2-40B4-BE49-F238E27FC236}">
                    <a16:creationId xmlns:a16="http://schemas.microsoft.com/office/drawing/2014/main" id="{26CCD198-ACE9-4504-8851-08AB6DC5B16B}"/>
                  </a:ext>
                </a:extLst>
              </p:cNvPr>
              <p:cNvSpPr>
                <a:spLocks/>
              </p:cNvSpPr>
              <p:nvPr/>
            </p:nvSpPr>
            <p:spPr bwMode="auto">
              <a:xfrm>
                <a:off x="1292" y="1978"/>
                <a:ext cx="1225" cy="1950"/>
              </a:xfrm>
              <a:custGeom>
                <a:avLst/>
                <a:gdLst>
                  <a:gd name="T0" fmla="*/ 43817 w 567"/>
                  <a:gd name="T1" fmla="*/ 89565 h 907"/>
                  <a:gd name="T2" fmla="*/ 2348 w 567"/>
                  <a:gd name="T3" fmla="*/ 49292 h 907"/>
                  <a:gd name="T4" fmla="*/ 57674 w 567"/>
                  <a:gd name="T5" fmla="*/ 0 h 907"/>
                  <a:gd name="T6" fmla="*/ 0 60000 65536"/>
                  <a:gd name="T7" fmla="*/ 0 60000 65536"/>
                  <a:gd name="T8" fmla="*/ 0 60000 65536"/>
                  <a:gd name="T9" fmla="*/ 0 w 567"/>
                  <a:gd name="T10" fmla="*/ 0 h 907"/>
                  <a:gd name="T11" fmla="*/ 567 w 567"/>
                  <a:gd name="T12" fmla="*/ 907 h 907"/>
                </a:gdLst>
                <a:ahLst/>
                <a:cxnLst>
                  <a:cxn ang="T6">
                    <a:pos x="T0" y="T1"/>
                  </a:cxn>
                  <a:cxn ang="T7">
                    <a:pos x="T2" y="T3"/>
                  </a:cxn>
                  <a:cxn ang="T8">
                    <a:pos x="T4" y="T5"/>
                  </a:cxn>
                </a:cxnLst>
                <a:rect l="T9" t="T10" r="T11" b="T12"/>
                <a:pathLst>
                  <a:path w="567" h="907">
                    <a:moveTo>
                      <a:pt x="431" y="907"/>
                    </a:moveTo>
                    <a:cubicBezTo>
                      <a:pt x="215" y="778"/>
                      <a:pt x="0" y="650"/>
                      <a:pt x="23" y="499"/>
                    </a:cubicBezTo>
                    <a:cubicBezTo>
                      <a:pt x="46" y="348"/>
                      <a:pt x="306" y="174"/>
                      <a:pt x="567" y="0"/>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190" name="Freeform 12">
                <a:extLst>
                  <a:ext uri="{FF2B5EF4-FFF2-40B4-BE49-F238E27FC236}">
                    <a16:creationId xmlns:a16="http://schemas.microsoft.com/office/drawing/2014/main" id="{0AA7788E-60C4-495E-8616-84F7DFB334BE}"/>
                  </a:ext>
                </a:extLst>
              </p:cNvPr>
              <p:cNvSpPr>
                <a:spLocks/>
              </p:cNvSpPr>
              <p:nvPr/>
            </p:nvSpPr>
            <p:spPr bwMode="auto">
              <a:xfrm>
                <a:off x="2167" y="1987"/>
                <a:ext cx="341" cy="726"/>
              </a:xfrm>
              <a:custGeom>
                <a:avLst/>
                <a:gdLst>
                  <a:gd name="T0" fmla="*/ 205 w 341"/>
                  <a:gd name="T1" fmla="*/ 726 h 726"/>
                  <a:gd name="T2" fmla="*/ 23 w 341"/>
                  <a:gd name="T3" fmla="*/ 453 h 726"/>
                  <a:gd name="T4" fmla="*/ 341 w 341"/>
                  <a:gd name="T5" fmla="*/ 0 h 726"/>
                  <a:gd name="T6" fmla="*/ 0 60000 65536"/>
                  <a:gd name="T7" fmla="*/ 0 60000 65536"/>
                  <a:gd name="T8" fmla="*/ 0 60000 65536"/>
                  <a:gd name="T9" fmla="*/ 0 w 341"/>
                  <a:gd name="T10" fmla="*/ 0 h 726"/>
                  <a:gd name="T11" fmla="*/ 341 w 341"/>
                  <a:gd name="T12" fmla="*/ 726 h 726"/>
                </a:gdLst>
                <a:ahLst/>
                <a:cxnLst>
                  <a:cxn ang="T6">
                    <a:pos x="T0" y="T1"/>
                  </a:cxn>
                  <a:cxn ang="T7">
                    <a:pos x="T2" y="T3"/>
                  </a:cxn>
                  <a:cxn ang="T8">
                    <a:pos x="T4" y="T5"/>
                  </a:cxn>
                </a:cxnLst>
                <a:rect l="T9" t="T10" r="T11" b="T12"/>
                <a:pathLst>
                  <a:path w="341" h="726">
                    <a:moveTo>
                      <a:pt x="205" y="726"/>
                    </a:moveTo>
                    <a:cubicBezTo>
                      <a:pt x="102" y="650"/>
                      <a:pt x="0" y="574"/>
                      <a:pt x="23" y="453"/>
                    </a:cubicBezTo>
                    <a:cubicBezTo>
                      <a:pt x="46" y="332"/>
                      <a:pt x="193" y="166"/>
                      <a:pt x="341" y="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191" name="Freeform 13">
                <a:extLst>
                  <a:ext uri="{FF2B5EF4-FFF2-40B4-BE49-F238E27FC236}">
                    <a16:creationId xmlns:a16="http://schemas.microsoft.com/office/drawing/2014/main" id="{5704C8D4-2C95-49A1-A17A-0C1DE716271A}"/>
                  </a:ext>
                </a:extLst>
              </p:cNvPr>
              <p:cNvSpPr>
                <a:spLocks/>
              </p:cNvSpPr>
              <p:nvPr/>
            </p:nvSpPr>
            <p:spPr bwMode="auto">
              <a:xfrm>
                <a:off x="2146" y="2714"/>
                <a:ext cx="226" cy="408"/>
              </a:xfrm>
              <a:custGeom>
                <a:avLst/>
                <a:gdLst>
                  <a:gd name="T0" fmla="*/ 226 w 226"/>
                  <a:gd name="T1" fmla="*/ 408 h 408"/>
                  <a:gd name="T2" fmla="*/ 0 w 226"/>
                  <a:gd name="T3" fmla="*/ 227 h 408"/>
                  <a:gd name="T4" fmla="*/ 226 w 226"/>
                  <a:gd name="T5" fmla="*/ 0 h 408"/>
                  <a:gd name="T6" fmla="*/ 0 60000 65536"/>
                  <a:gd name="T7" fmla="*/ 0 60000 65536"/>
                  <a:gd name="T8" fmla="*/ 0 60000 65536"/>
                  <a:gd name="T9" fmla="*/ 0 w 226"/>
                  <a:gd name="T10" fmla="*/ 0 h 408"/>
                  <a:gd name="T11" fmla="*/ 226 w 226"/>
                  <a:gd name="T12" fmla="*/ 408 h 408"/>
                </a:gdLst>
                <a:ahLst/>
                <a:cxnLst>
                  <a:cxn ang="T6">
                    <a:pos x="T0" y="T1"/>
                  </a:cxn>
                  <a:cxn ang="T7">
                    <a:pos x="T2" y="T3"/>
                  </a:cxn>
                  <a:cxn ang="T8">
                    <a:pos x="T4" y="T5"/>
                  </a:cxn>
                </a:cxnLst>
                <a:rect l="T9" t="T10" r="T11" b="T12"/>
                <a:pathLst>
                  <a:path w="226" h="408">
                    <a:moveTo>
                      <a:pt x="226" y="408"/>
                    </a:moveTo>
                    <a:cubicBezTo>
                      <a:pt x="113" y="351"/>
                      <a:pt x="0" y="295"/>
                      <a:pt x="0" y="227"/>
                    </a:cubicBezTo>
                    <a:cubicBezTo>
                      <a:pt x="0" y="159"/>
                      <a:pt x="113" y="79"/>
                      <a:pt x="226" y="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192" name="Freeform 14">
                <a:extLst>
                  <a:ext uri="{FF2B5EF4-FFF2-40B4-BE49-F238E27FC236}">
                    <a16:creationId xmlns:a16="http://schemas.microsoft.com/office/drawing/2014/main" id="{1DC752D6-5873-40D5-9870-3D368E4EB691}"/>
                  </a:ext>
                </a:extLst>
              </p:cNvPr>
              <p:cNvSpPr>
                <a:spLocks/>
              </p:cNvSpPr>
              <p:nvPr/>
            </p:nvSpPr>
            <p:spPr bwMode="auto">
              <a:xfrm>
                <a:off x="2173" y="3121"/>
                <a:ext cx="235" cy="454"/>
              </a:xfrm>
              <a:custGeom>
                <a:avLst/>
                <a:gdLst>
                  <a:gd name="T0" fmla="*/ 235 w 235"/>
                  <a:gd name="T1" fmla="*/ 454 h 454"/>
                  <a:gd name="T2" fmla="*/ 8 w 235"/>
                  <a:gd name="T3" fmla="*/ 136 h 454"/>
                  <a:gd name="T4" fmla="*/ 189 w 235"/>
                  <a:gd name="T5" fmla="*/ 0 h 454"/>
                  <a:gd name="T6" fmla="*/ 0 60000 65536"/>
                  <a:gd name="T7" fmla="*/ 0 60000 65536"/>
                  <a:gd name="T8" fmla="*/ 0 60000 65536"/>
                  <a:gd name="T9" fmla="*/ 0 w 235"/>
                  <a:gd name="T10" fmla="*/ 0 h 454"/>
                  <a:gd name="T11" fmla="*/ 235 w 235"/>
                  <a:gd name="T12" fmla="*/ 454 h 454"/>
                </a:gdLst>
                <a:ahLst/>
                <a:cxnLst>
                  <a:cxn ang="T6">
                    <a:pos x="T0" y="T1"/>
                  </a:cxn>
                  <a:cxn ang="T7">
                    <a:pos x="T2" y="T3"/>
                  </a:cxn>
                  <a:cxn ang="T8">
                    <a:pos x="T4" y="T5"/>
                  </a:cxn>
                </a:cxnLst>
                <a:rect l="T9" t="T10" r="T11" b="T12"/>
                <a:pathLst>
                  <a:path w="235" h="454">
                    <a:moveTo>
                      <a:pt x="235" y="454"/>
                    </a:moveTo>
                    <a:cubicBezTo>
                      <a:pt x="125" y="333"/>
                      <a:pt x="16" y="212"/>
                      <a:pt x="8" y="136"/>
                    </a:cubicBezTo>
                    <a:cubicBezTo>
                      <a:pt x="0" y="60"/>
                      <a:pt x="94" y="30"/>
                      <a:pt x="189" y="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193" name="Freeform 15">
                <a:extLst>
                  <a:ext uri="{FF2B5EF4-FFF2-40B4-BE49-F238E27FC236}">
                    <a16:creationId xmlns:a16="http://schemas.microsoft.com/office/drawing/2014/main" id="{28102AFF-4B1A-4E2B-AE31-CA9F0765DC50}"/>
                  </a:ext>
                </a:extLst>
              </p:cNvPr>
              <p:cNvSpPr>
                <a:spLocks/>
              </p:cNvSpPr>
              <p:nvPr/>
            </p:nvSpPr>
            <p:spPr bwMode="auto">
              <a:xfrm>
                <a:off x="2097" y="3566"/>
                <a:ext cx="302" cy="363"/>
              </a:xfrm>
              <a:custGeom>
                <a:avLst/>
                <a:gdLst>
                  <a:gd name="T0" fmla="*/ 120 w 302"/>
                  <a:gd name="T1" fmla="*/ 363 h 363"/>
                  <a:gd name="T2" fmla="*/ 30 w 302"/>
                  <a:gd name="T3" fmla="*/ 136 h 363"/>
                  <a:gd name="T4" fmla="*/ 302 w 302"/>
                  <a:gd name="T5" fmla="*/ 0 h 363"/>
                  <a:gd name="T6" fmla="*/ 0 60000 65536"/>
                  <a:gd name="T7" fmla="*/ 0 60000 65536"/>
                  <a:gd name="T8" fmla="*/ 0 60000 65536"/>
                  <a:gd name="T9" fmla="*/ 0 w 302"/>
                  <a:gd name="T10" fmla="*/ 0 h 363"/>
                  <a:gd name="T11" fmla="*/ 302 w 302"/>
                  <a:gd name="T12" fmla="*/ 363 h 363"/>
                </a:gdLst>
                <a:ahLst/>
                <a:cxnLst>
                  <a:cxn ang="T6">
                    <a:pos x="T0" y="T1"/>
                  </a:cxn>
                  <a:cxn ang="T7">
                    <a:pos x="T2" y="T3"/>
                  </a:cxn>
                  <a:cxn ang="T8">
                    <a:pos x="T4" y="T5"/>
                  </a:cxn>
                </a:cxnLst>
                <a:rect l="T9" t="T10" r="T11" b="T12"/>
                <a:pathLst>
                  <a:path w="302" h="363">
                    <a:moveTo>
                      <a:pt x="120" y="363"/>
                    </a:moveTo>
                    <a:cubicBezTo>
                      <a:pt x="60" y="279"/>
                      <a:pt x="0" y="196"/>
                      <a:pt x="30" y="136"/>
                    </a:cubicBezTo>
                    <a:cubicBezTo>
                      <a:pt x="60" y="76"/>
                      <a:pt x="181" y="38"/>
                      <a:pt x="302" y="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194" name="Line 16">
                <a:extLst>
                  <a:ext uri="{FF2B5EF4-FFF2-40B4-BE49-F238E27FC236}">
                    <a16:creationId xmlns:a16="http://schemas.microsoft.com/office/drawing/2014/main" id="{DF896C09-EC48-4D37-9483-F744439C49F5}"/>
                  </a:ext>
                </a:extLst>
              </p:cNvPr>
              <p:cNvSpPr>
                <a:spLocks noChangeShapeType="1"/>
              </p:cNvSpPr>
              <p:nvPr/>
            </p:nvSpPr>
            <p:spPr bwMode="auto">
              <a:xfrm flipH="1">
                <a:off x="1383" y="2568"/>
                <a:ext cx="318" cy="681"/>
              </a:xfrm>
              <a:prstGeom prst="line">
                <a:avLst/>
              </a:prstGeom>
              <a:noFill/>
              <a:ln w="31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195" name="Line 17">
                <a:extLst>
                  <a:ext uri="{FF2B5EF4-FFF2-40B4-BE49-F238E27FC236}">
                    <a16:creationId xmlns:a16="http://schemas.microsoft.com/office/drawing/2014/main" id="{8AB5B097-A884-463D-9FAB-BD15DC45721C}"/>
                  </a:ext>
                </a:extLst>
              </p:cNvPr>
              <p:cNvSpPr>
                <a:spLocks noChangeShapeType="1"/>
              </p:cNvSpPr>
              <p:nvPr/>
            </p:nvSpPr>
            <p:spPr bwMode="auto">
              <a:xfrm flipH="1">
                <a:off x="1501" y="2341"/>
                <a:ext cx="496" cy="1062"/>
              </a:xfrm>
              <a:prstGeom prst="line">
                <a:avLst/>
              </a:prstGeom>
              <a:noFill/>
              <a:ln w="31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196" name="Line 18">
                <a:extLst>
                  <a:ext uri="{FF2B5EF4-FFF2-40B4-BE49-F238E27FC236}">
                    <a16:creationId xmlns:a16="http://schemas.microsoft.com/office/drawing/2014/main" id="{0B6E2B19-9ADC-4DE8-9774-D45EB480CCF5}"/>
                  </a:ext>
                </a:extLst>
              </p:cNvPr>
              <p:cNvSpPr>
                <a:spLocks noChangeShapeType="1"/>
              </p:cNvSpPr>
              <p:nvPr/>
            </p:nvSpPr>
            <p:spPr bwMode="auto">
              <a:xfrm flipH="1">
                <a:off x="1655" y="2160"/>
                <a:ext cx="636" cy="1361"/>
              </a:xfrm>
              <a:prstGeom prst="line">
                <a:avLst/>
              </a:prstGeom>
              <a:noFill/>
              <a:ln w="31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197" name="Line 19">
                <a:extLst>
                  <a:ext uri="{FF2B5EF4-FFF2-40B4-BE49-F238E27FC236}">
                    <a16:creationId xmlns:a16="http://schemas.microsoft.com/office/drawing/2014/main" id="{22268E1E-AD70-4F37-B413-48C7D31402D7}"/>
                  </a:ext>
                </a:extLst>
              </p:cNvPr>
              <p:cNvSpPr>
                <a:spLocks noChangeShapeType="1"/>
              </p:cNvSpPr>
              <p:nvPr/>
            </p:nvSpPr>
            <p:spPr bwMode="auto">
              <a:xfrm flipH="1">
                <a:off x="1791" y="2659"/>
                <a:ext cx="466" cy="998"/>
              </a:xfrm>
              <a:prstGeom prst="line">
                <a:avLst/>
              </a:prstGeom>
              <a:noFill/>
              <a:ln w="31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198" name="Line 20">
                <a:extLst>
                  <a:ext uri="{FF2B5EF4-FFF2-40B4-BE49-F238E27FC236}">
                    <a16:creationId xmlns:a16="http://schemas.microsoft.com/office/drawing/2014/main" id="{70494CBB-1B45-422C-9CBD-24A0CF96487E}"/>
                  </a:ext>
                </a:extLst>
              </p:cNvPr>
              <p:cNvSpPr>
                <a:spLocks noChangeShapeType="1"/>
              </p:cNvSpPr>
              <p:nvPr/>
            </p:nvSpPr>
            <p:spPr bwMode="auto">
              <a:xfrm flipH="1">
                <a:off x="1927" y="3067"/>
                <a:ext cx="318" cy="681"/>
              </a:xfrm>
              <a:prstGeom prst="line">
                <a:avLst/>
              </a:prstGeom>
              <a:noFill/>
              <a:ln w="31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50" name="Text Box 21">
              <a:extLst>
                <a:ext uri="{FF2B5EF4-FFF2-40B4-BE49-F238E27FC236}">
                  <a16:creationId xmlns:a16="http://schemas.microsoft.com/office/drawing/2014/main" id="{AC644123-CBC2-4229-BE57-99E9DD169CBB}"/>
                </a:ext>
              </a:extLst>
            </p:cNvPr>
            <p:cNvSpPr txBox="1">
              <a:spLocks noChangeArrowheads="1"/>
            </p:cNvSpPr>
            <p:nvPr/>
          </p:nvSpPr>
          <p:spPr bwMode="auto">
            <a:xfrm>
              <a:off x="4858" y="3258"/>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l-GR" altLang="ko-KR" b="0" dirty="0">
                  <a:latin typeface="+mn-ea"/>
                  <a:ea typeface="+mn-ea"/>
                </a:rPr>
                <a:t>σ</a:t>
              </a:r>
            </a:p>
          </p:txBody>
        </p:sp>
        <p:sp>
          <p:nvSpPr>
            <p:cNvPr id="49167" name="Line 22">
              <a:extLst>
                <a:ext uri="{FF2B5EF4-FFF2-40B4-BE49-F238E27FC236}">
                  <a16:creationId xmlns:a16="http://schemas.microsoft.com/office/drawing/2014/main" id="{EEA5FCCA-35A0-4350-A094-0FF80354669D}"/>
                </a:ext>
              </a:extLst>
            </p:cNvPr>
            <p:cNvSpPr>
              <a:spLocks noChangeShapeType="1"/>
            </p:cNvSpPr>
            <p:nvPr/>
          </p:nvSpPr>
          <p:spPr bwMode="auto">
            <a:xfrm>
              <a:off x="2672" y="2650"/>
              <a:ext cx="21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168" name="Line 23">
              <a:extLst>
                <a:ext uri="{FF2B5EF4-FFF2-40B4-BE49-F238E27FC236}">
                  <a16:creationId xmlns:a16="http://schemas.microsoft.com/office/drawing/2014/main" id="{24CB6D76-4C5F-4350-9C8F-4550A002D7B2}"/>
                </a:ext>
              </a:extLst>
            </p:cNvPr>
            <p:cNvSpPr>
              <a:spLocks noChangeShapeType="1"/>
            </p:cNvSpPr>
            <p:nvPr/>
          </p:nvSpPr>
          <p:spPr bwMode="auto">
            <a:xfrm>
              <a:off x="3833" y="2332"/>
              <a:ext cx="0" cy="14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aphicFrame>
          <p:nvGraphicFramePr>
            <p:cNvPr id="49169" name="Object 24">
              <a:extLst>
                <a:ext uri="{FF2B5EF4-FFF2-40B4-BE49-F238E27FC236}">
                  <a16:creationId xmlns:a16="http://schemas.microsoft.com/office/drawing/2014/main" id="{BE5E1228-BE0F-40B9-95E7-3B4E14B86576}"/>
                </a:ext>
              </a:extLst>
            </p:cNvPr>
            <p:cNvGraphicFramePr>
              <a:graphicFrameLocks noChangeAspect="1"/>
            </p:cNvGraphicFramePr>
            <p:nvPr/>
          </p:nvGraphicFramePr>
          <p:xfrm>
            <a:off x="3388" y="2586"/>
            <a:ext cx="123" cy="123"/>
          </p:xfrm>
          <a:graphic>
            <a:graphicData uri="http://schemas.openxmlformats.org/presentationml/2006/ole">
              <mc:AlternateContent xmlns:mc="http://schemas.openxmlformats.org/markup-compatibility/2006">
                <mc:Choice xmlns:v="urn:schemas-microsoft-com:vml" Requires="v">
                  <p:oleObj spid="_x0000_s4000" name="Equation" r:id="rId3" imgW="101512" imgH="101512" progId="Equation.3">
                    <p:embed/>
                  </p:oleObj>
                </mc:Choice>
                <mc:Fallback>
                  <p:oleObj name="Equation" r:id="rId3" imgW="101512" imgH="101512" progId="Equation.3">
                    <p:embed/>
                    <p:pic>
                      <p:nvPicPr>
                        <p:cNvPr id="49169" name="Object 24">
                          <a:extLst>
                            <a:ext uri="{FF2B5EF4-FFF2-40B4-BE49-F238E27FC236}">
                              <a16:creationId xmlns:a16="http://schemas.microsoft.com/office/drawing/2014/main" id="{BE5E1228-BE0F-40B9-95E7-3B4E14B86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 y="2586"/>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0" name="Object 25">
              <a:extLst>
                <a:ext uri="{FF2B5EF4-FFF2-40B4-BE49-F238E27FC236}">
                  <a16:creationId xmlns:a16="http://schemas.microsoft.com/office/drawing/2014/main" id="{F1D2B9E7-5EB3-4993-B821-FCAAF91A81AE}"/>
                </a:ext>
              </a:extLst>
            </p:cNvPr>
            <p:cNvGraphicFramePr>
              <a:graphicFrameLocks noChangeAspect="1"/>
            </p:cNvGraphicFramePr>
            <p:nvPr/>
          </p:nvGraphicFramePr>
          <p:xfrm>
            <a:off x="3755" y="2595"/>
            <a:ext cx="123" cy="123"/>
          </p:xfrm>
          <a:graphic>
            <a:graphicData uri="http://schemas.openxmlformats.org/presentationml/2006/ole">
              <mc:AlternateContent xmlns:mc="http://schemas.openxmlformats.org/markup-compatibility/2006">
                <mc:Choice xmlns:v="urn:schemas-microsoft-com:vml" Requires="v">
                  <p:oleObj spid="_x0000_s4001" name="Equation" r:id="rId5" imgW="101512" imgH="101512" progId="Equation.3">
                    <p:embed/>
                  </p:oleObj>
                </mc:Choice>
                <mc:Fallback>
                  <p:oleObj name="Equation" r:id="rId5" imgW="101512" imgH="101512" progId="Equation.3">
                    <p:embed/>
                    <p:pic>
                      <p:nvPicPr>
                        <p:cNvPr id="49170" name="Object 25">
                          <a:extLst>
                            <a:ext uri="{FF2B5EF4-FFF2-40B4-BE49-F238E27FC236}">
                              <a16:creationId xmlns:a16="http://schemas.microsoft.com/office/drawing/2014/main" id="{F1D2B9E7-5EB3-4993-B821-FCAAF91A8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 y="2595"/>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1" name="Object 26">
              <a:extLst>
                <a:ext uri="{FF2B5EF4-FFF2-40B4-BE49-F238E27FC236}">
                  <a16:creationId xmlns:a16="http://schemas.microsoft.com/office/drawing/2014/main" id="{5B4C3D47-62F2-4BB2-9632-349CD36C5934}"/>
                </a:ext>
              </a:extLst>
            </p:cNvPr>
            <p:cNvGraphicFramePr>
              <a:graphicFrameLocks noChangeAspect="1"/>
            </p:cNvGraphicFramePr>
            <p:nvPr/>
          </p:nvGraphicFramePr>
          <p:xfrm>
            <a:off x="3760" y="2296"/>
            <a:ext cx="123" cy="123"/>
          </p:xfrm>
          <a:graphic>
            <a:graphicData uri="http://schemas.openxmlformats.org/presentationml/2006/ole">
              <mc:AlternateContent xmlns:mc="http://schemas.openxmlformats.org/markup-compatibility/2006">
                <mc:Choice xmlns:v="urn:schemas-microsoft-com:vml" Requires="v">
                  <p:oleObj spid="_x0000_s4002" name="Equation" r:id="rId6" imgW="101512" imgH="101512" progId="Equation.3">
                    <p:embed/>
                  </p:oleObj>
                </mc:Choice>
                <mc:Fallback>
                  <p:oleObj name="Equation" r:id="rId6" imgW="101512" imgH="101512" progId="Equation.3">
                    <p:embed/>
                    <p:pic>
                      <p:nvPicPr>
                        <p:cNvPr id="49171" name="Object 26">
                          <a:extLst>
                            <a:ext uri="{FF2B5EF4-FFF2-40B4-BE49-F238E27FC236}">
                              <a16:creationId xmlns:a16="http://schemas.microsoft.com/office/drawing/2014/main" id="{5B4C3D47-62F2-4BB2-9632-349CD36C5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 y="2296"/>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2" name="Object 27">
              <a:extLst>
                <a:ext uri="{FF2B5EF4-FFF2-40B4-BE49-F238E27FC236}">
                  <a16:creationId xmlns:a16="http://schemas.microsoft.com/office/drawing/2014/main" id="{3523B96F-2212-461A-BB49-4645FE1C336F}"/>
                </a:ext>
              </a:extLst>
            </p:cNvPr>
            <p:cNvGraphicFramePr>
              <a:graphicFrameLocks noChangeAspect="1"/>
            </p:cNvGraphicFramePr>
            <p:nvPr/>
          </p:nvGraphicFramePr>
          <p:xfrm>
            <a:off x="2848" y="2136"/>
            <a:ext cx="64" cy="120"/>
          </p:xfrm>
          <a:graphic>
            <a:graphicData uri="http://schemas.openxmlformats.org/presentationml/2006/ole">
              <mc:AlternateContent xmlns:mc="http://schemas.openxmlformats.org/markup-compatibility/2006">
                <mc:Choice xmlns:v="urn:schemas-microsoft-com:vml" Requires="v">
                  <p:oleObj spid="_x0000_s4003" name="Equation" r:id="rId7" imgW="101556" imgH="190417" progId="Equation.3">
                    <p:embed/>
                  </p:oleObj>
                </mc:Choice>
                <mc:Fallback>
                  <p:oleObj name="Equation" r:id="rId7" imgW="101556" imgH="190417" progId="Equation.3">
                    <p:embed/>
                    <p:pic>
                      <p:nvPicPr>
                        <p:cNvPr id="49172" name="Object 27">
                          <a:extLst>
                            <a:ext uri="{FF2B5EF4-FFF2-40B4-BE49-F238E27FC236}">
                              <a16:creationId xmlns:a16="http://schemas.microsoft.com/office/drawing/2014/main" id="{3523B96F-2212-461A-BB49-4645FE1C33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8" y="2136"/>
                          <a:ext cx="64"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3" name="Object 28">
              <a:extLst>
                <a:ext uri="{FF2B5EF4-FFF2-40B4-BE49-F238E27FC236}">
                  <a16:creationId xmlns:a16="http://schemas.microsoft.com/office/drawing/2014/main" id="{22AC006D-A772-4123-B4EC-A604C1704038}"/>
                </a:ext>
              </a:extLst>
            </p:cNvPr>
            <p:cNvGraphicFramePr>
              <a:graphicFrameLocks noChangeAspect="1"/>
            </p:cNvGraphicFramePr>
            <p:nvPr/>
          </p:nvGraphicFramePr>
          <p:xfrm>
            <a:off x="3936" y="2599"/>
            <a:ext cx="123" cy="123"/>
          </p:xfrm>
          <a:graphic>
            <a:graphicData uri="http://schemas.openxmlformats.org/presentationml/2006/ole">
              <mc:AlternateContent xmlns:mc="http://schemas.openxmlformats.org/markup-compatibility/2006">
                <mc:Choice xmlns:v="urn:schemas-microsoft-com:vml" Requires="v">
                  <p:oleObj spid="_x0000_s4004" name="Equation" r:id="rId9" imgW="101512" imgH="101512" progId="Equation.3">
                    <p:embed/>
                  </p:oleObj>
                </mc:Choice>
                <mc:Fallback>
                  <p:oleObj name="Equation" r:id="rId9" imgW="101512" imgH="101512" progId="Equation.3">
                    <p:embed/>
                    <p:pic>
                      <p:nvPicPr>
                        <p:cNvPr id="49173" name="Object 28">
                          <a:extLst>
                            <a:ext uri="{FF2B5EF4-FFF2-40B4-BE49-F238E27FC236}">
                              <a16:creationId xmlns:a16="http://schemas.microsoft.com/office/drawing/2014/main" id="{22AC006D-A772-4123-B4EC-A604C1704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2599"/>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4" name="Object 29">
              <a:extLst>
                <a:ext uri="{FF2B5EF4-FFF2-40B4-BE49-F238E27FC236}">
                  <a16:creationId xmlns:a16="http://schemas.microsoft.com/office/drawing/2014/main" id="{ADAD4217-81D9-4DB9-93F5-D2735B3DF2A5}"/>
                </a:ext>
              </a:extLst>
            </p:cNvPr>
            <p:cNvGraphicFramePr>
              <a:graphicFrameLocks noChangeAspect="1"/>
            </p:cNvGraphicFramePr>
            <p:nvPr/>
          </p:nvGraphicFramePr>
          <p:xfrm>
            <a:off x="4304" y="1919"/>
            <a:ext cx="123" cy="123"/>
          </p:xfrm>
          <a:graphic>
            <a:graphicData uri="http://schemas.openxmlformats.org/presentationml/2006/ole">
              <mc:AlternateContent xmlns:mc="http://schemas.openxmlformats.org/markup-compatibility/2006">
                <mc:Choice xmlns:v="urn:schemas-microsoft-com:vml" Requires="v">
                  <p:oleObj spid="_x0000_s4005" name="Equation" r:id="rId10" imgW="101512" imgH="101512" progId="Equation.3">
                    <p:embed/>
                  </p:oleObj>
                </mc:Choice>
                <mc:Fallback>
                  <p:oleObj name="Equation" r:id="rId10" imgW="101512" imgH="101512" progId="Equation.3">
                    <p:embed/>
                    <p:pic>
                      <p:nvPicPr>
                        <p:cNvPr id="49174" name="Object 29">
                          <a:extLst>
                            <a:ext uri="{FF2B5EF4-FFF2-40B4-BE49-F238E27FC236}">
                              <a16:creationId xmlns:a16="http://schemas.microsoft.com/office/drawing/2014/main" id="{ADAD4217-81D9-4DB9-93F5-D2735B3DF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 y="1919"/>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5" name="Object 30">
              <a:extLst>
                <a:ext uri="{FF2B5EF4-FFF2-40B4-BE49-F238E27FC236}">
                  <a16:creationId xmlns:a16="http://schemas.microsoft.com/office/drawing/2014/main" id="{6F4A3A3B-89DF-4288-BA21-85E08A2624AB}"/>
                </a:ext>
              </a:extLst>
            </p:cNvPr>
            <p:cNvGraphicFramePr>
              <a:graphicFrameLocks noChangeAspect="1"/>
            </p:cNvGraphicFramePr>
            <p:nvPr/>
          </p:nvGraphicFramePr>
          <p:xfrm>
            <a:off x="3764" y="3316"/>
            <a:ext cx="123" cy="123"/>
          </p:xfrm>
          <a:graphic>
            <a:graphicData uri="http://schemas.openxmlformats.org/presentationml/2006/ole">
              <mc:AlternateContent xmlns:mc="http://schemas.openxmlformats.org/markup-compatibility/2006">
                <mc:Choice xmlns:v="urn:schemas-microsoft-com:vml" Requires="v">
                  <p:oleObj spid="_x0000_s4006" name="Equation" r:id="rId11" imgW="101512" imgH="101512" progId="Equation.3">
                    <p:embed/>
                  </p:oleObj>
                </mc:Choice>
                <mc:Fallback>
                  <p:oleObj name="Equation" r:id="rId11" imgW="101512" imgH="101512" progId="Equation.3">
                    <p:embed/>
                    <p:pic>
                      <p:nvPicPr>
                        <p:cNvPr id="49175" name="Object 30">
                          <a:extLst>
                            <a:ext uri="{FF2B5EF4-FFF2-40B4-BE49-F238E27FC236}">
                              <a16:creationId xmlns:a16="http://schemas.microsoft.com/office/drawing/2014/main" id="{6F4A3A3B-89DF-4288-BA21-85E08A262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 y="3316"/>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6" name="Object 31">
              <a:extLst>
                <a:ext uri="{FF2B5EF4-FFF2-40B4-BE49-F238E27FC236}">
                  <a16:creationId xmlns:a16="http://schemas.microsoft.com/office/drawing/2014/main" id="{42CBB13F-8F7E-40A1-B2F3-46B260CC040C}"/>
                </a:ext>
              </a:extLst>
            </p:cNvPr>
            <p:cNvGraphicFramePr>
              <a:graphicFrameLocks noChangeAspect="1"/>
            </p:cNvGraphicFramePr>
            <p:nvPr/>
          </p:nvGraphicFramePr>
          <p:xfrm>
            <a:off x="3134" y="3012"/>
            <a:ext cx="123" cy="123"/>
          </p:xfrm>
          <a:graphic>
            <a:graphicData uri="http://schemas.openxmlformats.org/presentationml/2006/ole">
              <mc:AlternateContent xmlns:mc="http://schemas.openxmlformats.org/markup-compatibility/2006">
                <mc:Choice xmlns:v="urn:schemas-microsoft-com:vml" Requires="v">
                  <p:oleObj spid="_x0000_s4007" name="Equation" r:id="rId12" imgW="101512" imgH="101512" progId="Equation.3">
                    <p:embed/>
                  </p:oleObj>
                </mc:Choice>
                <mc:Fallback>
                  <p:oleObj name="Equation" r:id="rId12" imgW="101512" imgH="101512" progId="Equation.3">
                    <p:embed/>
                    <p:pic>
                      <p:nvPicPr>
                        <p:cNvPr id="49176" name="Object 31">
                          <a:extLst>
                            <a:ext uri="{FF2B5EF4-FFF2-40B4-BE49-F238E27FC236}">
                              <a16:creationId xmlns:a16="http://schemas.microsoft.com/office/drawing/2014/main" id="{42CBB13F-8F7E-40A1-B2F3-46B260CC0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 y="3012"/>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7" name="Object 32">
              <a:extLst>
                <a:ext uri="{FF2B5EF4-FFF2-40B4-BE49-F238E27FC236}">
                  <a16:creationId xmlns:a16="http://schemas.microsoft.com/office/drawing/2014/main" id="{D64F9019-B641-4932-BB3F-7F4AE48BC382}"/>
                </a:ext>
              </a:extLst>
            </p:cNvPr>
            <p:cNvGraphicFramePr>
              <a:graphicFrameLocks noChangeAspect="1"/>
            </p:cNvGraphicFramePr>
            <p:nvPr/>
          </p:nvGraphicFramePr>
          <p:xfrm>
            <a:off x="3773" y="3706"/>
            <a:ext cx="123" cy="123"/>
          </p:xfrm>
          <a:graphic>
            <a:graphicData uri="http://schemas.openxmlformats.org/presentationml/2006/ole">
              <mc:AlternateContent xmlns:mc="http://schemas.openxmlformats.org/markup-compatibility/2006">
                <mc:Choice xmlns:v="urn:schemas-microsoft-com:vml" Requires="v">
                  <p:oleObj spid="_x0000_s4008" name="Equation" r:id="rId13" imgW="101512" imgH="101512" progId="Equation.3">
                    <p:embed/>
                  </p:oleObj>
                </mc:Choice>
                <mc:Fallback>
                  <p:oleObj name="Equation" r:id="rId13" imgW="101512" imgH="101512" progId="Equation.3">
                    <p:embed/>
                    <p:pic>
                      <p:nvPicPr>
                        <p:cNvPr id="49177" name="Object 32">
                          <a:extLst>
                            <a:ext uri="{FF2B5EF4-FFF2-40B4-BE49-F238E27FC236}">
                              <a16:creationId xmlns:a16="http://schemas.microsoft.com/office/drawing/2014/main" id="{D64F9019-B641-4932-BB3F-7F4AE48BC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 y="3706"/>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8" name="Object 33">
              <a:extLst>
                <a:ext uri="{FF2B5EF4-FFF2-40B4-BE49-F238E27FC236}">
                  <a16:creationId xmlns:a16="http://schemas.microsoft.com/office/drawing/2014/main" id="{5F6658ED-FD0D-4051-805D-E8FA489D1074}"/>
                </a:ext>
              </a:extLst>
            </p:cNvPr>
            <p:cNvGraphicFramePr>
              <a:graphicFrameLocks noChangeAspect="1"/>
            </p:cNvGraphicFramePr>
            <p:nvPr/>
          </p:nvGraphicFramePr>
          <p:xfrm>
            <a:off x="3991" y="3851"/>
            <a:ext cx="123" cy="123"/>
          </p:xfrm>
          <a:graphic>
            <a:graphicData uri="http://schemas.openxmlformats.org/presentationml/2006/ole">
              <mc:AlternateContent xmlns:mc="http://schemas.openxmlformats.org/markup-compatibility/2006">
                <mc:Choice xmlns:v="urn:schemas-microsoft-com:vml" Requires="v">
                  <p:oleObj spid="_x0000_s4009" name="Equation" r:id="rId14" imgW="101512" imgH="101512" progId="Equation.3">
                    <p:embed/>
                  </p:oleObj>
                </mc:Choice>
                <mc:Fallback>
                  <p:oleObj name="Equation" r:id="rId14" imgW="101512" imgH="101512" progId="Equation.3">
                    <p:embed/>
                    <p:pic>
                      <p:nvPicPr>
                        <p:cNvPr id="49178" name="Object 33">
                          <a:extLst>
                            <a:ext uri="{FF2B5EF4-FFF2-40B4-BE49-F238E27FC236}">
                              <a16:creationId xmlns:a16="http://schemas.microsoft.com/office/drawing/2014/main" id="{5F6658ED-FD0D-4051-805D-E8FA489D1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 y="3851"/>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Text Box 34">
              <a:extLst>
                <a:ext uri="{FF2B5EF4-FFF2-40B4-BE49-F238E27FC236}">
                  <a16:creationId xmlns:a16="http://schemas.microsoft.com/office/drawing/2014/main" id="{3C0DAE9C-C314-4F6E-9F5F-1A75226175C8}"/>
                </a:ext>
              </a:extLst>
            </p:cNvPr>
            <p:cNvSpPr txBox="1">
              <a:spLocks noChangeArrowheads="1"/>
            </p:cNvSpPr>
            <p:nvPr/>
          </p:nvSpPr>
          <p:spPr bwMode="auto">
            <a:xfrm>
              <a:off x="2245" y="2518"/>
              <a:ext cx="5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E(</a:t>
              </a:r>
              <a:r>
                <a:rPr lang="en-US" altLang="ko-KR" b="0" dirty="0" err="1">
                  <a:latin typeface="+mn-ea"/>
                  <a:ea typeface="+mn-ea"/>
                </a:rPr>
                <a:t>r</a:t>
              </a:r>
              <a:r>
                <a:rPr lang="en-US" altLang="ko-KR" b="0" baseline="-25000" dirty="0" err="1">
                  <a:latin typeface="+mn-ea"/>
                  <a:ea typeface="+mn-ea"/>
                </a:rPr>
                <a:t>A</a:t>
              </a:r>
              <a:r>
                <a:rPr lang="en-US" altLang="ko-KR" b="0" dirty="0">
                  <a:latin typeface="+mn-ea"/>
                  <a:ea typeface="+mn-ea"/>
                </a:rPr>
                <a:t>)</a:t>
              </a:r>
            </a:p>
          </p:txBody>
        </p:sp>
        <p:sp>
          <p:nvSpPr>
            <p:cNvPr id="64" name="Text Box 35">
              <a:extLst>
                <a:ext uri="{FF2B5EF4-FFF2-40B4-BE49-F238E27FC236}">
                  <a16:creationId xmlns:a16="http://schemas.microsoft.com/office/drawing/2014/main" id="{421C3036-CF0F-4642-BED4-6173448438FF}"/>
                </a:ext>
              </a:extLst>
            </p:cNvPr>
            <p:cNvSpPr txBox="1">
              <a:spLocks noChangeArrowheads="1"/>
            </p:cNvSpPr>
            <p:nvPr/>
          </p:nvSpPr>
          <p:spPr bwMode="auto">
            <a:xfrm>
              <a:off x="3243" y="238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A</a:t>
              </a:r>
              <a:r>
                <a:rPr lang="en-US" altLang="ko-KR" b="0" baseline="-25000" dirty="0">
                  <a:latin typeface="+mn-ea"/>
                  <a:ea typeface="+mn-ea"/>
                </a:rPr>
                <a:t>1</a:t>
              </a:r>
              <a:endParaRPr lang="en-US" altLang="ko-KR" b="0" dirty="0">
                <a:latin typeface="+mn-ea"/>
                <a:ea typeface="+mn-ea"/>
              </a:endParaRPr>
            </a:p>
          </p:txBody>
        </p:sp>
        <p:sp>
          <p:nvSpPr>
            <p:cNvPr id="65" name="Text Box 36">
              <a:extLst>
                <a:ext uri="{FF2B5EF4-FFF2-40B4-BE49-F238E27FC236}">
                  <a16:creationId xmlns:a16="http://schemas.microsoft.com/office/drawing/2014/main" id="{8B7AF1E5-7B65-4D0C-8E32-90509881F4B2}"/>
                </a:ext>
              </a:extLst>
            </p:cNvPr>
            <p:cNvSpPr txBox="1">
              <a:spLocks noChangeArrowheads="1"/>
            </p:cNvSpPr>
            <p:nvPr/>
          </p:nvSpPr>
          <p:spPr bwMode="auto">
            <a:xfrm>
              <a:off x="3606" y="238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A</a:t>
              </a:r>
              <a:r>
                <a:rPr lang="en-US" altLang="ko-KR" b="0" baseline="-25000" dirty="0">
                  <a:latin typeface="+mn-ea"/>
                  <a:ea typeface="+mn-ea"/>
                </a:rPr>
                <a:t>2</a:t>
              </a:r>
              <a:endParaRPr lang="en-US" altLang="ko-KR" b="0" dirty="0">
                <a:latin typeface="+mn-ea"/>
                <a:ea typeface="+mn-ea"/>
              </a:endParaRPr>
            </a:p>
          </p:txBody>
        </p:sp>
        <p:sp>
          <p:nvSpPr>
            <p:cNvPr id="66" name="Text Box 37">
              <a:extLst>
                <a:ext uri="{FF2B5EF4-FFF2-40B4-BE49-F238E27FC236}">
                  <a16:creationId xmlns:a16="http://schemas.microsoft.com/office/drawing/2014/main" id="{2817E571-DB58-4B0A-84AE-1223312DD2D3}"/>
                </a:ext>
              </a:extLst>
            </p:cNvPr>
            <p:cNvSpPr txBox="1">
              <a:spLocks noChangeArrowheads="1"/>
            </p:cNvSpPr>
            <p:nvPr/>
          </p:nvSpPr>
          <p:spPr bwMode="auto">
            <a:xfrm>
              <a:off x="3923" y="238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A</a:t>
              </a:r>
              <a:r>
                <a:rPr lang="en-US" altLang="ko-KR" b="0" baseline="-25000" dirty="0">
                  <a:latin typeface="+mn-ea"/>
                  <a:ea typeface="+mn-ea"/>
                </a:rPr>
                <a:t>3</a:t>
              </a:r>
              <a:endParaRPr lang="en-US" altLang="ko-KR" b="0" dirty="0">
                <a:latin typeface="+mn-ea"/>
                <a:ea typeface="+mn-ea"/>
              </a:endParaRPr>
            </a:p>
          </p:txBody>
        </p:sp>
        <p:sp>
          <p:nvSpPr>
            <p:cNvPr id="67" name="Text Box 38">
              <a:extLst>
                <a:ext uri="{FF2B5EF4-FFF2-40B4-BE49-F238E27FC236}">
                  <a16:creationId xmlns:a16="http://schemas.microsoft.com/office/drawing/2014/main" id="{9A8BC577-0E2B-4C8D-9ACA-F923739F61D0}"/>
                </a:ext>
              </a:extLst>
            </p:cNvPr>
            <p:cNvSpPr txBox="1">
              <a:spLocks noChangeArrowheads="1"/>
            </p:cNvSpPr>
            <p:nvPr/>
          </p:nvSpPr>
          <p:spPr bwMode="auto">
            <a:xfrm>
              <a:off x="3561" y="2115"/>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B</a:t>
              </a:r>
              <a:r>
                <a:rPr lang="en-US" altLang="ko-KR" b="0" baseline="-25000" dirty="0">
                  <a:latin typeface="+mn-ea"/>
                  <a:ea typeface="+mn-ea"/>
                </a:rPr>
                <a:t>1</a:t>
              </a:r>
              <a:endParaRPr lang="en-US" altLang="ko-KR" b="0" dirty="0">
                <a:latin typeface="+mn-ea"/>
                <a:ea typeface="+mn-ea"/>
              </a:endParaRPr>
            </a:p>
          </p:txBody>
        </p:sp>
        <p:sp>
          <p:nvSpPr>
            <p:cNvPr id="68" name="Text Box 39">
              <a:extLst>
                <a:ext uri="{FF2B5EF4-FFF2-40B4-BE49-F238E27FC236}">
                  <a16:creationId xmlns:a16="http://schemas.microsoft.com/office/drawing/2014/main" id="{94CB0A0F-4430-40AA-AB55-8CD0E2F3964F}"/>
                </a:ext>
              </a:extLst>
            </p:cNvPr>
            <p:cNvSpPr txBox="1">
              <a:spLocks noChangeArrowheads="1"/>
            </p:cNvSpPr>
            <p:nvPr/>
          </p:nvSpPr>
          <p:spPr bwMode="auto">
            <a:xfrm>
              <a:off x="3560" y="365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B</a:t>
              </a:r>
              <a:r>
                <a:rPr lang="en-US" altLang="ko-KR" b="0" baseline="-25000" dirty="0">
                  <a:latin typeface="+mn-ea"/>
                  <a:ea typeface="+mn-ea"/>
                </a:rPr>
                <a:t>2</a:t>
              </a:r>
              <a:endParaRPr lang="en-US" altLang="ko-KR" b="0" dirty="0">
                <a:latin typeface="+mn-ea"/>
                <a:ea typeface="+mn-ea"/>
              </a:endParaRPr>
            </a:p>
          </p:txBody>
        </p:sp>
        <p:sp>
          <p:nvSpPr>
            <p:cNvPr id="69" name="Text Box 40">
              <a:extLst>
                <a:ext uri="{FF2B5EF4-FFF2-40B4-BE49-F238E27FC236}">
                  <a16:creationId xmlns:a16="http://schemas.microsoft.com/office/drawing/2014/main" id="{8AA22166-3FA7-4B24-8B96-EB744C5F35A6}"/>
                </a:ext>
              </a:extLst>
            </p:cNvPr>
            <p:cNvSpPr txBox="1">
              <a:spLocks noChangeArrowheads="1"/>
            </p:cNvSpPr>
            <p:nvPr/>
          </p:nvSpPr>
          <p:spPr bwMode="auto">
            <a:xfrm>
              <a:off x="4332" y="1752"/>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X</a:t>
              </a:r>
            </a:p>
          </p:txBody>
        </p:sp>
        <p:sp>
          <p:nvSpPr>
            <p:cNvPr id="70" name="Text Box 41">
              <a:extLst>
                <a:ext uri="{FF2B5EF4-FFF2-40B4-BE49-F238E27FC236}">
                  <a16:creationId xmlns:a16="http://schemas.microsoft.com/office/drawing/2014/main" id="{A4C35679-E50F-4693-B080-893B4E4F1600}"/>
                </a:ext>
              </a:extLst>
            </p:cNvPr>
            <p:cNvSpPr txBox="1">
              <a:spLocks noChangeArrowheads="1"/>
            </p:cNvSpPr>
            <p:nvPr/>
          </p:nvSpPr>
          <p:spPr bwMode="auto">
            <a:xfrm>
              <a:off x="4059" y="3793"/>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Y</a:t>
              </a:r>
            </a:p>
          </p:txBody>
        </p:sp>
        <p:sp>
          <p:nvSpPr>
            <p:cNvPr id="71" name="Text Box 42">
              <a:extLst>
                <a:ext uri="{FF2B5EF4-FFF2-40B4-BE49-F238E27FC236}">
                  <a16:creationId xmlns:a16="http://schemas.microsoft.com/office/drawing/2014/main" id="{0C9D9176-B0BD-4F2B-888D-7E385841A4E8}"/>
                </a:ext>
              </a:extLst>
            </p:cNvPr>
            <p:cNvSpPr txBox="1">
              <a:spLocks noChangeArrowheads="1"/>
            </p:cNvSpPr>
            <p:nvPr/>
          </p:nvSpPr>
          <p:spPr bwMode="auto">
            <a:xfrm>
              <a:off x="2926" y="2931"/>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n-US" altLang="ko-KR" b="0" dirty="0">
                  <a:latin typeface="+mn-ea"/>
                  <a:ea typeface="+mn-ea"/>
                </a:rPr>
                <a:t>G</a:t>
              </a:r>
            </a:p>
          </p:txBody>
        </p:sp>
        <p:sp>
          <p:nvSpPr>
            <p:cNvPr id="72" name="Text Box 43">
              <a:extLst>
                <a:ext uri="{FF2B5EF4-FFF2-40B4-BE49-F238E27FC236}">
                  <a16:creationId xmlns:a16="http://schemas.microsoft.com/office/drawing/2014/main" id="{CAC567AB-BA5A-4D58-9158-3FC6EE706E7A}"/>
                </a:ext>
              </a:extLst>
            </p:cNvPr>
            <p:cNvSpPr txBox="1">
              <a:spLocks noChangeArrowheads="1"/>
            </p:cNvSpPr>
            <p:nvPr/>
          </p:nvSpPr>
          <p:spPr bwMode="auto">
            <a:xfrm>
              <a:off x="3606" y="311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굴림" pitchFamily="50" charset="-127"/>
                  <a:ea typeface="굴림" pitchFamily="50" charset="-127"/>
                </a:defRPr>
              </a:lvl1pPr>
              <a:lvl2pPr marL="742950" indent="-285750" eaLnBrk="0" hangingPunct="0">
                <a:defRPr kumimoji="1" b="1">
                  <a:solidFill>
                    <a:schemeClr val="tx1"/>
                  </a:solidFill>
                  <a:latin typeface="굴림" pitchFamily="50" charset="-127"/>
                  <a:ea typeface="굴림" pitchFamily="50" charset="-127"/>
                </a:defRPr>
              </a:lvl2pPr>
              <a:lvl3pPr marL="1143000" indent="-228600" eaLnBrk="0" hangingPunct="0">
                <a:defRPr kumimoji="1" b="1">
                  <a:solidFill>
                    <a:schemeClr val="tx1"/>
                  </a:solidFill>
                  <a:latin typeface="굴림" pitchFamily="50" charset="-127"/>
                  <a:ea typeface="굴림" pitchFamily="50" charset="-127"/>
                </a:defRPr>
              </a:lvl3pPr>
              <a:lvl4pPr marL="1600200" indent="-228600" eaLnBrk="0" hangingPunct="0">
                <a:defRPr kumimoji="1" b="1">
                  <a:solidFill>
                    <a:schemeClr val="tx1"/>
                  </a:solidFill>
                  <a:latin typeface="굴림" pitchFamily="50" charset="-127"/>
                  <a:ea typeface="굴림" pitchFamily="50" charset="-127"/>
                </a:defRPr>
              </a:lvl4pPr>
              <a:lvl5pPr marL="2057400" indent="-228600" eaLnBrk="0" hangingPunct="0">
                <a:defRPr kumimoji="1" b="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b="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b="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b="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b="1">
                  <a:solidFill>
                    <a:schemeClr val="tx1"/>
                  </a:solidFill>
                  <a:latin typeface="굴림" pitchFamily="50" charset="-127"/>
                  <a:ea typeface="굴림" pitchFamily="50" charset="-127"/>
                </a:defRPr>
              </a:lvl9pPr>
            </a:lstStyle>
            <a:p>
              <a:pPr eaLnBrk="1" hangingPunct="1">
                <a:spcBef>
                  <a:spcPct val="50000"/>
                </a:spcBef>
                <a:defRPr/>
              </a:pPr>
              <a:r>
                <a:rPr lang="el-GR" altLang="ko-KR" b="0" dirty="0">
                  <a:latin typeface="+mn-ea"/>
                  <a:ea typeface="+mn-ea"/>
                </a:rPr>
                <a:t>σ</a:t>
              </a:r>
              <a:r>
                <a:rPr lang="en-US" altLang="ko-KR" b="0" baseline="-25000" dirty="0">
                  <a:latin typeface="+mn-ea"/>
                  <a:ea typeface="+mn-ea"/>
                </a:rPr>
                <a:t>B</a:t>
              </a:r>
              <a:endParaRPr lang="el-GR" altLang="ko-KR" b="0" dirty="0">
                <a:latin typeface="+mn-ea"/>
                <a:ea typeface="+mn-ea"/>
              </a:endParaRPr>
            </a:p>
          </p:txBody>
        </p:sp>
      </p:grpSp>
      <p:sp>
        <p:nvSpPr>
          <p:cNvPr id="49157" name="Freeform 51">
            <a:extLst>
              <a:ext uri="{FF2B5EF4-FFF2-40B4-BE49-F238E27FC236}">
                <a16:creationId xmlns:a16="http://schemas.microsoft.com/office/drawing/2014/main" id="{65A91105-F9DC-4241-BDEC-0F4BDD55DD4E}"/>
              </a:ext>
            </a:extLst>
          </p:cNvPr>
          <p:cNvSpPr>
            <a:spLocks/>
          </p:cNvSpPr>
          <p:nvPr/>
        </p:nvSpPr>
        <p:spPr bwMode="auto">
          <a:xfrm>
            <a:off x="5872955" y="1861294"/>
            <a:ext cx="1868744" cy="1495273"/>
          </a:xfrm>
          <a:custGeom>
            <a:avLst/>
            <a:gdLst>
              <a:gd name="T0" fmla="*/ 0 w 1197"/>
              <a:gd name="T1" fmla="*/ 2147483646 h 1083"/>
              <a:gd name="T2" fmla="*/ 2147483646 w 1197"/>
              <a:gd name="T3" fmla="*/ 2147483646 h 1083"/>
              <a:gd name="T4" fmla="*/ 2147483646 w 1197"/>
              <a:gd name="T5" fmla="*/ 2147483646 h 1083"/>
              <a:gd name="T6" fmla="*/ 2147483646 w 1197"/>
              <a:gd name="T7" fmla="*/ 2147483646 h 1083"/>
              <a:gd name="T8" fmla="*/ 2147483646 w 1197"/>
              <a:gd name="T9" fmla="*/ 2147483646 h 1083"/>
              <a:gd name="T10" fmla="*/ 2147483646 w 1197"/>
              <a:gd name="T11" fmla="*/ 0 h 1083"/>
              <a:gd name="T12" fmla="*/ 0 60000 65536"/>
              <a:gd name="T13" fmla="*/ 0 60000 65536"/>
              <a:gd name="T14" fmla="*/ 0 60000 65536"/>
              <a:gd name="T15" fmla="*/ 0 60000 65536"/>
              <a:gd name="T16" fmla="*/ 0 60000 65536"/>
              <a:gd name="T17" fmla="*/ 0 60000 65536"/>
              <a:gd name="T18" fmla="*/ 0 w 1197"/>
              <a:gd name="T19" fmla="*/ 0 h 1083"/>
              <a:gd name="T20" fmla="*/ 1197 w 1197"/>
              <a:gd name="T21" fmla="*/ 1083 h 1083"/>
            </a:gdLst>
            <a:ahLst/>
            <a:cxnLst>
              <a:cxn ang="T12">
                <a:pos x="T0" y="T1"/>
              </a:cxn>
              <a:cxn ang="T13">
                <a:pos x="T2" y="T3"/>
              </a:cxn>
              <a:cxn ang="T14">
                <a:pos x="T4" y="T5"/>
              </a:cxn>
              <a:cxn ang="T15">
                <a:pos x="T6" y="T7"/>
              </a:cxn>
              <a:cxn ang="T16">
                <a:pos x="T8" y="T9"/>
              </a:cxn>
              <a:cxn ang="T17">
                <a:pos x="T10" y="T11"/>
              </a:cxn>
            </a:cxnLst>
            <a:rect l="T18" t="T19" r="T20" b="T21"/>
            <a:pathLst>
              <a:path w="1197" h="1083">
                <a:moveTo>
                  <a:pt x="0" y="1083"/>
                </a:moveTo>
                <a:cubicBezTo>
                  <a:pt x="16" y="1009"/>
                  <a:pt x="32" y="935"/>
                  <a:pt x="77" y="864"/>
                </a:cubicBezTo>
                <a:cubicBezTo>
                  <a:pt x="122" y="793"/>
                  <a:pt x="176" y="740"/>
                  <a:pt x="269" y="656"/>
                </a:cubicBezTo>
                <a:cubicBezTo>
                  <a:pt x="362" y="572"/>
                  <a:pt x="501" y="459"/>
                  <a:pt x="637" y="360"/>
                </a:cubicBezTo>
                <a:cubicBezTo>
                  <a:pt x="773" y="261"/>
                  <a:pt x="992" y="124"/>
                  <a:pt x="1085" y="64"/>
                </a:cubicBezTo>
                <a:cubicBezTo>
                  <a:pt x="1178" y="4"/>
                  <a:pt x="1187" y="2"/>
                  <a:pt x="1197" y="0"/>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 name="제목 1">
            <a:extLst>
              <a:ext uri="{FF2B5EF4-FFF2-40B4-BE49-F238E27FC236}">
                <a16:creationId xmlns:a16="http://schemas.microsoft.com/office/drawing/2014/main" id="{B3D4DCBA-7182-4663-858B-75CF0B69664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직사각형 4">
            <a:extLst>
              <a:ext uri="{FF2B5EF4-FFF2-40B4-BE49-F238E27FC236}">
                <a16:creationId xmlns:a16="http://schemas.microsoft.com/office/drawing/2014/main" id="{931C8A41-06DC-41CD-B506-638B1B0E8817}"/>
              </a:ext>
            </a:extLst>
          </p:cNvPr>
          <p:cNvSpPr/>
          <p:nvPr/>
        </p:nvSpPr>
        <p:spPr>
          <a:xfrm>
            <a:off x="34518" y="284145"/>
            <a:ext cx="4740682" cy="353943"/>
          </a:xfrm>
          <a:prstGeom prst="rect">
            <a:avLst/>
          </a:prstGeom>
        </p:spPr>
        <p:txBody>
          <a:bodyPr wrap="square">
            <a:spAutoFit/>
          </a:bodyPr>
          <a:lstStyle/>
          <a:p>
            <a:pPr lvl="1">
              <a:defRPr/>
            </a:pPr>
            <a:r>
              <a:rPr lang="en-US" altLang="ko-KR" sz="1600" dirty="0"/>
              <a:t>CH9  : E</a:t>
            </a:r>
            <a:r>
              <a:rPr lang="en-US" altLang="ko-KR" sz="1700" dirty="0">
                <a:latin typeface="+mn-ea"/>
              </a:rPr>
              <a:t>fficient frontier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B5B4670-7C3C-4FE1-8D9D-FE3DB65B890A}"/>
              </a:ext>
            </a:extLst>
          </p:cNvPr>
          <p:cNvSpPr txBox="1"/>
          <p:nvPr/>
        </p:nvSpPr>
        <p:spPr>
          <a:xfrm>
            <a:off x="323528" y="280785"/>
            <a:ext cx="3312368" cy="369332"/>
          </a:xfrm>
          <a:prstGeom prst="rect">
            <a:avLst/>
          </a:prstGeom>
          <a:noFill/>
        </p:spPr>
        <p:txBody>
          <a:bodyPr wrap="square" rtlCol="0">
            <a:spAutoFit/>
          </a:bodyPr>
          <a:lstStyle/>
          <a:p>
            <a:r>
              <a:rPr lang="en-US" altLang="ko-KR" dirty="0"/>
              <a:t>Ch10. Option</a:t>
            </a:r>
            <a:r>
              <a:rPr lang="ko-KR" altLang="en-US" dirty="0"/>
              <a:t> </a:t>
            </a:r>
            <a:r>
              <a:rPr lang="en-US" altLang="ko-KR" dirty="0"/>
              <a:t>&amp;</a:t>
            </a:r>
            <a:r>
              <a:rPr lang="ko-KR" altLang="en-US" dirty="0"/>
              <a:t> </a:t>
            </a:r>
            <a:r>
              <a:rPr lang="en-US" altLang="ko-KR" dirty="0"/>
              <a:t>futures </a:t>
            </a:r>
            <a:endParaRPr lang="ko-KR" altLang="en-US" dirty="0"/>
          </a:p>
        </p:txBody>
      </p:sp>
      <p:sp>
        <p:nvSpPr>
          <p:cNvPr id="3" name="직사각형 2">
            <a:extLst>
              <a:ext uri="{FF2B5EF4-FFF2-40B4-BE49-F238E27FC236}">
                <a16:creationId xmlns:a16="http://schemas.microsoft.com/office/drawing/2014/main" id="{BA744B58-E20D-4296-A29D-34C337F8C062}"/>
              </a:ext>
            </a:extLst>
          </p:cNvPr>
          <p:cNvSpPr/>
          <p:nvPr/>
        </p:nvSpPr>
        <p:spPr>
          <a:xfrm>
            <a:off x="337326" y="980728"/>
            <a:ext cx="8136904" cy="1661993"/>
          </a:xfrm>
          <a:prstGeom prst="rect">
            <a:avLst/>
          </a:prstGeom>
        </p:spPr>
        <p:txBody>
          <a:bodyPr wrap="square">
            <a:spAutoFit/>
          </a:bodyPr>
          <a:lstStyle/>
          <a:p>
            <a:pPr marL="285750" indent="-285750">
              <a:buFont typeface="Wingdings" panose="05000000000000000000" pitchFamily="2" charset="2"/>
              <a:buChar char="§"/>
            </a:pPr>
            <a:r>
              <a:rPr lang="en-US" altLang="ko-KR" dirty="0">
                <a:solidFill>
                  <a:srgbClr val="4D5156"/>
                </a:solidFill>
                <a:latin typeface="Apple SD Gothic Neo"/>
              </a:rPr>
              <a:t>American option : </a:t>
            </a:r>
            <a:r>
              <a:rPr lang="ko-KR" altLang="en-US" sz="1200" dirty="0">
                <a:solidFill>
                  <a:srgbClr val="4D5156"/>
                </a:solidFill>
                <a:latin typeface="Apple SD Gothic Neo"/>
              </a:rPr>
              <a:t>권리행사 시기</a:t>
            </a:r>
            <a:endParaRPr lang="en-US" altLang="ko-KR" sz="1200" dirty="0">
              <a:solidFill>
                <a:srgbClr val="4D5156"/>
              </a:solidFill>
              <a:latin typeface="Apple SD Gothic Neo"/>
            </a:endParaRPr>
          </a:p>
          <a:p>
            <a:pPr marL="285750" indent="-285750">
              <a:buFont typeface="Wingdings" panose="05000000000000000000" pitchFamily="2" charset="2"/>
              <a:buChar char="§"/>
            </a:pPr>
            <a:r>
              <a:rPr lang="en-US" altLang="ko-KR" dirty="0">
                <a:solidFill>
                  <a:srgbClr val="4D5156"/>
                </a:solidFill>
                <a:latin typeface="Apple SD Gothic Neo"/>
              </a:rPr>
              <a:t>European option : KRX option</a:t>
            </a:r>
          </a:p>
          <a:p>
            <a:pPr marL="285750" indent="-285750">
              <a:buFont typeface="Wingdings" panose="05000000000000000000" pitchFamily="2" charset="2"/>
              <a:buChar char="§"/>
            </a:pPr>
            <a:r>
              <a:rPr lang="en-US" altLang="ko-KR" sz="1600" dirty="0">
                <a:highlight>
                  <a:srgbClr val="FFFF00"/>
                </a:highlight>
              </a:rPr>
              <a:t>Implied Volatility(IV)</a:t>
            </a:r>
          </a:p>
          <a:p>
            <a:pPr marL="171450" indent="-171450">
              <a:buFont typeface="Wingdings" panose="05000000000000000000" pitchFamily="2" charset="2"/>
              <a:buChar char="à"/>
            </a:pPr>
            <a:r>
              <a:rPr lang="ko-KR" altLang="en-US" sz="1200" dirty="0"/>
              <a:t>옵션의 시장가격으로부터 </a:t>
            </a:r>
            <a:r>
              <a:rPr lang="en-US" altLang="ko-KR" sz="1200" dirty="0"/>
              <a:t>Black–Scholes model </a:t>
            </a:r>
            <a:r>
              <a:rPr lang="ko-KR" altLang="en-US" sz="1200" dirty="0"/>
              <a:t>을 이용하여 변동성을 계산할 수 있는데 이를  내재변동성 </a:t>
            </a:r>
            <a:r>
              <a:rPr lang="en-US" altLang="ko-KR" sz="1200" dirty="0"/>
              <a:t>(Implied Volatility : IV) </a:t>
            </a:r>
            <a:r>
              <a:rPr lang="ko-KR" altLang="en-US" sz="1200" dirty="0"/>
              <a:t>이라 말한다</a:t>
            </a:r>
            <a:r>
              <a:rPr lang="en-US" altLang="ko-KR" sz="1200" dirty="0"/>
              <a:t>. </a:t>
            </a:r>
            <a:r>
              <a:rPr lang="ko-KR" altLang="en-US" sz="1200" dirty="0"/>
              <a:t>즉 옵션 현재 시장가격에 내재되어 있는 변동성을 말한다</a:t>
            </a:r>
            <a:r>
              <a:rPr lang="en-US" altLang="ko-KR" sz="1200" dirty="0"/>
              <a:t>.  </a:t>
            </a:r>
            <a:r>
              <a:rPr lang="en-US" altLang="ko-KR" sz="1200" dirty="0">
                <a:solidFill>
                  <a:srgbClr val="FF0000"/>
                </a:solidFill>
                <a:sym typeface="Wingdings" panose="05000000000000000000" pitchFamily="2" charset="2"/>
              </a:rPr>
              <a:t> VIX (</a:t>
            </a:r>
            <a:r>
              <a:rPr lang="en-US" altLang="ko-KR" sz="1200" dirty="0" err="1">
                <a:solidFill>
                  <a:srgbClr val="FF0000"/>
                </a:solidFill>
                <a:sym typeface="Wingdings" panose="05000000000000000000" pitchFamily="2" charset="2"/>
              </a:rPr>
              <a:t>cboe</a:t>
            </a:r>
            <a:r>
              <a:rPr lang="en-US" altLang="ko-KR" sz="1200" dirty="0">
                <a:solidFill>
                  <a:srgbClr val="FF0000"/>
                </a:solidFill>
                <a:sym typeface="Wingdings" panose="05000000000000000000" pitchFamily="2" charset="2"/>
              </a:rPr>
              <a:t>,</a:t>
            </a:r>
            <a:r>
              <a:rPr lang="ko-KR" altLang="en-US" sz="1200" dirty="0">
                <a:solidFill>
                  <a:srgbClr val="FF0000"/>
                </a:solidFill>
                <a:sym typeface="Wingdings" panose="05000000000000000000" pitchFamily="2" charset="2"/>
              </a:rPr>
              <a:t> </a:t>
            </a:r>
            <a:r>
              <a:rPr lang="en-US" altLang="ko-KR" sz="1200" dirty="0">
                <a:solidFill>
                  <a:srgbClr val="FF0000"/>
                </a:solidFill>
                <a:sym typeface="Wingdings" panose="05000000000000000000" pitchFamily="2" charset="2"/>
              </a:rPr>
              <a:t>s$p500</a:t>
            </a:r>
            <a:r>
              <a:rPr lang="ko-KR" altLang="en-US" sz="1200" dirty="0">
                <a:solidFill>
                  <a:srgbClr val="FF0000"/>
                </a:solidFill>
                <a:sym typeface="Wingdings" panose="05000000000000000000" pitchFamily="2" charset="2"/>
              </a:rPr>
              <a:t>옵션</a:t>
            </a:r>
            <a:r>
              <a:rPr lang="en-US" altLang="ko-KR" sz="1200" dirty="0">
                <a:solidFill>
                  <a:srgbClr val="FF0000"/>
                </a:solidFill>
                <a:sym typeface="Wingdings" panose="05000000000000000000" pitchFamily="2" charset="2"/>
              </a:rPr>
              <a:t>)</a:t>
            </a:r>
            <a:endParaRPr lang="en-US" altLang="ko-KR" sz="1200" dirty="0">
              <a:solidFill>
                <a:srgbClr val="FF0000"/>
              </a:solidFill>
            </a:endParaRPr>
          </a:p>
          <a:p>
            <a:pPr marL="171450" indent="-171450">
              <a:buFont typeface="Wingdings" panose="05000000000000000000" pitchFamily="2" charset="2"/>
              <a:buChar char="à"/>
            </a:pPr>
            <a:r>
              <a:rPr lang="en-US" altLang="ko-KR" sz="1200" b="1" dirty="0"/>
              <a:t>(</a:t>
            </a:r>
            <a:r>
              <a:rPr lang="en-US" altLang="ko-KR" sz="1200" b="1" dirty="0">
                <a:highlight>
                  <a:srgbClr val="FFFF00"/>
                </a:highlight>
              </a:rPr>
              <a:t>historical volatility, HV)</a:t>
            </a:r>
            <a:r>
              <a:rPr lang="ko-KR" altLang="en-US" sz="1200" b="1" dirty="0"/>
              <a:t> </a:t>
            </a:r>
            <a:r>
              <a:rPr lang="en-US" altLang="ko-KR" sz="1200" b="1" dirty="0"/>
              <a:t>: </a:t>
            </a:r>
            <a:r>
              <a:rPr lang="ko-KR" altLang="en-US" sz="1200" dirty="0"/>
              <a:t>과거의 특정기간 동안</a:t>
            </a:r>
            <a:r>
              <a:rPr lang="en-US" altLang="ko-KR" sz="1200" dirty="0"/>
              <a:t>(</a:t>
            </a:r>
            <a:r>
              <a:rPr lang="ko-KR" altLang="en-US" sz="1200" dirty="0"/>
              <a:t>통산 최근 </a:t>
            </a:r>
            <a:r>
              <a:rPr lang="en-US" altLang="ko-KR" sz="1200" dirty="0"/>
              <a:t>1</a:t>
            </a:r>
            <a:r>
              <a:rPr lang="ko-KR" altLang="en-US" sz="1200" dirty="0"/>
              <a:t>개월</a:t>
            </a:r>
            <a:r>
              <a:rPr lang="en-US" altLang="ko-KR" sz="1200" dirty="0"/>
              <a:t>)</a:t>
            </a:r>
            <a:r>
              <a:rPr lang="ko-KR" altLang="en-US" sz="1200" dirty="0"/>
              <a:t>의 기초자산수익률 변동성이 역사적 변동성 </a:t>
            </a:r>
            <a:r>
              <a:rPr lang="en-US" altLang="ko-KR" sz="1200" dirty="0"/>
              <a:t>(historical volatility) </a:t>
            </a:r>
            <a:r>
              <a:rPr lang="ko-KR" altLang="en-US" sz="1200" dirty="0"/>
              <a:t>혹은 통계적 변동성 </a:t>
            </a:r>
            <a:r>
              <a:rPr lang="en-US" altLang="ko-KR" sz="1200" dirty="0"/>
              <a:t>(statistical volatility, SV)</a:t>
            </a:r>
            <a:r>
              <a:rPr lang="ko-KR" altLang="en-US" sz="1200" dirty="0"/>
              <a:t>이라고 한다</a:t>
            </a:r>
            <a:r>
              <a:rPr lang="en-US" altLang="ko-KR" sz="1200" dirty="0"/>
              <a:t>. </a:t>
            </a:r>
            <a:r>
              <a:rPr lang="en-US" altLang="ko-KR" sz="1200" dirty="0">
                <a:sym typeface="Wingdings" panose="05000000000000000000" pitchFamily="2" charset="2"/>
              </a:rPr>
              <a:t> </a:t>
            </a:r>
            <a:r>
              <a:rPr lang="ko-KR" altLang="en-US" sz="1200" dirty="0">
                <a:sym typeface="Wingdings" panose="05000000000000000000" pitchFamily="2" charset="2"/>
              </a:rPr>
              <a:t>사후적 변동성</a:t>
            </a:r>
            <a:endParaRPr lang="ko-KR" altLang="en-US" sz="1200" dirty="0"/>
          </a:p>
        </p:txBody>
      </p:sp>
      <p:sp>
        <p:nvSpPr>
          <p:cNvPr id="9" name="직사각형 8">
            <a:extLst>
              <a:ext uri="{FF2B5EF4-FFF2-40B4-BE49-F238E27FC236}">
                <a16:creationId xmlns:a16="http://schemas.microsoft.com/office/drawing/2014/main" id="{E6F6A285-15A7-405D-A388-12AAA43057AC}"/>
              </a:ext>
            </a:extLst>
          </p:cNvPr>
          <p:cNvSpPr/>
          <p:nvPr/>
        </p:nvSpPr>
        <p:spPr>
          <a:xfrm>
            <a:off x="467543" y="2936138"/>
            <a:ext cx="2222083" cy="276999"/>
          </a:xfrm>
          <a:prstGeom prst="rect">
            <a:avLst/>
          </a:prstGeom>
        </p:spPr>
        <p:txBody>
          <a:bodyPr wrap="none">
            <a:spAutoFit/>
          </a:bodyPr>
          <a:lstStyle/>
          <a:p>
            <a:r>
              <a:rPr lang="en-US" altLang="ko-KR" sz="1200" dirty="0">
                <a:solidFill>
                  <a:srgbClr val="202122"/>
                </a:solidFill>
                <a:latin typeface="Arial" panose="020B0604020202020204" pitchFamily="34" charset="0"/>
              </a:rPr>
              <a:t>Black–Scholes-Merton model </a:t>
            </a:r>
            <a:endParaRPr lang="ko-KR" altLang="en-US" sz="1200" dirty="0"/>
          </a:p>
        </p:txBody>
      </p:sp>
      <p:pic>
        <p:nvPicPr>
          <p:cNvPr id="10" name="그림 9">
            <a:extLst>
              <a:ext uri="{FF2B5EF4-FFF2-40B4-BE49-F238E27FC236}">
                <a16:creationId xmlns:a16="http://schemas.microsoft.com/office/drawing/2014/main" id="{1332F9E1-9EA8-4ACE-917E-4DBA80241B71}"/>
              </a:ext>
            </a:extLst>
          </p:cNvPr>
          <p:cNvPicPr>
            <a:picLocks noChangeAspect="1"/>
          </p:cNvPicPr>
          <p:nvPr/>
        </p:nvPicPr>
        <p:blipFill>
          <a:blip r:embed="rId2"/>
          <a:stretch>
            <a:fillRect/>
          </a:stretch>
        </p:blipFill>
        <p:spPr>
          <a:xfrm>
            <a:off x="546199" y="3677626"/>
            <a:ext cx="3885978" cy="714786"/>
          </a:xfrm>
          <a:prstGeom prst="rect">
            <a:avLst/>
          </a:prstGeom>
          <a:ln w="28575">
            <a:solidFill>
              <a:schemeClr val="accent5">
                <a:lumMod val="60000"/>
                <a:lumOff val="40000"/>
              </a:schemeClr>
            </a:solidFill>
          </a:ln>
        </p:spPr>
      </p:pic>
      <p:pic>
        <p:nvPicPr>
          <p:cNvPr id="11" name="그림 10">
            <a:extLst>
              <a:ext uri="{FF2B5EF4-FFF2-40B4-BE49-F238E27FC236}">
                <a16:creationId xmlns:a16="http://schemas.microsoft.com/office/drawing/2014/main" id="{805925AB-1901-4D17-9007-66F34B4A261B}"/>
              </a:ext>
            </a:extLst>
          </p:cNvPr>
          <p:cNvPicPr>
            <a:picLocks noChangeAspect="1"/>
          </p:cNvPicPr>
          <p:nvPr/>
        </p:nvPicPr>
        <p:blipFill>
          <a:blip r:embed="rId3"/>
          <a:stretch>
            <a:fillRect/>
          </a:stretch>
        </p:blipFill>
        <p:spPr>
          <a:xfrm>
            <a:off x="535350" y="4797152"/>
            <a:ext cx="2318905" cy="838317"/>
          </a:xfrm>
          <a:prstGeom prst="rect">
            <a:avLst/>
          </a:prstGeom>
        </p:spPr>
      </p:pic>
      <p:sp>
        <p:nvSpPr>
          <p:cNvPr id="12" name="직사각형 11">
            <a:extLst>
              <a:ext uri="{FF2B5EF4-FFF2-40B4-BE49-F238E27FC236}">
                <a16:creationId xmlns:a16="http://schemas.microsoft.com/office/drawing/2014/main" id="{D29FCAB1-1F5B-4534-9913-9D8464675073}"/>
              </a:ext>
            </a:extLst>
          </p:cNvPr>
          <p:cNvSpPr/>
          <p:nvPr/>
        </p:nvSpPr>
        <p:spPr>
          <a:xfrm>
            <a:off x="5621013" y="3305470"/>
            <a:ext cx="1502014" cy="369332"/>
          </a:xfrm>
          <a:prstGeom prst="rect">
            <a:avLst/>
          </a:prstGeom>
        </p:spPr>
        <p:txBody>
          <a:bodyPr wrap="none">
            <a:spAutoFit/>
          </a:bodyPr>
          <a:lstStyle/>
          <a:p>
            <a:r>
              <a:rPr lang="en-US" altLang="ko-KR" dirty="0">
                <a:solidFill>
                  <a:srgbClr val="4D5156"/>
                </a:solidFill>
                <a:latin typeface="Apple SD Gothic Neo"/>
              </a:rPr>
              <a:t>Put-call </a:t>
            </a:r>
            <a:r>
              <a:rPr lang="en-US" altLang="ko-KR" b="1" dirty="0">
                <a:solidFill>
                  <a:srgbClr val="5F6368"/>
                </a:solidFill>
                <a:latin typeface="Apple SD Gothic Neo"/>
              </a:rPr>
              <a:t>parity</a:t>
            </a:r>
            <a:endParaRPr lang="ko-KR" altLang="en-US" dirty="0"/>
          </a:p>
        </p:txBody>
      </p:sp>
      <p:pic>
        <p:nvPicPr>
          <p:cNvPr id="13" name="그림 12">
            <a:extLst>
              <a:ext uri="{FF2B5EF4-FFF2-40B4-BE49-F238E27FC236}">
                <a16:creationId xmlns:a16="http://schemas.microsoft.com/office/drawing/2014/main" id="{D8AC25CE-7628-4036-A254-585A82969516}"/>
              </a:ext>
            </a:extLst>
          </p:cNvPr>
          <p:cNvPicPr>
            <a:picLocks noChangeAspect="1"/>
          </p:cNvPicPr>
          <p:nvPr/>
        </p:nvPicPr>
        <p:blipFill>
          <a:blip r:embed="rId4"/>
          <a:stretch>
            <a:fillRect/>
          </a:stretch>
        </p:blipFill>
        <p:spPr>
          <a:xfrm>
            <a:off x="5621013" y="3696616"/>
            <a:ext cx="2664296" cy="369332"/>
          </a:xfrm>
          <a:prstGeom prst="rect">
            <a:avLst/>
          </a:prstGeom>
          <a:ln w="19050">
            <a:solidFill>
              <a:schemeClr val="accent5">
                <a:lumMod val="60000"/>
                <a:lumOff val="40000"/>
              </a:schemeClr>
            </a:solidFill>
          </a:ln>
        </p:spPr>
      </p:pic>
    </p:spTree>
    <p:extLst>
      <p:ext uri="{BB962C8B-B14F-4D97-AF65-F5344CB8AC3E}">
        <p14:creationId xmlns:p14="http://schemas.microsoft.com/office/powerpoint/2010/main" val="4115479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5">
            <a:extLst>
              <a:ext uri="{FF2B5EF4-FFF2-40B4-BE49-F238E27FC236}">
                <a16:creationId xmlns:a16="http://schemas.microsoft.com/office/drawing/2014/main" id="{B9168A6E-76EB-464E-B8FA-FF483C6CC7E5}"/>
              </a:ext>
            </a:extLst>
          </p:cNvPr>
          <p:cNvSpPr txBox="1"/>
          <p:nvPr/>
        </p:nvSpPr>
        <p:spPr>
          <a:xfrm>
            <a:off x="323528" y="280785"/>
            <a:ext cx="3312368" cy="369332"/>
          </a:xfrm>
          <a:prstGeom prst="rect">
            <a:avLst/>
          </a:prstGeom>
          <a:noFill/>
        </p:spPr>
        <p:txBody>
          <a:bodyPr wrap="square" rtlCol="0">
            <a:spAutoFit/>
          </a:bodyPr>
          <a:lstStyle/>
          <a:p>
            <a:r>
              <a:rPr lang="en-US" altLang="ko-KR" dirty="0"/>
              <a:t>Ch11.  Value at Risk  .  </a:t>
            </a:r>
            <a:r>
              <a:rPr lang="en-US" altLang="ko-KR" dirty="0" err="1"/>
              <a:t>jorion</a:t>
            </a:r>
            <a:r>
              <a:rPr lang="en-US" altLang="ko-KR" dirty="0"/>
              <a:t> </a:t>
            </a:r>
            <a:endParaRPr lang="ko-KR" altLang="en-US" dirty="0"/>
          </a:p>
        </p:txBody>
      </p:sp>
      <p:pic>
        <p:nvPicPr>
          <p:cNvPr id="2" name="그림 1">
            <a:extLst>
              <a:ext uri="{FF2B5EF4-FFF2-40B4-BE49-F238E27FC236}">
                <a16:creationId xmlns:a16="http://schemas.microsoft.com/office/drawing/2014/main" id="{EEB9379C-E333-4969-B09D-0252B7CD26D2}"/>
              </a:ext>
            </a:extLst>
          </p:cNvPr>
          <p:cNvPicPr>
            <a:picLocks noChangeAspect="1"/>
          </p:cNvPicPr>
          <p:nvPr/>
        </p:nvPicPr>
        <p:blipFill>
          <a:blip r:embed="rId2"/>
          <a:stretch>
            <a:fillRect/>
          </a:stretch>
        </p:blipFill>
        <p:spPr>
          <a:xfrm>
            <a:off x="3347864" y="5487555"/>
            <a:ext cx="2807326" cy="407170"/>
          </a:xfrm>
          <a:prstGeom prst="rect">
            <a:avLst/>
          </a:prstGeom>
          <a:ln w="28575">
            <a:solidFill>
              <a:schemeClr val="accent5">
                <a:lumMod val="75000"/>
              </a:schemeClr>
            </a:solidFill>
          </a:ln>
        </p:spPr>
      </p:pic>
      <p:sp>
        <p:nvSpPr>
          <p:cNvPr id="3" name="직사각형 2">
            <a:extLst>
              <a:ext uri="{FF2B5EF4-FFF2-40B4-BE49-F238E27FC236}">
                <a16:creationId xmlns:a16="http://schemas.microsoft.com/office/drawing/2014/main" id="{F8B17324-C150-4DDD-84FC-9ED8F8A5D854}"/>
              </a:ext>
            </a:extLst>
          </p:cNvPr>
          <p:cNvSpPr/>
          <p:nvPr/>
        </p:nvSpPr>
        <p:spPr>
          <a:xfrm>
            <a:off x="468530" y="1655393"/>
            <a:ext cx="8352928" cy="646331"/>
          </a:xfrm>
          <a:prstGeom prst="rect">
            <a:avLst/>
          </a:prstGeom>
        </p:spPr>
        <p:txBody>
          <a:bodyPr wrap="square">
            <a:spAutoFit/>
          </a:bodyPr>
          <a:lstStyle/>
          <a:p>
            <a:r>
              <a:rPr lang="en-US" altLang="ko-KR" sz="1200" dirty="0">
                <a:solidFill>
                  <a:srgbClr val="202122"/>
                </a:solidFill>
                <a:latin typeface="+mj-lt"/>
              </a:rPr>
              <a:t>It estimates how much a set of investments might lose (</a:t>
            </a:r>
            <a:r>
              <a:rPr lang="en-US" altLang="ko-KR" sz="1200" dirty="0">
                <a:solidFill>
                  <a:srgbClr val="202122"/>
                </a:solidFill>
                <a:highlight>
                  <a:srgbClr val="FFFF00"/>
                </a:highlight>
                <a:latin typeface="+mj-lt"/>
              </a:rPr>
              <a:t>with a given probability 95%, 99%</a:t>
            </a:r>
            <a:r>
              <a:rPr lang="en-US" altLang="ko-KR" sz="1200" dirty="0">
                <a:solidFill>
                  <a:srgbClr val="202122"/>
                </a:solidFill>
                <a:latin typeface="+mj-lt"/>
              </a:rPr>
              <a:t>), given normal market conditions, in </a:t>
            </a:r>
            <a:r>
              <a:rPr lang="en-US" altLang="ko-KR" sz="1200" dirty="0">
                <a:solidFill>
                  <a:srgbClr val="202122"/>
                </a:solidFill>
                <a:highlight>
                  <a:srgbClr val="FFFF00"/>
                </a:highlight>
                <a:latin typeface="+mj-lt"/>
              </a:rPr>
              <a:t>a set time period such as a day. </a:t>
            </a:r>
          </a:p>
          <a:p>
            <a:r>
              <a:rPr lang="en-US" altLang="ko-KR" sz="1200" dirty="0" err="1">
                <a:solidFill>
                  <a:srgbClr val="202122"/>
                </a:solidFill>
                <a:latin typeface="+mj-lt"/>
              </a:rPr>
              <a:t>VaR</a:t>
            </a:r>
            <a:r>
              <a:rPr lang="en-US" altLang="ko-KR" sz="1200" dirty="0">
                <a:solidFill>
                  <a:srgbClr val="202122"/>
                </a:solidFill>
                <a:latin typeface="+mj-lt"/>
              </a:rPr>
              <a:t> is typically used by firms and regulators in the financial industry to gauge the amount of assets needed to cover possible losses.</a:t>
            </a:r>
            <a:endParaRPr lang="ko-KR" altLang="en-US" sz="1200" dirty="0">
              <a:latin typeface="+mj-lt"/>
            </a:endParaRPr>
          </a:p>
        </p:txBody>
      </p:sp>
      <p:sp>
        <p:nvSpPr>
          <p:cNvPr id="8" name="직사각형 7">
            <a:extLst>
              <a:ext uri="{FF2B5EF4-FFF2-40B4-BE49-F238E27FC236}">
                <a16:creationId xmlns:a16="http://schemas.microsoft.com/office/drawing/2014/main" id="{69FC22C0-BD1D-46B5-95D6-45D729AC2DE2}"/>
              </a:ext>
            </a:extLst>
          </p:cNvPr>
          <p:cNvSpPr/>
          <p:nvPr/>
        </p:nvSpPr>
        <p:spPr>
          <a:xfrm>
            <a:off x="359532" y="1008536"/>
            <a:ext cx="6552728" cy="584775"/>
          </a:xfrm>
          <a:prstGeom prst="rect">
            <a:avLst/>
          </a:prstGeom>
        </p:spPr>
        <p:txBody>
          <a:bodyPr wrap="square">
            <a:spAutoFit/>
          </a:bodyPr>
          <a:lstStyle/>
          <a:p>
            <a:r>
              <a:rPr lang="en-US" altLang="ko-KR" sz="1400" dirty="0">
                <a:solidFill>
                  <a:srgbClr val="202122"/>
                </a:solidFill>
                <a:latin typeface="+mj-lt"/>
              </a:rPr>
              <a:t>For a given </a:t>
            </a:r>
            <a:r>
              <a:rPr lang="en-US" altLang="ko-KR" sz="1400" dirty="0">
                <a:solidFill>
                  <a:srgbClr val="0645AD"/>
                </a:solidFill>
                <a:latin typeface="+mj-lt"/>
                <a:hlinkClick r:id="rId3" tooltip="Portfolio (finance)"/>
              </a:rPr>
              <a:t>portfolio</a:t>
            </a:r>
            <a:r>
              <a:rPr lang="en-US" altLang="ko-KR" sz="1400" dirty="0">
                <a:solidFill>
                  <a:srgbClr val="202122"/>
                </a:solidFill>
                <a:latin typeface="+mj-lt"/>
              </a:rPr>
              <a:t>, </a:t>
            </a:r>
            <a:r>
              <a:rPr lang="en-US" altLang="ko-KR" sz="1400" dirty="0">
                <a:solidFill>
                  <a:srgbClr val="0645AD"/>
                </a:solidFill>
                <a:latin typeface="+mj-lt"/>
                <a:hlinkClick r:id="rId4" tooltip="Time horizon"/>
              </a:rPr>
              <a:t>time horizon</a:t>
            </a:r>
            <a:r>
              <a:rPr lang="en-US" altLang="ko-KR" sz="1400" dirty="0">
                <a:solidFill>
                  <a:srgbClr val="202122"/>
                </a:solidFill>
                <a:latin typeface="+mj-lt"/>
              </a:rPr>
              <a:t>, and </a:t>
            </a:r>
            <a:r>
              <a:rPr lang="en-US" altLang="ko-KR" sz="1400" dirty="0">
                <a:solidFill>
                  <a:srgbClr val="0645AD"/>
                </a:solidFill>
                <a:latin typeface="+mj-lt"/>
                <a:hlinkClick r:id="rId5" tooltip="Probability"/>
              </a:rPr>
              <a:t>probability</a:t>
            </a:r>
            <a:endParaRPr lang="en-US" altLang="ko-KR" sz="1400" dirty="0">
              <a:solidFill>
                <a:srgbClr val="0645AD"/>
              </a:solidFill>
              <a:latin typeface="+mj-lt"/>
            </a:endParaRPr>
          </a:p>
          <a:p>
            <a:r>
              <a:rPr lang="en-US" altLang="ko-KR" sz="1400" dirty="0" err="1">
                <a:highlight>
                  <a:srgbClr val="00FFFF"/>
                </a:highlight>
                <a:latin typeface="+mj-lt"/>
              </a:rPr>
              <a:t>VaR</a:t>
            </a:r>
            <a:r>
              <a:rPr lang="en-US" altLang="ko-KR" sz="1400" dirty="0">
                <a:latin typeface="+mj-lt"/>
              </a:rPr>
              <a:t> can be defined informally as the </a:t>
            </a:r>
            <a:r>
              <a:rPr lang="en-US" altLang="ko-KR" sz="1400" dirty="0">
                <a:highlight>
                  <a:srgbClr val="00FFFF"/>
                </a:highlight>
                <a:latin typeface="+mj-lt"/>
              </a:rPr>
              <a:t>maximum possible loss</a:t>
            </a:r>
            <a:r>
              <a:rPr lang="en-US" altLang="ko-KR" dirty="0">
                <a:highlight>
                  <a:srgbClr val="00FFFF"/>
                </a:highlight>
                <a:latin typeface="+mj-lt"/>
              </a:rPr>
              <a:t> </a:t>
            </a:r>
            <a:endParaRPr lang="ko-KR" altLang="en-US" dirty="0">
              <a:highlight>
                <a:srgbClr val="00FFFF"/>
              </a:highlight>
              <a:latin typeface="+mj-lt"/>
            </a:endParaRPr>
          </a:p>
        </p:txBody>
      </p:sp>
      <p:sp>
        <p:nvSpPr>
          <p:cNvPr id="10" name="직사각형 9">
            <a:extLst>
              <a:ext uri="{FF2B5EF4-FFF2-40B4-BE49-F238E27FC236}">
                <a16:creationId xmlns:a16="http://schemas.microsoft.com/office/drawing/2014/main" id="{F0C12EB7-8FE9-4155-B07A-D983EDC4514D}"/>
              </a:ext>
            </a:extLst>
          </p:cNvPr>
          <p:cNvSpPr/>
          <p:nvPr/>
        </p:nvSpPr>
        <p:spPr>
          <a:xfrm>
            <a:off x="503046" y="3113707"/>
            <a:ext cx="8352928" cy="1938992"/>
          </a:xfrm>
          <a:prstGeom prst="rect">
            <a:avLst/>
          </a:prstGeom>
          <a:ln w="28575">
            <a:solidFill>
              <a:schemeClr val="accent5">
                <a:lumMod val="75000"/>
              </a:schemeClr>
            </a:solidFill>
          </a:ln>
        </p:spPr>
        <p:txBody>
          <a:bodyPr wrap="square">
            <a:spAutoFit/>
          </a:bodyPr>
          <a:lstStyle/>
          <a:p>
            <a:pPr>
              <a:buFont typeface="Arial" panose="020B0604020202020204" pitchFamily="34" charset="0"/>
              <a:buChar char="•"/>
            </a:pPr>
            <a:r>
              <a:rPr lang="en-US" altLang="ko-KR" sz="1200" dirty="0">
                <a:solidFill>
                  <a:srgbClr val="2C2D2F"/>
                </a:solidFill>
              </a:rPr>
              <a:t>Parametric method – Also referred to as the </a:t>
            </a:r>
            <a:r>
              <a:rPr lang="en-US" altLang="ko-KR" sz="1200" dirty="0">
                <a:solidFill>
                  <a:srgbClr val="2C2D2F"/>
                </a:solidFill>
                <a:highlight>
                  <a:srgbClr val="FFFF00"/>
                </a:highlight>
              </a:rPr>
              <a:t>variance-covariance method</a:t>
            </a:r>
            <a:r>
              <a:rPr lang="en-US" altLang="ko-KR" sz="1200" dirty="0">
                <a:solidFill>
                  <a:srgbClr val="2C2D2F"/>
                </a:solidFill>
              </a:rPr>
              <a:t>, the parametric method assumes a normal distribution of returns. This means that you only need to estimate two factors, the expected return and the standard deviation, which allows you to plot a normal distribution curve. This value at risk formula is best suited to cases where you can reliably estimate the distributions.</a:t>
            </a:r>
          </a:p>
          <a:p>
            <a:pPr>
              <a:buFont typeface="Arial" panose="020B0604020202020204" pitchFamily="34" charset="0"/>
              <a:buChar char="•"/>
            </a:pPr>
            <a:endParaRPr lang="en-US" altLang="ko-KR" sz="1200" dirty="0">
              <a:solidFill>
                <a:srgbClr val="2C2D2F"/>
              </a:solidFill>
            </a:endParaRPr>
          </a:p>
          <a:p>
            <a:pPr>
              <a:buFont typeface="Arial" panose="020B0604020202020204" pitchFamily="34" charset="0"/>
              <a:buChar char="•"/>
            </a:pPr>
            <a:r>
              <a:rPr lang="en-US" altLang="ko-KR" sz="1200" dirty="0">
                <a:solidFill>
                  <a:srgbClr val="2C2D2F"/>
                </a:solidFill>
                <a:highlight>
                  <a:srgbClr val="FFFF00"/>
                </a:highlight>
              </a:rPr>
              <a:t>Historical method </a:t>
            </a:r>
            <a:r>
              <a:rPr lang="en-US" altLang="ko-KR" sz="1200" dirty="0">
                <a:solidFill>
                  <a:srgbClr val="2C2D2F"/>
                </a:solidFill>
              </a:rPr>
              <a:t>– With the historical method, you’ll essentially re-</a:t>
            </a:r>
            <a:r>
              <a:rPr lang="en-US" altLang="ko-KR" sz="1200" dirty="0" err="1">
                <a:solidFill>
                  <a:srgbClr val="2C2D2F"/>
                </a:solidFill>
              </a:rPr>
              <a:t>organise</a:t>
            </a:r>
            <a:r>
              <a:rPr lang="en-US" altLang="ko-KR" sz="1200" dirty="0">
                <a:solidFill>
                  <a:srgbClr val="2C2D2F"/>
                </a:solidFill>
              </a:rPr>
              <a:t> real historical returns by ranking them from worst to best. For example, if you use market data from the past 100 days, the second-worst day will be 99% </a:t>
            </a:r>
            <a:r>
              <a:rPr lang="en-US" altLang="ko-KR" sz="1200" dirty="0" err="1">
                <a:solidFill>
                  <a:srgbClr val="2C2D2F"/>
                </a:solidFill>
              </a:rPr>
              <a:t>VaR</a:t>
            </a:r>
            <a:r>
              <a:rPr lang="en-US" altLang="ko-KR" sz="1200" dirty="0">
                <a:solidFill>
                  <a:srgbClr val="2C2D2F"/>
                </a:solidFill>
              </a:rPr>
              <a:t>, the third-worst day will be 98% </a:t>
            </a:r>
            <a:r>
              <a:rPr lang="en-US" altLang="ko-KR" sz="1200" dirty="0" err="1">
                <a:solidFill>
                  <a:srgbClr val="2C2D2F"/>
                </a:solidFill>
              </a:rPr>
              <a:t>VaR</a:t>
            </a:r>
            <a:r>
              <a:rPr lang="en-US" altLang="ko-KR" sz="1200" dirty="0">
                <a:solidFill>
                  <a:srgbClr val="2C2D2F"/>
                </a:solidFill>
              </a:rPr>
              <a:t>, and so on.</a:t>
            </a:r>
          </a:p>
          <a:p>
            <a:pPr>
              <a:buFont typeface="Arial" panose="020B0604020202020204" pitchFamily="34" charset="0"/>
              <a:buChar char="•"/>
            </a:pPr>
            <a:r>
              <a:rPr lang="en-US" altLang="ko-KR" sz="1200" dirty="0">
                <a:solidFill>
                  <a:srgbClr val="2C2D2F"/>
                </a:solidFill>
                <a:highlight>
                  <a:srgbClr val="FFFF00"/>
                </a:highlight>
              </a:rPr>
              <a:t>Monte Carlo method </a:t>
            </a:r>
            <a:r>
              <a:rPr lang="en-US" altLang="ko-KR" sz="1200" dirty="0">
                <a:solidFill>
                  <a:srgbClr val="2C2D2F"/>
                </a:solidFill>
              </a:rPr>
              <a:t>- With the Monte Carlo method, you can calculate value at risk using non-linear pricing models to randomly create different scenarios for future rates. Then, you can calculate </a:t>
            </a:r>
            <a:r>
              <a:rPr lang="en-US" altLang="ko-KR" sz="1200" dirty="0" err="1">
                <a:solidFill>
                  <a:srgbClr val="2C2D2F"/>
                </a:solidFill>
              </a:rPr>
              <a:t>VaR</a:t>
            </a:r>
            <a:r>
              <a:rPr lang="en-US" altLang="ko-KR" sz="1200" dirty="0">
                <a:solidFill>
                  <a:srgbClr val="2C2D2F"/>
                </a:solidFill>
              </a:rPr>
              <a:t> by estimating the change in value for each scenario and looking at the worst losses.</a:t>
            </a:r>
            <a:endParaRPr lang="en-US" altLang="ko-KR" sz="1200" b="0" i="0" dirty="0">
              <a:solidFill>
                <a:srgbClr val="2C2D2F"/>
              </a:solidFill>
              <a:effectLst/>
            </a:endParaRPr>
          </a:p>
        </p:txBody>
      </p:sp>
      <p:sp>
        <p:nvSpPr>
          <p:cNvPr id="11" name="TextBox 10">
            <a:extLst>
              <a:ext uri="{FF2B5EF4-FFF2-40B4-BE49-F238E27FC236}">
                <a16:creationId xmlns:a16="http://schemas.microsoft.com/office/drawing/2014/main" id="{7A478E8F-AC60-4E6A-94D3-A4E71E9195F5}"/>
              </a:ext>
            </a:extLst>
          </p:cNvPr>
          <p:cNvSpPr txBox="1"/>
          <p:nvPr/>
        </p:nvSpPr>
        <p:spPr>
          <a:xfrm>
            <a:off x="503046" y="2714815"/>
            <a:ext cx="1368152" cy="307777"/>
          </a:xfrm>
          <a:prstGeom prst="rect">
            <a:avLst/>
          </a:prstGeom>
          <a:solidFill>
            <a:schemeClr val="accent6">
              <a:lumMod val="20000"/>
              <a:lumOff val="80000"/>
            </a:schemeClr>
          </a:solidFill>
        </p:spPr>
        <p:txBody>
          <a:bodyPr wrap="square" rtlCol="0">
            <a:spAutoFit/>
          </a:bodyPr>
          <a:lstStyle/>
          <a:p>
            <a:r>
              <a:rPr lang="en-US" altLang="ko-KR" sz="1400" dirty="0" err="1"/>
              <a:t>VaR</a:t>
            </a:r>
            <a:r>
              <a:rPr lang="en-US" altLang="ko-KR" sz="1400" dirty="0"/>
              <a:t> </a:t>
            </a:r>
            <a:r>
              <a:rPr lang="ko-KR" altLang="en-US" sz="1400" dirty="0"/>
              <a:t>측정방법</a:t>
            </a:r>
          </a:p>
        </p:txBody>
      </p:sp>
      <p:sp>
        <p:nvSpPr>
          <p:cNvPr id="12" name="직사각형 11">
            <a:extLst>
              <a:ext uri="{FF2B5EF4-FFF2-40B4-BE49-F238E27FC236}">
                <a16:creationId xmlns:a16="http://schemas.microsoft.com/office/drawing/2014/main" id="{67349586-6661-4EC7-8598-3194532459BE}"/>
              </a:ext>
            </a:extLst>
          </p:cNvPr>
          <p:cNvSpPr/>
          <p:nvPr/>
        </p:nvSpPr>
        <p:spPr>
          <a:xfrm>
            <a:off x="468530" y="5448031"/>
            <a:ext cx="3485663" cy="369332"/>
          </a:xfrm>
          <a:prstGeom prst="rect">
            <a:avLst/>
          </a:prstGeom>
        </p:spPr>
        <p:txBody>
          <a:bodyPr wrap="square">
            <a:spAutoFit/>
          </a:bodyPr>
          <a:lstStyle/>
          <a:p>
            <a:r>
              <a:rPr lang="en-US" altLang="ko-KR" dirty="0">
                <a:solidFill>
                  <a:srgbClr val="2C2D2F"/>
                </a:solidFill>
                <a:highlight>
                  <a:srgbClr val="FFFF00"/>
                </a:highlight>
                <a:latin typeface="+mj-lt"/>
              </a:rPr>
              <a:t>variance-covariance method</a:t>
            </a:r>
            <a:endParaRPr lang="ko-KR" altLang="en-US" dirty="0">
              <a:latin typeface="+mj-lt"/>
            </a:endParaRPr>
          </a:p>
        </p:txBody>
      </p:sp>
      <p:sp>
        <p:nvSpPr>
          <p:cNvPr id="13" name="TextBox 12">
            <a:extLst>
              <a:ext uri="{FF2B5EF4-FFF2-40B4-BE49-F238E27FC236}">
                <a16:creationId xmlns:a16="http://schemas.microsoft.com/office/drawing/2014/main" id="{4CEA2DE0-A8EF-4A50-A886-A908B5F2C0B2}"/>
              </a:ext>
            </a:extLst>
          </p:cNvPr>
          <p:cNvSpPr txBox="1"/>
          <p:nvPr/>
        </p:nvSpPr>
        <p:spPr>
          <a:xfrm>
            <a:off x="3059832" y="5868621"/>
            <a:ext cx="184731" cy="369332"/>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3525153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5">
            <a:extLst>
              <a:ext uri="{FF2B5EF4-FFF2-40B4-BE49-F238E27FC236}">
                <a16:creationId xmlns:a16="http://schemas.microsoft.com/office/drawing/2014/main" id="{B9168A6E-76EB-464E-B8FA-FF483C6CC7E5}"/>
              </a:ext>
            </a:extLst>
          </p:cNvPr>
          <p:cNvSpPr txBox="1"/>
          <p:nvPr/>
        </p:nvSpPr>
        <p:spPr>
          <a:xfrm>
            <a:off x="323528" y="280785"/>
            <a:ext cx="3312368" cy="369332"/>
          </a:xfrm>
          <a:prstGeom prst="rect">
            <a:avLst/>
          </a:prstGeom>
          <a:noFill/>
        </p:spPr>
        <p:txBody>
          <a:bodyPr wrap="square" rtlCol="0">
            <a:spAutoFit/>
          </a:bodyPr>
          <a:lstStyle/>
          <a:p>
            <a:r>
              <a:rPr lang="en-US" altLang="ko-KR" dirty="0"/>
              <a:t>Ch11.</a:t>
            </a:r>
            <a:r>
              <a:rPr lang="en-US" altLang="ko-KR" dirty="0">
                <a:solidFill>
                  <a:srgbClr val="202122"/>
                </a:solidFill>
                <a:latin typeface="Arial" panose="020B0604020202020204" pitchFamily="34" charset="0"/>
              </a:rPr>
              <a:t>  Stress Testing</a:t>
            </a:r>
            <a:r>
              <a:rPr lang="en-US" altLang="ko-KR" dirty="0"/>
              <a:t>  </a:t>
            </a:r>
            <a:endParaRPr lang="ko-KR" altLang="en-US" dirty="0"/>
          </a:p>
        </p:txBody>
      </p:sp>
      <p:sp>
        <p:nvSpPr>
          <p:cNvPr id="3" name="직사각형 2">
            <a:extLst>
              <a:ext uri="{FF2B5EF4-FFF2-40B4-BE49-F238E27FC236}">
                <a16:creationId xmlns:a16="http://schemas.microsoft.com/office/drawing/2014/main" id="{20166ADF-4E6C-473B-AFFE-D7FC317CBA4F}"/>
              </a:ext>
            </a:extLst>
          </p:cNvPr>
          <p:cNvSpPr/>
          <p:nvPr/>
        </p:nvSpPr>
        <p:spPr>
          <a:xfrm>
            <a:off x="323528" y="1094960"/>
            <a:ext cx="8136904" cy="4339650"/>
          </a:xfrm>
          <a:prstGeom prst="rect">
            <a:avLst/>
          </a:prstGeom>
          <a:ln>
            <a:solidFill>
              <a:schemeClr val="accent5">
                <a:lumMod val="75000"/>
              </a:schemeClr>
            </a:solidFill>
          </a:ln>
        </p:spPr>
        <p:txBody>
          <a:bodyPr wrap="square">
            <a:spAutoFit/>
          </a:bodyPr>
          <a:lstStyle/>
          <a:p>
            <a:r>
              <a:rPr lang="ko-KR" altLang="en-US" sz="1200" dirty="0">
                <a:solidFill>
                  <a:srgbClr val="202122"/>
                </a:solidFill>
                <a:highlight>
                  <a:srgbClr val="FFFF00"/>
                </a:highlight>
                <a:latin typeface="Arial" panose="020B0604020202020204" pitchFamily="34" charset="0"/>
              </a:rPr>
              <a:t>금융에서의 </a:t>
            </a:r>
            <a:r>
              <a:rPr lang="ko-KR" altLang="en-US" sz="1200" b="1" dirty="0">
                <a:solidFill>
                  <a:srgbClr val="202122"/>
                </a:solidFill>
                <a:highlight>
                  <a:srgbClr val="FFFF00"/>
                </a:highlight>
                <a:latin typeface="Arial" panose="020B0604020202020204" pitchFamily="34" charset="0"/>
              </a:rPr>
              <a:t>금융시스템 스트레스 테스트</a:t>
            </a:r>
            <a:r>
              <a:rPr lang="en-US" altLang="ko-KR" sz="1200" dirty="0">
                <a:solidFill>
                  <a:srgbClr val="202122"/>
                </a:solidFill>
                <a:highlight>
                  <a:srgbClr val="FFFF00"/>
                </a:highlight>
                <a:latin typeface="Arial" panose="020B0604020202020204" pitchFamily="34" charset="0"/>
              </a:rPr>
              <a:t>(financial system stress test)</a:t>
            </a:r>
          </a:p>
          <a:p>
            <a:endParaRPr lang="en-US" altLang="ko-KR" sz="1200" b="1" dirty="0">
              <a:solidFill>
                <a:srgbClr val="202122"/>
              </a:solidFill>
              <a:latin typeface="Arial" panose="020B0604020202020204" pitchFamily="34" charset="0"/>
            </a:endParaRPr>
          </a:p>
          <a:p>
            <a:r>
              <a:rPr lang="ko-KR" altLang="en-US" sz="1200" b="1" dirty="0">
                <a:solidFill>
                  <a:srgbClr val="202122"/>
                </a:solidFill>
                <a:latin typeface="Arial" panose="020B0604020202020204" pitchFamily="34" charset="0"/>
              </a:rPr>
              <a:t> 금융기관의 재무건전성을 평가하는 방법</a:t>
            </a:r>
            <a:endParaRPr lang="en-US" altLang="ko-KR" sz="1200" b="1" dirty="0">
              <a:solidFill>
                <a:srgbClr val="202122"/>
              </a:solidFill>
              <a:latin typeface="Arial" panose="020B0604020202020204" pitchFamily="34" charset="0"/>
            </a:endParaRPr>
          </a:p>
          <a:p>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예외적이지만 일어날 수 있는 가능성이 </a:t>
            </a:r>
            <a:r>
              <a:rPr lang="ko-KR" altLang="en-US" sz="1200" dirty="0">
                <a:solidFill>
                  <a:srgbClr val="202122"/>
                </a:solidFill>
                <a:highlight>
                  <a:srgbClr val="FFFF00"/>
                </a:highlight>
                <a:latin typeface="Arial" panose="020B0604020202020204" pitchFamily="34" charset="0"/>
              </a:rPr>
              <a:t>있는 여러 시나리오를 상정하여 그러한 위기 </a:t>
            </a:r>
            <a:r>
              <a:rPr lang="ko-KR" altLang="en-US" sz="1200" dirty="0" err="1">
                <a:solidFill>
                  <a:srgbClr val="202122"/>
                </a:solidFill>
                <a:highlight>
                  <a:srgbClr val="FFFF00"/>
                </a:highlight>
                <a:latin typeface="Arial" panose="020B0604020202020204" pitchFamily="34" charset="0"/>
              </a:rPr>
              <a:t>상황시</a:t>
            </a:r>
            <a:r>
              <a:rPr lang="ko-KR" altLang="en-US" sz="1200" dirty="0">
                <a:solidFill>
                  <a:srgbClr val="202122"/>
                </a:solidFill>
                <a:highlight>
                  <a:srgbClr val="FFFF00"/>
                </a:highlight>
                <a:latin typeface="Arial" panose="020B0604020202020204" pitchFamily="34" charset="0"/>
              </a:rPr>
              <a:t> </a:t>
            </a:r>
            <a:r>
              <a:rPr lang="ko-KR" altLang="en-US" sz="1200" dirty="0">
                <a:solidFill>
                  <a:srgbClr val="202122"/>
                </a:solidFill>
                <a:latin typeface="Arial" panose="020B0604020202020204" pitchFamily="34" charset="0"/>
              </a:rPr>
              <a:t>해당 금융기관의 재무 건전성을 파악하는 것</a:t>
            </a:r>
            <a:endParaRPr lang="en-US" altLang="ko-KR" sz="1200" dirty="0">
              <a:solidFill>
                <a:srgbClr val="202122"/>
              </a:solidFill>
              <a:latin typeface="Arial" panose="020B0604020202020204" pitchFamily="34" charset="0"/>
            </a:endParaRPr>
          </a:p>
          <a:p>
            <a:endParaRPr lang="en-US" altLang="ko-KR" sz="1200" dirty="0">
              <a:solidFill>
                <a:srgbClr val="202122"/>
              </a:solidFill>
              <a:latin typeface="Arial" panose="020B0604020202020204" pitchFamily="34" charset="0"/>
            </a:endParaRPr>
          </a:p>
          <a:p>
            <a:r>
              <a:rPr lang="en-US" altLang="ko-KR" sz="1200" dirty="0"/>
              <a:t>-1990</a:t>
            </a:r>
            <a:r>
              <a:rPr lang="ko-KR" altLang="en-US" sz="1200" dirty="0"/>
              <a:t>년대 초부터 국제투자은행들이 고안하여 사용하기 시작한 리스크 관리기법으로 극단적으로 악화된 경제상황에서 투자은행들이 직면하게 되는 영업중단위험을 계량화하는 방법이다</a:t>
            </a:r>
            <a:r>
              <a:rPr lang="en-US" altLang="ko-KR" sz="1200" dirty="0"/>
              <a:t>. </a:t>
            </a:r>
            <a:r>
              <a:rPr lang="ko-KR" altLang="en-US" sz="1200" dirty="0"/>
              <a:t>개별금융기관에 적용하는 스트레스 테스트의 개념을 총량적 차원에서 금융시스템으로 확장시킨 것</a:t>
            </a:r>
            <a:endParaRPr lang="en-US" altLang="ko-KR" sz="1200" dirty="0">
              <a:solidFill>
                <a:srgbClr val="202122"/>
              </a:solidFill>
              <a:latin typeface="Arial" panose="020B0604020202020204" pitchFamily="34" charset="0"/>
            </a:endParaRPr>
          </a:p>
          <a:p>
            <a:endParaRPr lang="en-US" altLang="ko-KR" sz="1200" dirty="0">
              <a:solidFill>
                <a:srgbClr val="202122"/>
              </a:solidFill>
              <a:latin typeface="Arial" panose="020B0604020202020204" pitchFamily="34" charset="0"/>
            </a:endParaRPr>
          </a:p>
          <a:p>
            <a:pPr fontAlgn="base"/>
            <a:r>
              <a:rPr lang="en-US" altLang="ko-KR" sz="1200" dirty="0"/>
              <a:t>(</a:t>
            </a:r>
            <a:r>
              <a:rPr lang="ko-KR" altLang="en-US" sz="1200" dirty="0"/>
              <a:t>목적</a:t>
            </a:r>
            <a:r>
              <a:rPr lang="en-US" altLang="ko-KR" sz="1200" dirty="0"/>
              <a:t>)</a:t>
            </a:r>
          </a:p>
          <a:p>
            <a:pPr fontAlgn="base"/>
            <a:r>
              <a:rPr lang="ko-KR" altLang="en-US" sz="1200" dirty="0"/>
              <a:t>특정한 </a:t>
            </a:r>
            <a:r>
              <a:rPr lang="ko-KR" altLang="en-US" sz="1200" dirty="0">
                <a:highlight>
                  <a:srgbClr val="FFFF00"/>
                </a:highlight>
              </a:rPr>
              <a:t>시나리오 하에서 전체 금융기관의 잠재적 손실규모를 측정하는 정책당국 </a:t>
            </a:r>
            <a:r>
              <a:rPr lang="ko-KR" altLang="en-US" sz="1200" dirty="0"/>
              <a:t>및 감독당국은 금융시스템 스트레스 테스트를 통해 금융시스템의 전반적인 </a:t>
            </a:r>
            <a:r>
              <a:rPr lang="ko-KR" altLang="en-US" sz="1200" dirty="0">
                <a:highlight>
                  <a:srgbClr val="FFFF00"/>
                </a:highlight>
              </a:rPr>
              <a:t>리스크 </a:t>
            </a:r>
            <a:r>
              <a:rPr lang="ko-KR" altLang="en-US" sz="1200" dirty="0" err="1">
                <a:highlight>
                  <a:srgbClr val="FFFF00"/>
                </a:highlight>
              </a:rPr>
              <a:t>익스포져</a:t>
            </a:r>
            <a:r>
              <a:rPr lang="ko-KR" altLang="en-US" sz="1200" dirty="0">
                <a:highlight>
                  <a:srgbClr val="FFFF00"/>
                </a:highlight>
              </a:rPr>
              <a:t> 상황 및 그 추세를 파악하여 이를 금융시스템의 안정성을 평가하는데 활용</a:t>
            </a:r>
          </a:p>
          <a:p>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적용 예시</a:t>
            </a:r>
            <a:r>
              <a:rPr lang="en-US" altLang="ko-KR" sz="1200" dirty="0">
                <a:solidFill>
                  <a:srgbClr val="202122"/>
                </a:solidFill>
                <a:latin typeface="Arial" panose="020B0604020202020204" pitchFamily="34" charset="0"/>
              </a:rPr>
              <a:t>).</a:t>
            </a:r>
          </a:p>
          <a:p>
            <a:pPr>
              <a:buFont typeface="Arial" panose="020B0604020202020204" pitchFamily="34" charset="0"/>
              <a:buChar char="•"/>
            </a:pPr>
            <a:r>
              <a:rPr lang="ko-KR" altLang="en-US" sz="1200" dirty="0">
                <a:solidFill>
                  <a:srgbClr val="202122"/>
                </a:solidFill>
                <a:latin typeface="Arial" panose="020B0604020202020204" pitchFamily="34" charset="0"/>
              </a:rPr>
              <a:t>실업률이 </a:t>
            </a:r>
            <a:r>
              <a:rPr lang="en-US" altLang="ko-KR" sz="1200" dirty="0">
                <a:solidFill>
                  <a:srgbClr val="202122"/>
                </a:solidFill>
                <a:latin typeface="Arial" panose="020B0604020202020204" pitchFamily="34" charset="0"/>
              </a:rPr>
              <a:t>X% </a:t>
            </a:r>
            <a:r>
              <a:rPr lang="ko-KR" altLang="en-US" sz="1200" dirty="0">
                <a:solidFill>
                  <a:srgbClr val="202122"/>
                </a:solidFill>
                <a:latin typeface="Arial" panose="020B0604020202020204" pitchFamily="34" charset="0"/>
              </a:rPr>
              <a:t>증가하면 어떤 변화가 얼마나 일어날 있을 것인가</a:t>
            </a:r>
            <a:r>
              <a:rPr lang="en-US" altLang="ko-KR" sz="1200" dirty="0">
                <a:solidFill>
                  <a:srgbClr val="202122"/>
                </a:solidFill>
                <a:latin typeface="Arial" panose="020B0604020202020204" pitchFamily="34" charset="0"/>
              </a:rPr>
              <a:t>?</a:t>
            </a:r>
          </a:p>
          <a:p>
            <a:pPr>
              <a:buFont typeface="Arial" panose="020B0604020202020204" pitchFamily="34" charset="0"/>
              <a:buChar char="•"/>
            </a:pPr>
            <a:r>
              <a:rPr lang="en-US" altLang="ko-KR" sz="1200" dirty="0">
                <a:solidFill>
                  <a:srgbClr val="202122"/>
                </a:solidFill>
                <a:latin typeface="Arial" panose="020B0604020202020204" pitchFamily="34" charset="0"/>
              </a:rPr>
              <a:t>GDP</a:t>
            </a:r>
            <a:r>
              <a:rPr lang="ko-KR" altLang="en-US" sz="1200" dirty="0">
                <a:solidFill>
                  <a:srgbClr val="202122"/>
                </a:solidFill>
                <a:latin typeface="Arial" panose="020B0604020202020204" pitchFamily="34" charset="0"/>
              </a:rPr>
              <a:t>가 </a:t>
            </a:r>
            <a:r>
              <a:rPr lang="en-US" altLang="ko-KR" sz="1200" dirty="0">
                <a:solidFill>
                  <a:srgbClr val="202122"/>
                </a:solidFill>
                <a:latin typeface="Arial" panose="020B0604020202020204" pitchFamily="34" charset="0"/>
              </a:rPr>
              <a:t>X% </a:t>
            </a:r>
            <a:r>
              <a:rPr lang="ko-KR" altLang="en-US" sz="1200" dirty="0">
                <a:solidFill>
                  <a:srgbClr val="202122"/>
                </a:solidFill>
                <a:latin typeface="Arial" panose="020B0604020202020204" pitchFamily="34" charset="0"/>
              </a:rPr>
              <a:t>하락하면 어떤 변화가 얼마나 일어날 있을 것인가</a:t>
            </a:r>
            <a:r>
              <a:rPr lang="en-US" altLang="ko-KR" sz="1200" dirty="0">
                <a:solidFill>
                  <a:srgbClr val="202122"/>
                </a:solidFill>
                <a:latin typeface="Arial" panose="020B0604020202020204" pitchFamily="34" charset="0"/>
              </a:rPr>
              <a:t>?</a:t>
            </a:r>
          </a:p>
          <a:p>
            <a:pPr>
              <a:buFont typeface="Arial" panose="020B0604020202020204" pitchFamily="34" charset="0"/>
              <a:buChar char="•"/>
            </a:pPr>
            <a:r>
              <a:rPr lang="ko-KR" altLang="en-US" sz="1200" dirty="0">
                <a:solidFill>
                  <a:srgbClr val="202122"/>
                </a:solidFill>
                <a:latin typeface="Arial" panose="020B0604020202020204" pitchFamily="34" charset="0"/>
              </a:rPr>
              <a:t>이자율이 </a:t>
            </a:r>
            <a:r>
              <a:rPr lang="en-US" altLang="ko-KR" sz="1200" dirty="0">
                <a:solidFill>
                  <a:srgbClr val="202122"/>
                </a:solidFill>
                <a:latin typeface="Arial" panose="020B0604020202020204" pitchFamily="34" charset="0"/>
              </a:rPr>
              <a:t>X% </a:t>
            </a:r>
            <a:r>
              <a:rPr lang="ko-KR" altLang="en-US" sz="1200" dirty="0">
                <a:solidFill>
                  <a:srgbClr val="202122"/>
                </a:solidFill>
                <a:latin typeface="Arial" panose="020B0604020202020204" pitchFamily="34" charset="0"/>
              </a:rPr>
              <a:t>상승하면 어떤 변화가 얼마나 일어날 있을 것인가</a:t>
            </a:r>
            <a:r>
              <a:rPr lang="en-US" altLang="ko-KR" sz="1200" dirty="0">
                <a:solidFill>
                  <a:srgbClr val="202122"/>
                </a:solidFill>
                <a:latin typeface="Arial" panose="020B0604020202020204" pitchFamily="34" charset="0"/>
              </a:rPr>
              <a:t>?</a:t>
            </a:r>
          </a:p>
          <a:p>
            <a:pPr>
              <a:buFont typeface="Arial" panose="020B0604020202020204" pitchFamily="34" charset="0"/>
              <a:buChar char="•"/>
            </a:pPr>
            <a:r>
              <a:rPr lang="ko-KR" altLang="en-US" sz="1200" dirty="0">
                <a:solidFill>
                  <a:srgbClr val="202122"/>
                </a:solidFill>
                <a:latin typeface="Arial" panose="020B0604020202020204" pitchFamily="34" charset="0"/>
              </a:rPr>
              <a:t>원유가격이 </a:t>
            </a:r>
            <a:r>
              <a:rPr lang="en-US" altLang="ko-KR" sz="1200" dirty="0">
                <a:solidFill>
                  <a:srgbClr val="202122"/>
                </a:solidFill>
                <a:latin typeface="Arial" panose="020B0604020202020204" pitchFamily="34" charset="0"/>
              </a:rPr>
              <a:t>X% </a:t>
            </a:r>
            <a:r>
              <a:rPr lang="ko-KR" altLang="en-US" sz="1200" dirty="0">
                <a:solidFill>
                  <a:srgbClr val="202122"/>
                </a:solidFill>
                <a:latin typeface="Arial" panose="020B0604020202020204" pitchFamily="34" charset="0"/>
              </a:rPr>
              <a:t>상</a:t>
            </a:r>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하락하면 어떤 변화가 얼마나 일어날 있을 것인가</a:t>
            </a:r>
            <a:r>
              <a:rPr lang="en-US" altLang="ko-KR" sz="1200" dirty="0">
                <a:solidFill>
                  <a:srgbClr val="202122"/>
                </a:solidFill>
                <a:latin typeface="Arial" panose="020B0604020202020204" pitchFamily="34" charset="0"/>
              </a:rPr>
              <a:t>?</a:t>
            </a:r>
          </a:p>
          <a:p>
            <a:endParaRPr lang="en-US" altLang="ko-KR" sz="1200" dirty="0">
              <a:solidFill>
                <a:srgbClr val="202122"/>
              </a:solidFill>
              <a:latin typeface="Arial" panose="020B0604020202020204" pitchFamily="34" charset="0"/>
            </a:endParaRPr>
          </a:p>
          <a:p>
            <a:r>
              <a:rPr lang="ko-KR" altLang="en-US" sz="1200" dirty="0">
                <a:solidFill>
                  <a:srgbClr val="202122"/>
                </a:solidFill>
                <a:latin typeface="Arial" panose="020B0604020202020204" pitchFamily="34" charset="0"/>
              </a:rPr>
              <a:t>이런 가상의 위기 상황에 따른 재무제표 모의 결과는 개별 금융기관만이 당하는 어려움만 보여줄 뿐</a:t>
            </a:r>
            <a:r>
              <a:rPr lang="en-US" altLang="ko-KR" sz="1200" dirty="0">
                <a:solidFill>
                  <a:srgbClr val="202122"/>
                </a:solidFill>
                <a:latin typeface="Arial" panose="020B0604020202020204" pitchFamily="34" charset="0"/>
              </a:rPr>
              <a:t>, </a:t>
            </a:r>
          </a:p>
          <a:p>
            <a:r>
              <a:rPr lang="ko-KR" altLang="en-US" sz="1200" dirty="0">
                <a:solidFill>
                  <a:srgbClr val="202122"/>
                </a:solidFill>
                <a:latin typeface="Arial" panose="020B0604020202020204" pitchFamily="34" charset="0"/>
              </a:rPr>
              <a:t>전체 금융 시장</a:t>
            </a:r>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금융기관 서로가 서로에게 채권자이자 채무자인 복잡한 시스템</a:t>
            </a:r>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이 혼란에 처하였을 경우에 대해서는 제대로 된 답을 줄 수는 없다</a:t>
            </a:r>
            <a:r>
              <a:rPr lang="en-US" altLang="ko-KR" sz="1200" dirty="0">
                <a:solidFill>
                  <a:srgbClr val="202122"/>
                </a:solidFill>
                <a:latin typeface="Arial" panose="020B0604020202020204" pitchFamily="34" charset="0"/>
              </a:rPr>
              <a:t>.</a:t>
            </a:r>
            <a:endParaRPr lang="en-US" altLang="ko-KR" sz="1200" b="0" i="0" dirty="0">
              <a:solidFill>
                <a:srgbClr val="202122"/>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C311D485-52B0-4971-A3B1-C6DF33762A5A}"/>
              </a:ext>
            </a:extLst>
          </p:cNvPr>
          <p:cNvSpPr/>
          <p:nvPr/>
        </p:nvSpPr>
        <p:spPr>
          <a:xfrm>
            <a:off x="323528" y="5586517"/>
            <a:ext cx="8446722" cy="353045"/>
          </a:xfrm>
          <a:prstGeom prst="rect">
            <a:avLst/>
          </a:prstGeom>
        </p:spPr>
        <p:txBody>
          <a:bodyPr wrap="square">
            <a:spAutoFit/>
          </a:bodyPr>
          <a:lstStyle/>
          <a:p>
            <a:pPr marL="429260" marR="576580" indent="-429260" fontAlgn="base" latinLnBrk="0">
              <a:lnSpc>
                <a:spcPct val="160000"/>
              </a:lnSpc>
              <a:spcBef>
                <a:spcPts val="0"/>
              </a:spcBef>
              <a:spcAft>
                <a:spcPts val="0"/>
              </a:spcAft>
            </a:pPr>
            <a:r>
              <a:rPr lang="ko-KR" altLang="en-US" sz="1200" b="1" kern="0" dirty="0">
                <a:solidFill>
                  <a:srgbClr val="000000"/>
                </a:solidFill>
                <a:ea typeface="한양신명조"/>
              </a:rPr>
              <a:t>金融시스템의 스트레스 테스트 方案  </a:t>
            </a:r>
            <a:r>
              <a:rPr lang="en-US" altLang="ko-KR" sz="1200" b="1" kern="0" dirty="0">
                <a:solidFill>
                  <a:srgbClr val="000000"/>
                </a:solidFill>
                <a:latin typeface="한양신명조"/>
              </a:rPr>
              <a:t>- </a:t>
            </a:r>
            <a:r>
              <a:rPr lang="ko-KR" altLang="en-US" sz="1200" b="1" kern="0" dirty="0">
                <a:solidFill>
                  <a:srgbClr val="000000"/>
                </a:solidFill>
                <a:ea typeface="한양신명조"/>
              </a:rPr>
              <a:t>신용위험을 중심으로 </a:t>
            </a:r>
            <a:r>
              <a:rPr lang="en-US" altLang="ko-KR" sz="1200" b="1" kern="0" dirty="0">
                <a:solidFill>
                  <a:srgbClr val="000000"/>
                </a:solidFill>
                <a:latin typeface="한양신명조"/>
              </a:rPr>
              <a:t>-</a:t>
            </a:r>
            <a:r>
              <a:rPr lang="ko-KR" altLang="en-US" sz="1200" kern="0" dirty="0" err="1">
                <a:solidFill>
                  <a:srgbClr val="000000"/>
                </a:solidFill>
                <a:ea typeface="한양신명조"/>
              </a:rPr>
              <a:t>金</a:t>
            </a:r>
            <a:r>
              <a:rPr lang="ko-KR" altLang="en-US" sz="1200" kern="0" dirty="0">
                <a:solidFill>
                  <a:srgbClr val="000000"/>
                </a:solidFill>
                <a:ea typeface="한양신명조"/>
              </a:rPr>
              <a:t> 周 哲</a:t>
            </a:r>
            <a:r>
              <a:rPr lang="ko-KR" altLang="en-US" sz="1200" kern="0" baseline="30000" dirty="0">
                <a:solidFill>
                  <a:srgbClr val="000000"/>
                </a:solidFill>
                <a:latin typeface="한양신명조"/>
              </a:rPr>
              <a:t>*        </a:t>
            </a:r>
            <a:r>
              <a:rPr lang="en-US" altLang="ko-KR" sz="1200" kern="0" baseline="30000" dirty="0">
                <a:solidFill>
                  <a:srgbClr val="000000"/>
                </a:solidFill>
                <a:latin typeface="한양신명조"/>
              </a:rPr>
              <a:t>(</a:t>
            </a:r>
            <a:r>
              <a:rPr lang="ko-KR" altLang="en-US" sz="1200" dirty="0"/>
              <a:t>한국은행 금융경제연구원 </a:t>
            </a:r>
            <a:r>
              <a:rPr lang="en-US" altLang="ko-KR" sz="1200" dirty="0"/>
              <a:t>:</a:t>
            </a:r>
            <a:r>
              <a:rPr lang="ko-KR" altLang="en-US" sz="1200" dirty="0"/>
              <a:t> 참고</a:t>
            </a:r>
            <a:endParaRPr lang="ko-KR" altLang="en-US" sz="800" kern="0" spc="0" dirty="0">
              <a:solidFill>
                <a:srgbClr val="000000"/>
              </a:solidFill>
              <a:effectLst/>
            </a:endParaRPr>
          </a:p>
        </p:txBody>
      </p:sp>
    </p:spTree>
    <p:extLst>
      <p:ext uri="{BB962C8B-B14F-4D97-AF65-F5344CB8AC3E}">
        <p14:creationId xmlns:p14="http://schemas.microsoft.com/office/powerpoint/2010/main" val="218476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6FFB3D3-2288-45C0-B6BF-3AD2F4405510}"/>
              </a:ext>
            </a:extLst>
          </p:cNvPr>
          <p:cNvSpPr/>
          <p:nvPr/>
        </p:nvSpPr>
        <p:spPr>
          <a:xfrm>
            <a:off x="303608" y="346152"/>
            <a:ext cx="3121047" cy="369332"/>
          </a:xfrm>
          <a:prstGeom prst="rect">
            <a:avLst/>
          </a:prstGeom>
        </p:spPr>
        <p:txBody>
          <a:bodyPr wrap="none">
            <a:spAutoFit/>
          </a:bodyPr>
          <a:lstStyle/>
          <a:p>
            <a:r>
              <a:rPr lang="en-US" altLang="ko-KR" dirty="0">
                <a:solidFill>
                  <a:srgbClr val="4D5156"/>
                </a:solidFill>
                <a:latin typeface="Apple SD Gothic Neo"/>
              </a:rPr>
              <a:t>Ch 12. Monte Carlo Simulation</a:t>
            </a:r>
            <a:endParaRPr lang="ko-KR" altLang="en-US" dirty="0"/>
          </a:p>
        </p:txBody>
      </p:sp>
      <p:sp>
        <p:nvSpPr>
          <p:cNvPr id="3" name="직사각형 2">
            <a:extLst>
              <a:ext uri="{FF2B5EF4-FFF2-40B4-BE49-F238E27FC236}">
                <a16:creationId xmlns:a16="http://schemas.microsoft.com/office/drawing/2014/main" id="{644B5922-D509-41E8-A466-0FC0F1CA04DC}"/>
              </a:ext>
            </a:extLst>
          </p:cNvPr>
          <p:cNvSpPr/>
          <p:nvPr/>
        </p:nvSpPr>
        <p:spPr>
          <a:xfrm>
            <a:off x="307684" y="996937"/>
            <a:ext cx="8568951" cy="369332"/>
          </a:xfrm>
          <a:prstGeom prst="rect">
            <a:avLst/>
          </a:prstGeom>
        </p:spPr>
        <p:txBody>
          <a:bodyPr wrap="square">
            <a:spAutoFit/>
          </a:bodyPr>
          <a:lstStyle/>
          <a:p>
            <a:r>
              <a:rPr lang="ko-KR" altLang="en-US"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반복된 무작위 </a:t>
            </a:r>
            <a:r>
              <a:rPr lang="ko-KR" altLang="en-US" sz="1200" dirty="0">
                <a:solidFill>
                  <a:srgbClr val="0645AD"/>
                </a:solidFill>
                <a:latin typeface="Arial" panose="020B0604020202020204" pitchFamily="34" charset="0"/>
                <a:hlinkClick r:id="rId2" tooltip="표집"/>
              </a:rPr>
              <a:t>추출</a:t>
            </a:r>
            <a:r>
              <a:rPr lang="en-US" altLang="ko-KR" sz="1200" dirty="0">
                <a:solidFill>
                  <a:srgbClr val="202122"/>
                </a:solidFill>
                <a:latin typeface="Arial" panose="020B0604020202020204" pitchFamily="34" charset="0"/>
              </a:rPr>
              <a:t>(repeated random sampling)</a:t>
            </a:r>
            <a:r>
              <a:rPr lang="ko-KR" altLang="en-US" sz="1200" dirty="0">
                <a:solidFill>
                  <a:srgbClr val="202122"/>
                </a:solidFill>
                <a:latin typeface="Arial" panose="020B0604020202020204" pitchFamily="34" charset="0"/>
              </a:rPr>
              <a:t>을 이용하여 함수의 값을 수리적으로 근사하는 </a:t>
            </a:r>
            <a:r>
              <a:rPr lang="ko-KR" altLang="en-US" sz="1200" dirty="0">
                <a:solidFill>
                  <a:srgbClr val="0645AD"/>
                </a:solidFill>
                <a:latin typeface="Arial" panose="020B0604020202020204" pitchFamily="34" charset="0"/>
                <a:hlinkClick r:id="rId3" tooltip="알고리즘"/>
              </a:rPr>
              <a:t>알고리즘</a:t>
            </a:r>
            <a:r>
              <a:rPr lang="ko-KR" altLang="en-US" sz="1200" dirty="0">
                <a:solidFill>
                  <a:srgbClr val="202122"/>
                </a:solidFill>
                <a:latin typeface="Arial" panose="020B0604020202020204" pitchFamily="34" charset="0"/>
              </a:rPr>
              <a:t>을 부르는 용어</a:t>
            </a:r>
            <a:endParaRPr lang="ko-KR" altLang="en-US" sz="1200" dirty="0"/>
          </a:p>
        </p:txBody>
      </p:sp>
      <p:sp>
        <p:nvSpPr>
          <p:cNvPr id="8" name="TextBox 7">
            <a:extLst>
              <a:ext uri="{FF2B5EF4-FFF2-40B4-BE49-F238E27FC236}">
                <a16:creationId xmlns:a16="http://schemas.microsoft.com/office/drawing/2014/main" id="{DDDFDEA7-73F0-4BA2-816E-7A6AA7F9C6FE}"/>
              </a:ext>
            </a:extLst>
          </p:cNvPr>
          <p:cNvSpPr txBox="1"/>
          <p:nvPr/>
        </p:nvSpPr>
        <p:spPr>
          <a:xfrm>
            <a:off x="395536" y="1498457"/>
            <a:ext cx="7992888" cy="461665"/>
          </a:xfrm>
          <a:prstGeom prst="rect">
            <a:avLst/>
          </a:prstGeom>
          <a:noFill/>
          <a:ln w="28575">
            <a:solidFill>
              <a:schemeClr val="accent5">
                <a:lumMod val="75000"/>
              </a:schemeClr>
            </a:solidFill>
          </a:ln>
        </p:spPr>
        <p:txBody>
          <a:bodyPr wrap="square" rtlCol="0">
            <a:spAutoFit/>
          </a:bodyPr>
          <a:lstStyle/>
          <a:p>
            <a:r>
              <a:rPr lang="en-US" altLang="ko-KR" sz="1200" dirty="0">
                <a:solidFill>
                  <a:srgbClr val="4D5156"/>
                </a:solidFill>
                <a:highlight>
                  <a:srgbClr val="FFFF00"/>
                </a:highlight>
                <a:latin typeface="Apple SD Gothic Neo"/>
              </a:rPr>
              <a:t>Monte Carlo Simulation </a:t>
            </a:r>
            <a:r>
              <a:rPr lang="ko-KR" altLang="en-US" sz="1200" dirty="0">
                <a:solidFill>
                  <a:srgbClr val="4D5156"/>
                </a:solidFill>
                <a:highlight>
                  <a:srgbClr val="FFFF00"/>
                </a:highlight>
                <a:latin typeface="Apple SD Gothic Neo"/>
              </a:rPr>
              <a:t>과정</a:t>
            </a:r>
            <a:endParaRPr lang="en-US" altLang="ko-KR" sz="1200" dirty="0">
              <a:solidFill>
                <a:srgbClr val="4D5156"/>
              </a:solidFill>
              <a:highlight>
                <a:srgbClr val="FFFF00"/>
              </a:highlight>
              <a:latin typeface="Apple SD Gothic Neo"/>
            </a:endParaRPr>
          </a:p>
          <a:p>
            <a:r>
              <a:rPr lang="ko-KR" altLang="en-US" sz="1200" dirty="0">
                <a:solidFill>
                  <a:srgbClr val="4D5156"/>
                </a:solidFill>
                <a:highlight>
                  <a:srgbClr val="00FFFF"/>
                </a:highlight>
                <a:latin typeface="Apple SD Gothic Neo"/>
              </a:rPr>
              <a:t>문제정의</a:t>
            </a:r>
            <a:r>
              <a:rPr lang="en-US" altLang="ko-KR" sz="1200" dirty="0">
                <a:solidFill>
                  <a:srgbClr val="4D5156"/>
                </a:solidFill>
                <a:highlight>
                  <a:srgbClr val="00FFFF"/>
                </a:highlight>
                <a:latin typeface="Apple SD Gothic Neo"/>
                <a:sym typeface="Wingdings" panose="05000000000000000000" pitchFamily="2" charset="2"/>
              </a:rPr>
              <a:t> </a:t>
            </a:r>
            <a:r>
              <a:rPr lang="ko-KR" altLang="en-US" sz="1200" dirty="0">
                <a:solidFill>
                  <a:srgbClr val="4D5156"/>
                </a:solidFill>
                <a:highlight>
                  <a:srgbClr val="00FFFF"/>
                </a:highlight>
                <a:latin typeface="Apple SD Gothic Neo"/>
                <a:sym typeface="Wingdings" panose="05000000000000000000" pitchFamily="2" charset="2"/>
              </a:rPr>
              <a:t>변수 선택</a:t>
            </a:r>
            <a:r>
              <a:rPr lang="en-US" altLang="ko-KR" sz="1200" dirty="0">
                <a:solidFill>
                  <a:srgbClr val="4D5156"/>
                </a:solidFill>
                <a:highlight>
                  <a:srgbClr val="00FFFF"/>
                </a:highlight>
                <a:latin typeface="Apple SD Gothic Neo"/>
                <a:sym typeface="Wingdings" panose="05000000000000000000" pitchFamily="2" charset="2"/>
              </a:rPr>
              <a:t> </a:t>
            </a:r>
            <a:r>
              <a:rPr lang="ko-KR" altLang="en-US" sz="1200" dirty="0">
                <a:solidFill>
                  <a:srgbClr val="4D5156"/>
                </a:solidFill>
                <a:highlight>
                  <a:srgbClr val="00FFFF"/>
                </a:highlight>
                <a:latin typeface="Apple SD Gothic Neo"/>
                <a:sym typeface="Wingdings" panose="05000000000000000000" pitchFamily="2" charset="2"/>
              </a:rPr>
              <a:t>자료 수집</a:t>
            </a:r>
            <a:r>
              <a:rPr lang="en-US" altLang="ko-KR" sz="1200" dirty="0">
                <a:solidFill>
                  <a:srgbClr val="4D5156"/>
                </a:solidFill>
                <a:highlight>
                  <a:srgbClr val="00FFFF"/>
                </a:highlight>
                <a:latin typeface="Apple SD Gothic Neo"/>
                <a:sym typeface="Wingdings" panose="05000000000000000000" pitchFamily="2" charset="2"/>
              </a:rPr>
              <a:t> </a:t>
            </a:r>
            <a:r>
              <a:rPr lang="ko-KR" altLang="en-US" sz="1200" dirty="0">
                <a:solidFill>
                  <a:srgbClr val="4D5156"/>
                </a:solidFill>
                <a:highlight>
                  <a:srgbClr val="00FFFF"/>
                </a:highlight>
                <a:latin typeface="Apple SD Gothic Neo"/>
                <a:sym typeface="Wingdings" panose="05000000000000000000" pitchFamily="2" charset="2"/>
              </a:rPr>
              <a:t>확률분포 선택</a:t>
            </a:r>
            <a:r>
              <a:rPr lang="en-US" altLang="ko-KR" sz="1200" dirty="0">
                <a:solidFill>
                  <a:srgbClr val="4D5156"/>
                </a:solidFill>
                <a:highlight>
                  <a:srgbClr val="00FFFF"/>
                </a:highlight>
                <a:latin typeface="Apple SD Gothic Neo"/>
                <a:sym typeface="Wingdings" panose="05000000000000000000" pitchFamily="2" charset="2"/>
              </a:rPr>
              <a:t> random number</a:t>
            </a:r>
            <a:r>
              <a:rPr lang="ko-KR" altLang="en-US" sz="1200" dirty="0">
                <a:solidFill>
                  <a:srgbClr val="4D5156"/>
                </a:solidFill>
                <a:highlight>
                  <a:srgbClr val="00FFFF"/>
                </a:highlight>
                <a:latin typeface="Apple SD Gothic Neo"/>
                <a:sym typeface="Wingdings" panose="05000000000000000000" pitchFamily="2" charset="2"/>
              </a:rPr>
              <a:t> 발생</a:t>
            </a:r>
            <a:r>
              <a:rPr lang="en-US" altLang="ko-KR" sz="1200" dirty="0">
                <a:solidFill>
                  <a:srgbClr val="4D5156"/>
                </a:solidFill>
                <a:highlight>
                  <a:srgbClr val="00FFFF"/>
                </a:highlight>
                <a:latin typeface="Apple SD Gothic Neo"/>
                <a:sym typeface="Wingdings" panose="05000000000000000000" pitchFamily="2" charset="2"/>
              </a:rPr>
              <a:t> </a:t>
            </a:r>
            <a:r>
              <a:rPr lang="en-US" altLang="ko-KR" sz="1200" dirty="0">
                <a:highlight>
                  <a:srgbClr val="00FFFF"/>
                </a:highlight>
              </a:rPr>
              <a:t>simulation </a:t>
            </a:r>
            <a:r>
              <a:rPr lang="en-US" altLang="ko-KR" sz="1200" dirty="0">
                <a:solidFill>
                  <a:srgbClr val="4D5156"/>
                </a:solidFill>
                <a:highlight>
                  <a:srgbClr val="00FFFF"/>
                </a:highlight>
                <a:latin typeface="Apple SD Gothic Neo"/>
                <a:sym typeface="Wingdings" panose="05000000000000000000" pitchFamily="2" charset="2"/>
              </a:rPr>
              <a:t> Modeling</a:t>
            </a:r>
            <a:endParaRPr lang="en-US" altLang="ko-KR" sz="1200" dirty="0">
              <a:solidFill>
                <a:srgbClr val="4D5156"/>
              </a:solidFill>
              <a:highlight>
                <a:srgbClr val="00FFFF"/>
              </a:highlight>
              <a:latin typeface="Apple SD Gothic Neo"/>
            </a:endParaRPr>
          </a:p>
        </p:txBody>
      </p:sp>
      <p:sp>
        <p:nvSpPr>
          <p:cNvPr id="9" name="TextBox 8">
            <a:extLst>
              <a:ext uri="{FF2B5EF4-FFF2-40B4-BE49-F238E27FC236}">
                <a16:creationId xmlns:a16="http://schemas.microsoft.com/office/drawing/2014/main" id="{5AB3139C-44A2-4050-B635-10C84125F360}"/>
              </a:ext>
            </a:extLst>
          </p:cNvPr>
          <p:cNvSpPr txBox="1"/>
          <p:nvPr/>
        </p:nvSpPr>
        <p:spPr>
          <a:xfrm>
            <a:off x="395536" y="2149681"/>
            <a:ext cx="6480720" cy="1754326"/>
          </a:xfrm>
          <a:prstGeom prst="rect">
            <a:avLst/>
          </a:prstGeom>
          <a:noFill/>
          <a:ln>
            <a:solidFill>
              <a:schemeClr val="accent5">
                <a:lumMod val="75000"/>
              </a:schemeClr>
            </a:solidFill>
          </a:ln>
        </p:spPr>
        <p:txBody>
          <a:bodyPr wrap="square" rtlCol="0">
            <a:spAutoFit/>
          </a:bodyPr>
          <a:lstStyle/>
          <a:p>
            <a:pPr marL="342900" indent="-342900">
              <a:buAutoNum type="arabicPeriod"/>
            </a:pPr>
            <a:r>
              <a:rPr lang="ko-KR" altLang="en-US" sz="1200" dirty="0"/>
              <a:t>문제정의 </a:t>
            </a:r>
            <a:r>
              <a:rPr lang="en-US" altLang="ko-KR" sz="1200" dirty="0"/>
              <a:t>: </a:t>
            </a:r>
            <a:r>
              <a:rPr lang="ko-KR" altLang="en-US" sz="1200" dirty="0"/>
              <a:t>불확실한 상황 하에서 의사결정</a:t>
            </a:r>
            <a:r>
              <a:rPr lang="en-US" altLang="ko-KR" sz="1200" dirty="0"/>
              <a:t>, </a:t>
            </a:r>
            <a:r>
              <a:rPr lang="ko-KR" altLang="en-US" sz="1200" dirty="0"/>
              <a:t>문제 정의</a:t>
            </a:r>
            <a:endParaRPr lang="en-US" altLang="ko-KR" sz="1200" dirty="0"/>
          </a:p>
          <a:p>
            <a:pPr marL="342900" indent="-342900">
              <a:buAutoNum type="arabicPeriod"/>
            </a:pPr>
            <a:r>
              <a:rPr lang="ko-KR" altLang="en-US" sz="1200" dirty="0"/>
              <a:t>확률변수 선택</a:t>
            </a:r>
            <a:r>
              <a:rPr lang="en-US" altLang="ko-KR" sz="1200" dirty="0"/>
              <a:t>(X1, X2, ….</a:t>
            </a:r>
            <a:r>
              <a:rPr lang="en-US" altLang="ko-KR" sz="1200" dirty="0" err="1"/>
              <a:t>Xn</a:t>
            </a:r>
            <a:r>
              <a:rPr lang="en-US" altLang="ko-KR" sz="1200" dirty="0"/>
              <a:t>)</a:t>
            </a:r>
          </a:p>
          <a:p>
            <a:pPr marL="342900" indent="-342900">
              <a:buAutoNum type="arabicPeriod"/>
            </a:pPr>
            <a:r>
              <a:rPr lang="ko-KR" altLang="en-US" sz="1200" dirty="0"/>
              <a:t>자료</a:t>
            </a:r>
            <a:r>
              <a:rPr lang="en-US" altLang="ko-KR" sz="1200" dirty="0"/>
              <a:t> </a:t>
            </a:r>
            <a:r>
              <a:rPr lang="ko-KR" altLang="en-US" sz="1200" dirty="0"/>
              <a:t>수집</a:t>
            </a:r>
            <a:endParaRPr lang="en-US" altLang="ko-KR" sz="1200" dirty="0"/>
          </a:p>
          <a:p>
            <a:pPr marL="342900" indent="-342900">
              <a:buAutoNum type="arabicPeriod"/>
            </a:pPr>
            <a:r>
              <a:rPr lang="ko-KR" altLang="en-US" sz="1200" dirty="0"/>
              <a:t>확률변수의 확률 분포 선택</a:t>
            </a:r>
            <a:endParaRPr lang="en-US" altLang="ko-KR" sz="1200" dirty="0"/>
          </a:p>
          <a:p>
            <a:pPr marL="171450" indent="-171450">
              <a:buFont typeface="Wingdings" panose="05000000000000000000" pitchFamily="2" charset="2"/>
              <a:buChar char="à"/>
            </a:pPr>
            <a:r>
              <a:rPr lang="en-US" altLang="ko-KR" sz="1200" dirty="0">
                <a:sym typeface="Wingdings" panose="05000000000000000000" pitchFamily="2" charset="2"/>
              </a:rPr>
              <a:t>P(X) </a:t>
            </a:r>
            <a:r>
              <a:rPr lang="ko-KR" altLang="en-US" sz="1200" dirty="0">
                <a:sym typeface="Wingdings" panose="05000000000000000000" pitchFamily="2" charset="2"/>
              </a:rPr>
              <a:t>가 가질 수 있는 분포에 대한 선정을 통해 정확도 결정 </a:t>
            </a:r>
            <a:r>
              <a:rPr lang="en-US" altLang="ko-KR" sz="1200" dirty="0">
                <a:sym typeface="Wingdings" panose="05000000000000000000" pitchFamily="2" charset="2"/>
              </a:rPr>
              <a:t>: </a:t>
            </a:r>
            <a:r>
              <a:rPr lang="ko-KR" altLang="en-US" sz="1200" dirty="0">
                <a:sym typeface="Wingdings" panose="05000000000000000000" pitchFamily="2" charset="2"/>
              </a:rPr>
              <a:t>정규분포</a:t>
            </a:r>
            <a:r>
              <a:rPr lang="en-US" altLang="ko-KR" sz="1200" dirty="0">
                <a:sym typeface="Wingdings" panose="05000000000000000000" pitchFamily="2" charset="2"/>
              </a:rPr>
              <a:t>, </a:t>
            </a:r>
            <a:r>
              <a:rPr lang="ko-KR" altLang="en-US" sz="1200" dirty="0">
                <a:sym typeface="Wingdings" panose="05000000000000000000" pitchFamily="2" charset="2"/>
              </a:rPr>
              <a:t>로그정규분포</a:t>
            </a:r>
            <a:r>
              <a:rPr lang="en-US" altLang="ko-KR" sz="1200" dirty="0">
                <a:sym typeface="Wingdings" panose="05000000000000000000" pitchFamily="2" charset="2"/>
              </a:rPr>
              <a:t> </a:t>
            </a:r>
            <a:r>
              <a:rPr lang="ko-KR" altLang="en-US" sz="1200" dirty="0">
                <a:sym typeface="Wingdings" panose="05000000000000000000" pitchFamily="2" charset="2"/>
              </a:rPr>
              <a:t>등</a:t>
            </a:r>
            <a:endParaRPr lang="en-US" altLang="ko-KR" sz="1200" dirty="0">
              <a:sym typeface="Wingdings" panose="05000000000000000000" pitchFamily="2" charset="2"/>
            </a:endParaRPr>
          </a:p>
          <a:p>
            <a:r>
              <a:rPr lang="en-US" altLang="ko-KR" sz="1200" dirty="0">
                <a:sym typeface="Wingdings" panose="05000000000000000000" pitchFamily="2" charset="2"/>
              </a:rPr>
              <a:t>5. </a:t>
            </a:r>
            <a:r>
              <a:rPr lang="ko-KR" altLang="en-US" sz="1200" dirty="0">
                <a:sym typeface="Wingdings" panose="05000000000000000000" pitchFamily="2" charset="2"/>
              </a:rPr>
              <a:t>확률변수의 </a:t>
            </a:r>
            <a:r>
              <a:rPr lang="en-US" altLang="ko-KR" sz="1200" dirty="0">
                <a:sym typeface="Wingdings" panose="05000000000000000000" pitchFamily="2" charset="2"/>
              </a:rPr>
              <a:t>random number </a:t>
            </a:r>
            <a:r>
              <a:rPr lang="ko-KR" altLang="en-US" sz="1200" dirty="0">
                <a:sym typeface="Wingdings" panose="05000000000000000000" pitchFamily="2" charset="2"/>
              </a:rPr>
              <a:t>생성</a:t>
            </a:r>
            <a:endParaRPr lang="en-US" altLang="ko-KR" sz="1200" dirty="0">
              <a:sym typeface="Wingdings" panose="05000000000000000000" pitchFamily="2" charset="2"/>
            </a:endParaRPr>
          </a:p>
          <a:p>
            <a:r>
              <a:rPr lang="en-US" altLang="ko-KR" sz="1200" dirty="0">
                <a:sym typeface="Wingdings" panose="05000000000000000000" pitchFamily="2" charset="2"/>
              </a:rPr>
              <a:t>6. </a:t>
            </a:r>
            <a:r>
              <a:rPr lang="en-US" altLang="ko-KR" sz="1200" dirty="0"/>
              <a:t>Simulation </a:t>
            </a:r>
            <a:r>
              <a:rPr lang="ko-KR" altLang="en-US" sz="1200" dirty="0"/>
              <a:t>실시</a:t>
            </a:r>
            <a:endParaRPr lang="en-US" altLang="ko-KR" sz="1200" dirty="0"/>
          </a:p>
          <a:p>
            <a:r>
              <a:rPr lang="en-US" altLang="ko-KR" sz="1200" dirty="0"/>
              <a:t> : </a:t>
            </a:r>
            <a:r>
              <a:rPr lang="ko-KR" altLang="en-US" sz="1200" dirty="0"/>
              <a:t>생성한 난수를 식에 대입하여 시뮬레이션 실험을 실시</a:t>
            </a:r>
            <a:r>
              <a:rPr lang="en-US" altLang="ko-KR" sz="1200" dirty="0"/>
              <a:t>, </a:t>
            </a:r>
            <a:r>
              <a:rPr lang="en-US" altLang="ko-KR" sz="1200" dirty="0">
                <a:sym typeface="Wingdings" panose="05000000000000000000" pitchFamily="2" charset="2"/>
              </a:rPr>
              <a:t> </a:t>
            </a:r>
            <a:r>
              <a:rPr lang="ko-KR" altLang="en-US" sz="1200" dirty="0">
                <a:sym typeface="Wingdings" panose="05000000000000000000" pitchFamily="2" charset="2"/>
              </a:rPr>
              <a:t>반복을 통해 정확한 예측치 획득</a:t>
            </a:r>
            <a:endParaRPr lang="en-US" altLang="ko-KR" sz="1200" dirty="0">
              <a:sym typeface="Wingdings" panose="05000000000000000000" pitchFamily="2" charset="2"/>
            </a:endParaRPr>
          </a:p>
          <a:p>
            <a:r>
              <a:rPr lang="en-US" altLang="ko-KR" sz="1200" dirty="0">
                <a:sym typeface="Wingdings" panose="05000000000000000000" pitchFamily="2" charset="2"/>
              </a:rPr>
              <a:t>7. </a:t>
            </a:r>
            <a:r>
              <a:rPr lang="ko-KR" altLang="en-US" sz="1200" dirty="0">
                <a:sym typeface="Wingdings" panose="05000000000000000000" pitchFamily="2" charset="2"/>
              </a:rPr>
              <a:t>통계량 계산</a:t>
            </a:r>
            <a:r>
              <a:rPr lang="en-US" altLang="ko-KR" sz="1200" dirty="0">
                <a:sym typeface="Wingdings" panose="05000000000000000000" pitchFamily="2" charset="2"/>
              </a:rPr>
              <a:t> </a:t>
            </a:r>
            <a:r>
              <a:rPr lang="ko-KR" altLang="en-US" sz="1200" dirty="0">
                <a:sym typeface="Wingdings" panose="05000000000000000000" pitchFamily="2" charset="2"/>
              </a:rPr>
              <a:t>결과 해석</a:t>
            </a:r>
            <a:endParaRPr lang="ko-KR" altLang="en-US" sz="1200" dirty="0"/>
          </a:p>
        </p:txBody>
      </p:sp>
      <p:sp>
        <p:nvSpPr>
          <p:cNvPr id="11" name="직사각형 10">
            <a:extLst>
              <a:ext uri="{FF2B5EF4-FFF2-40B4-BE49-F238E27FC236}">
                <a16:creationId xmlns:a16="http://schemas.microsoft.com/office/drawing/2014/main" id="{64E4E33D-48CF-4398-8146-104FB62FD9DA}"/>
              </a:ext>
            </a:extLst>
          </p:cNvPr>
          <p:cNvSpPr/>
          <p:nvPr/>
        </p:nvSpPr>
        <p:spPr>
          <a:xfrm>
            <a:off x="395536" y="4005478"/>
            <a:ext cx="6480720" cy="1015663"/>
          </a:xfrm>
          <a:prstGeom prst="rect">
            <a:avLst/>
          </a:prstGeom>
          <a:ln>
            <a:solidFill>
              <a:schemeClr val="accent1"/>
            </a:solidFill>
          </a:ln>
        </p:spPr>
        <p:txBody>
          <a:bodyPr wrap="square">
            <a:spAutoFit/>
          </a:bodyPr>
          <a:lstStyle/>
          <a:p>
            <a:r>
              <a:rPr lang="ko-KR" altLang="en-US" sz="1200" dirty="0">
                <a:solidFill>
                  <a:srgbClr val="333333"/>
                </a:solidFill>
                <a:latin typeface="Noto Sans KR"/>
              </a:rPr>
              <a:t>    미국의 </a:t>
            </a:r>
            <a:r>
              <a:rPr lang="ko-KR" altLang="en-US" sz="1200" dirty="0">
                <a:solidFill>
                  <a:srgbClr val="333333"/>
                </a:solidFill>
                <a:highlight>
                  <a:srgbClr val="FFFF00"/>
                </a:highlight>
                <a:latin typeface="Noto Sans KR"/>
              </a:rPr>
              <a:t>원자폭탄 개발 계획 </a:t>
            </a:r>
            <a:r>
              <a:rPr lang="en-US" altLang="ko-KR" sz="1200" dirty="0">
                <a:solidFill>
                  <a:srgbClr val="333333"/>
                </a:solidFill>
                <a:highlight>
                  <a:srgbClr val="FFFF00"/>
                </a:highlight>
                <a:latin typeface="Noto Sans KR"/>
              </a:rPr>
              <a:t>: </a:t>
            </a:r>
            <a:r>
              <a:rPr lang="ko-KR" altLang="en-US" sz="1200" dirty="0">
                <a:solidFill>
                  <a:srgbClr val="333333"/>
                </a:solidFill>
                <a:highlight>
                  <a:srgbClr val="FFFF00"/>
                </a:highlight>
                <a:latin typeface="Noto Sans KR"/>
              </a:rPr>
              <a:t> 맨해튼 프로젝트</a:t>
            </a:r>
            <a:r>
              <a:rPr lang="en-US" altLang="ko-KR" sz="1200" dirty="0">
                <a:solidFill>
                  <a:srgbClr val="333333"/>
                </a:solidFill>
                <a:latin typeface="Noto Sans KR"/>
              </a:rPr>
              <a:t> </a:t>
            </a:r>
          </a:p>
          <a:p>
            <a:pPr marL="171450" indent="-171450">
              <a:buFont typeface="Wingdings" panose="05000000000000000000" pitchFamily="2" charset="2"/>
              <a:buChar char="à"/>
            </a:pPr>
            <a:r>
              <a:rPr lang="ko-KR" altLang="en-US" sz="1200" dirty="0" err="1">
                <a:solidFill>
                  <a:srgbClr val="333333"/>
                </a:solidFill>
                <a:latin typeface="Noto Sans KR"/>
              </a:rPr>
              <a:t>몬테카를로</a:t>
            </a:r>
            <a:r>
              <a:rPr lang="ko-KR" altLang="en-US" sz="1200" dirty="0">
                <a:solidFill>
                  <a:srgbClr val="333333"/>
                </a:solidFill>
                <a:latin typeface="Noto Sans KR"/>
              </a:rPr>
              <a:t> 방법이라는 이름이 처음 쓰이게 된 계기</a:t>
            </a:r>
            <a:endParaRPr lang="en-US" altLang="ko-KR" sz="1200" dirty="0">
              <a:solidFill>
                <a:srgbClr val="333333"/>
              </a:solidFill>
              <a:latin typeface="Noto Sans KR"/>
            </a:endParaRPr>
          </a:p>
          <a:p>
            <a:pPr marL="171450" indent="-171450">
              <a:buFont typeface="Wingdings" panose="05000000000000000000" pitchFamily="2" charset="2"/>
              <a:buChar char="à"/>
            </a:pPr>
            <a:r>
              <a:rPr lang="ko-KR" altLang="en-US" sz="1200" dirty="0"/>
              <a:t>폴란드 출신의 수학자 </a:t>
            </a:r>
            <a:r>
              <a:rPr lang="ko-KR" altLang="en-US" sz="1200" dirty="0" err="1">
                <a:highlight>
                  <a:srgbClr val="FFFF00"/>
                </a:highlight>
              </a:rPr>
              <a:t>스태니슬로</a:t>
            </a:r>
            <a:r>
              <a:rPr lang="ko-KR" altLang="en-US" sz="1200" dirty="0">
                <a:highlight>
                  <a:srgbClr val="FFFF00"/>
                </a:highlight>
              </a:rPr>
              <a:t> </a:t>
            </a:r>
            <a:r>
              <a:rPr lang="ko-KR" altLang="en-US" sz="1200" dirty="0" err="1">
                <a:highlight>
                  <a:srgbClr val="FFFF00"/>
                </a:highlight>
              </a:rPr>
              <a:t>울람</a:t>
            </a:r>
            <a:r>
              <a:rPr lang="en-US" altLang="ko-KR" sz="1200" dirty="0">
                <a:highlight>
                  <a:srgbClr val="FFFF00"/>
                </a:highlight>
              </a:rPr>
              <a:t>(</a:t>
            </a:r>
            <a:r>
              <a:rPr lang="en-US" altLang="ko-KR" sz="1200" dirty="0" err="1">
                <a:highlight>
                  <a:srgbClr val="FFFF00"/>
                </a:highlight>
              </a:rPr>
              <a:t>Stanisław</a:t>
            </a:r>
            <a:r>
              <a:rPr lang="en-US" altLang="ko-KR" sz="1200" dirty="0">
                <a:highlight>
                  <a:srgbClr val="FFFF00"/>
                </a:highlight>
              </a:rPr>
              <a:t> Marcin </a:t>
            </a:r>
            <a:r>
              <a:rPr lang="en-US" altLang="ko-KR" sz="1200" dirty="0" err="1">
                <a:highlight>
                  <a:srgbClr val="FFFF00"/>
                </a:highlight>
              </a:rPr>
              <a:t>Ulam</a:t>
            </a:r>
            <a:r>
              <a:rPr lang="en-US" altLang="ko-KR" sz="1200" dirty="0">
                <a:highlight>
                  <a:srgbClr val="FFFF00"/>
                </a:highlight>
              </a:rPr>
              <a:t>, 1909-1984</a:t>
            </a:r>
            <a:r>
              <a:rPr lang="en-US" altLang="ko-KR" sz="1200" dirty="0"/>
              <a:t>)</a:t>
            </a:r>
            <a:r>
              <a:rPr lang="ko-KR" altLang="en-US" sz="1200" dirty="0"/>
              <a:t> </a:t>
            </a:r>
            <a:endParaRPr lang="en-US" altLang="ko-KR" sz="1200" dirty="0"/>
          </a:p>
          <a:p>
            <a:pPr marL="171450" indent="-171450">
              <a:buFont typeface="Wingdings" panose="05000000000000000000" pitchFamily="2" charset="2"/>
              <a:buChar char="à"/>
            </a:pPr>
            <a:r>
              <a:rPr lang="ko-KR" altLang="en-US" sz="1200" dirty="0"/>
              <a:t>컴퓨터의 아버지로 잘 알려진 </a:t>
            </a:r>
            <a:r>
              <a:rPr lang="ko-KR" altLang="en-US" sz="1200" dirty="0">
                <a:highlight>
                  <a:srgbClr val="00FFFF"/>
                </a:highlight>
              </a:rPr>
              <a:t>폰 </a:t>
            </a:r>
            <a:r>
              <a:rPr lang="ko-KR" altLang="en-US" sz="1200" dirty="0" err="1">
                <a:highlight>
                  <a:srgbClr val="00FFFF"/>
                </a:highlight>
              </a:rPr>
              <a:t>노이만</a:t>
            </a:r>
            <a:r>
              <a:rPr lang="en-US" altLang="ko-KR" sz="1200" dirty="0">
                <a:highlight>
                  <a:srgbClr val="00FFFF"/>
                </a:highlight>
              </a:rPr>
              <a:t>(Johann Ludwig von Neumann, </a:t>
            </a:r>
            <a:r>
              <a:rPr lang="en-US" altLang="ko-KR" sz="1200" dirty="0"/>
              <a:t>1903-1957) </a:t>
            </a:r>
            <a:r>
              <a:rPr lang="ko-KR" altLang="en-US" sz="1200" dirty="0"/>
              <a:t>등과 함께 맨해튼 프로젝트에 참여</a:t>
            </a:r>
          </a:p>
        </p:txBody>
      </p:sp>
      <p:pic>
        <p:nvPicPr>
          <p:cNvPr id="12" name="그림 11">
            <a:extLst>
              <a:ext uri="{FF2B5EF4-FFF2-40B4-BE49-F238E27FC236}">
                <a16:creationId xmlns:a16="http://schemas.microsoft.com/office/drawing/2014/main" id="{52FC66CF-8279-430D-B295-78967FE323DD}"/>
              </a:ext>
            </a:extLst>
          </p:cNvPr>
          <p:cNvPicPr>
            <a:picLocks noChangeAspect="1"/>
          </p:cNvPicPr>
          <p:nvPr/>
        </p:nvPicPr>
        <p:blipFill>
          <a:blip r:embed="rId4"/>
          <a:stretch>
            <a:fillRect/>
          </a:stretch>
        </p:blipFill>
        <p:spPr>
          <a:xfrm>
            <a:off x="7029152" y="2653157"/>
            <a:ext cx="1859333" cy="2522583"/>
          </a:xfrm>
          <a:prstGeom prst="rect">
            <a:avLst/>
          </a:prstGeom>
        </p:spPr>
      </p:pic>
      <p:sp>
        <p:nvSpPr>
          <p:cNvPr id="13" name="직사각형 12">
            <a:extLst>
              <a:ext uri="{FF2B5EF4-FFF2-40B4-BE49-F238E27FC236}">
                <a16:creationId xmlns:a16="http://schemas.microsoft.com/office/drawing/2014/main" id="{5968C0D5-2ED5-46C0-A72C-429889E6AE6B}"/>
              </a:ext>
            </a:extLst>
          </p:cNvPr>
          <p:cNvSpPr/>
          <p:nvPr/>
        </p:nvSpPr>
        <p:spPr>
          <a:xfrm>
            <a:off x="330243" y="5260898"/>
            <a:ext cx="8483513" cy="1200329"/>
          </a:xfrm>
          <a:prstGeom prst="rect">
            <a:avLst/>
          </a:prstGeom>
        </p:spPr>
        <p:txBody>
          <a:bodyPr wrap="square">
            <a:spAutoFit/>
          </a:bodyPr>
          <a:lstStyle/>
          <a:p>
            <a:pPr fontAlgn="base"/>
            <a:r>
              <a:rPr lang="ko-KR" altLang="en-US" sz="1200" dirty="0">
                <a:solidFill>
                  <a:srgbClr val="333333"/>
                </a:solidFill>
                <a:highlight>
                  <a:srgbClr val="FFFF00"/>
                </a:highlight>
                <a:latin typeface="Noto Sans KR"/>
              </a:rPr>
              <a:t>구글 </a:t>
            </a:r>
            <a:r>
              <a:rPr lang="ko-KR" altLang="en-US" sz="1200" dirty="0" err="1">
                <a:solidFill>
                  <a:srgbClr val="333333"/>
                </a:solidFill>
                <a:highlight>
                  <a:srgbClr val="FFFF00"/>
                </a:highlight>
                <a:latin typeface="Noto Sans KR"/>
              </a:rPr>
              <a:t>딥마인드의</a:t>
            </a:r>
            <a:r>
              <a:rPr lang="ko-KR" altLang="en-US" sz="1200" dirty="0">
                <a:solidFill>
                  <a:srgbClr val="333333"/>
                </a:solidFill>
                <a:highlight>
                  <a:srgbClr val="FFFF00"/>
                </a:highlight>
                <a:latin typeface="Noto Sans KR"/>
              </a:rPr>
              <a:t> 알파고는 </a:t>
            </a:r>
            <a:r>
              <a:rPr lang="ko-KR" altLang="en-US" sz="1200" dirty="0" err="1">
                <a:solidFill>
                  <a:srgbClr val="333333"/>
                </a:solidFill>
                <a:highlight>
                  <a:srgbClr val="FFFF00"/>
                </a:highlight>
                <a:latin typeface="Noto Sans KR"/>
              </a:rPr>
              <a:t>이세돌</a:t>
            </a:r>
            <a:r>
              <a:rPr lang="ko-KR" altLang="en-US" sz="1200" dirty="0">
                <a:solidFill>
                  <a:srgbClr val="333333"/>
                </a:solidFill>
                <a:highlight>
                  <a:srgbClr val="FFFF00"/>
                </a:highlight>
                <a:latin typeface="Noto Sans KR"/>
              </a:rPr>
              <a:t> </a:t>
            </a:r>
            <a:r>
              <a:rPr lang="en-US" altLang="ko-KR" sz="1200" dirty="0">
                <a:solidFill>
                  <a:srgbClr val="333333"/>
                </a:solidFill>
                <a:highlight>
                  <a:srgbClr val="FFFF00"/>
                </a:highlight>
                <a:latin typeface="Noto Sans KR"/>
              </a:rPr>
              <a:t>9</a:t>
            </a:r>
            <a:r>
              <a:rPr lang="ko-KR" altLang="en-US" sz="1200" dirty="0">
                <a:solidFill>
                  <a:srgbClr val="333333"/>
                </a:solidFill>
                <a:highlight>
                  <a:srgbClr val="FFFF00"/>
                </a:highlight>
                <a:latin typeface="Noto Sans KR"/>
              </a:rPr>
              <a:t>단과의 바둑대결</a:t>
            </a:r>
            <a:endParaRPr lang="en-US" altLang="ko-KR" sz="1200" dirty="0">
              <a:solidFill>
                <a:srgbClr val="333333"/>
              </a:solidFill>
              <a:highlight>
                <a:srgbClr val="FFFF00"/>
              </a:highlight>
              <a:latin typeface="Noto Sans KR"/>
            </a:endParaRPr>
          </a:p>
          <a:p>
            <a:pPr fontAlgn="base"/>
            <a:r>
              <a:rPr lang="ko-KR" altLang="en-US" sz="1200" dirty="0" err="1">
                <a:solidFill>
                  <a:srgbClr val="333333"/>
                </a:solidFill>
                <a:latin typeface="Noto Sans KR"/>
              </a:rPr>
              <a:t>컼퓨터가</a:t>
            </a:r>
            <a:r>
              <a:rPr lang="ko-KR" altLang="en-US" sz="1200" dirty="0">
                <a:solidFill>
                  <a:srgbClr val="333333"/>
                </a:solidFill>
                <a:latin typeface="Noto Sans KR"/>
              </a:rPr>
              <a:t> 스스로 학습하는 </a:t>
            </a:r>
            <a:r>
              <a:rPr lang="ko-KR" altLang="en-US" sz="1200" dirty="0" err="1">
                <a:solidFill>
                  <a:srgbClr val="333333"/>
                </a:solidFill>
                <a:highlight>
                  <a:srgbClr val="FFFF00"/>
                </a:highlight>
                <a:latin typeface="Noto Sans KR"/>
              </a:rPr>
              <a:t>딥러닝</a:t>
            </a:r>
            <a:r>
              <a:rPr lang="en-US" altLang="ko-KR" sz="1200" dirty="0">
                <a:solidFill>
                  <a:srgbClr val="333333"/>
                </a:solidFill>
                <a:highlight>
                  <a:srgbClr val="FFFF00"/>
                </a:highlight>
                <a:latin typeface="Noto Sans KR"/>
              </a:rPr>
              <a:t>(Deep Learning)</a:t>
            </a:r>
            <a:r>
              <a:rPr lang="ko-KR" altLang="en-US" sz="1200" dirty="0">
                <a:solidFill>
                  <a:srgbClr val="333333"/>
                </a:solidFill>
                <a:highlight>
                  <a:srgbClr val="FFFF00"/>
                </a:highlight>
                <a:latin typeface="Noto Sans KR"/>
              </a:rPr>
              <a:t>과 함께</a:t>
            </a:r>
            <a:r>
              <a:rPr lang="en-US" altLang="ko-KR" sz="1200" dirty="0">
                <a:solidFill>
                  <a:srgbClr val="333333"/>
                </a:solidFill>
                <a:highlight>
                  <a:srgbClr val="FFFF00"/>
                </a:highlight>
                <a:latin typeface="Noto Sans KR"/>
              </a:rPr>
              <a:t>, </a:t>
            </a:r>
            <a:r>
              <a:rPr lang="ko-KR" altLang="en-US" sz="1200" dirty="0" err="1">
                <a:solidFill>
                  <a:srgbClr val="333333"/>
                </a:solidFill>
                <a:highlight>
                  <a:srgbClr val="FFFF00"/>
                </a:highlight>
                <a:latin typeface="Noto Sans KR"/>
              </a:rPr>
              <a:t>몬테카를로</a:t>
            </a:r>
            <a:r>
              <a:rPr lang="ko-KR" altLang="en-US" sz="1200" dirty="0">
                <a:solidFill>
                  <a:srgbClr val="333333"/>
                </a:solidFill>
                <a:highlight>
                  <a:srgbClr val="FFFF00"/>
                </a:highlight>
                <a:latin typeface="Noto Sans KR"/>
              </a:rPr>
              <a:t> 방법을 적용한 알고리즘</a:t>
            </a:r>
            <a:endParaRPr lang="en-US" altLang="ko-KR" sz="1200" dirty="0">
              <a:solidFill>
                <a:srgbClr val="333333"/>
              </a:solidFill>
              <a:highlight>
                <a:srgbClr val="FFFF00"/>
              </a:highlight>
              <a:latin typeface="Noto Sans KR"/>
            </a:endParaRPr>
          </a:p>
          <a:p>
            <a:pPr fontAlgn="base"/>
            <a:r>
              <a:rPr lang="ko-KR" altLang="en-US" sz="1200" dirty="0">
                <a:solidFill>
                  <a:srgbClr val="333333"/>
                </a:solidFill>
                <a:latin typeface="Noto Sans KR"/>
              </a:rPr>
              <a:t>알파고는 ‘</a:t>
            </a:r>
            <a:r>
              <a:rPr lang="ko-KR" altLang="en-US" sz="1200" dirty="0" err="1">
                <a:solidFill>
                  <a:srgbClr val="333333"/>
                </a:solidFill>
                <a:latin typeface="Noto Sans KR"/>
              </a:rPr>
              <a:t>정책망’과</a:t>
            </a:r>
            <a:r>
              <a:rPr lang="ko-KR" altLang="en-US" sz="1200" dirty="0">
                <a:solidFill>
                  <a:srgbClr val="333333"/>
                </a:solidFill>
                <a:latin typeface="Noto Sans KR"/>
              </a:rPr>
              <a:t> ‘</a:t>
            </a:r>
            <a:r>
              <a:rPr lang="ko-KR" altLang="en-US" sz="1200" dirty="0" err="1">
                <a:solidFill>
                  <a:srgbClr val="333333"/>
                </a:solidFill>
                <a:latin typeface="Noto Sans KR"/>
              </a:rPr>
              <a:t>가치망’이라</a:t>
            </a:r>
            <a:r>
              <a:rPr lang="ko-KR" altLang="en-US" sz="1200" dirty="0">
                <a:solidFill>
                  <a:srgbClr val="333333"/>
                </a:solidFill>
                <a:latin typeface="Noto Sans KR"/>
              </a:rPr>
              <a:t> 불리는 </a:t>
            </a:r>
            <a:r>
              <a:rPr lang="en-US" altLang="ko-KR" sz="1200" dirty="0">
                <a:solidFill>
                  <a:srgbClr val="333333"/>
                </a:solidFill>
                <a:latin typeface="Noto Sans KR"/>
              </a:rPr>
              <a:t>2</a:t>
            </a:r>
            <a:r>
              <a:rPr lang="ko-KR" altLang="en-US" sz="1200" dirty="0">
                <a:solidFill>
                  <a:srgbClr val="333333"/>
                </a:solidFill>
                <a:latin typeface="Noto Sans KR"/>
              </a:rPr>
              <a:t>개의 신경망으로 구성되었는데</a:t>
            </a:r>
            <a:r>
              <a:rPr lang="en-US" altLang="ko-KR" sz="1200" dirty="0">
                <a:solidFill>
                  <a:srgbClr val="333333"/>
                </a:solidFill>
                <a:latin typeface="Noto Sans KR"/>
              </a:rPr>
              <a:t>, </a:t>
            </a:r>
            <a:r>
              <a:rPr lang="ko-KR" altLang="en-US" sz="1200" dirty="0">
                <a:solidFill>
                  <a:srgbClr val="333333"/>
                </a:solidFill>
                <a:latin typeface="Noto Sans KR"/>
              </a:rPr>
              <a:t>정책망이 다음 번 돌을 놓을 여러 경우의 수를 제시하면</a:t>
            </a:r>
            <a:r>
              <a:rPr lang="en-US" altLang="ko-KR" sz="1200" dirty="0">
                <a:solidFill>
                  <a:srgbClr val="333333"/>
                </a:solidFill>
                <a:latin typeface="Noto Sans KR"/>
              </a:rPr>
              <a:t>, </a:t>
            </a:r>
            <a:r>
              <a:rPr lang="ko-KR" altLang="en-US" sz="1200" dirty="0">
                <a:solidFill>
                  <a:srgbClr val="333333"/>
                </a:solidFill>
                <a:latin typeface="Noto Sans KR"/>
              </a:rPr>
              <a:t>가치망은 그중 가장 적합한 한 가지 예측치를 제시하는 역할을 한다</a:t>
            </a:r>
            <a:r>
              <a:rPr lang="en-US" altLang="ko-KR" sz="1200" dirty="0">
                <a:solidFill>
                  <a:srgbClr val="333333"/>
                </a:solidFill>
                <a:latin typeface="Noto Sans KR"/>
              </a:rPr>
              <a:t>. </a:t>
            </a:r>
          </a:p>
          <a:p>
            <a:pPr fontAlgn="base"/>
            <a:r>
              <a:rPr lang="ko-KR" altLang="en-US" sz="1200" dirty="0">
                <a:solidFill>
                  <a:srgbClr val="333333"/>
                </a:solidFill>
                <a:latin typeface="Noto Sans KR"/>
              </a:rPr>
              <a:t>이 과정에서 모든 경우의 수를 다 계산하는 것은 불가능하므로</a:t>
            </a:r>
            <a:r>
              <a:rPr lang="en-US" altLang="ko-KR" sz="1200" dirty="0">
                <a:solidFill>
                  <a:srgbClr val="333333"/>
                </a:solidFill>
                <a:latin typeface="Noto Sans KR"/>
              </a:rPr>
              <a:t>, </a:t>
            </a:r>
            <a:r>
              <a:rPr lang="ko-KR" altLang="en-US" sz="1200" dirty="0">
                <a:solidFill>
                  <a:srgbClr val="333333"/>
                </a:solidFill>
                <a:highlight>
                  <a:srgbClr val="FFFF00"/>
                </a:highlight>
                <a:latin typeface="Noto Sans KR"/>
              </a:rPr>
              <a:t>표본을 추출하여 승률을 어림잡는 </a:t>
            </a:r>
            <a:r>
              <a:rPr lang="ko-KR" altLang="en-US" sz="1200" dirty="0" err="1">
                <a:solidFill>
                  <a:srgbClr val="333333"/>
                </a:solidFill>
                <a:highlight>
                  <a:srgbClr val="FFFF00"/>
                </a:highlight>
                <a:latin typeface="Noto Sans KR"/>
              </a:rPr>
              <a:t>몬테카를로</a:t>
            </a:r>
            <a:r>
              <a:rPr lang="ko-KR" altLang="en-US" sz="1200" dirty="0">
                <a:solidFill>
                  <a:srgbClr val="333333"/>
                </a:solidFill>
                <a:highlight>
                  <a:srgbClr val="FFFF00"/>
                </a:highlight>
                <a:latin typeface="Noto Sans KR"/>
              </a:rPr>
              <a:t> 방법을 적용하는 것</a:t>
            </a:r>
            <a:r>
              <a:rPr lang="ko-KR" altLang="en-US" sz="1200" dirty="0">
                <a:solidFill>
                  <a:srgbClr val="333333"/>
                </a:solidFill>
                <a:latin typeface="Noto Sans KR"/>
              </a:rPr>
              <a:t>으로 알려짐</a:t>
            </a:r>
            <a:r>
              <a:rPr lang="en-US" altLang="ko-KR" sz="1200" dirty="0">
                <a:solidFill>
                  <a:srgbClr val="333333"/>
                </a:solidFill>
                <a:latin typeface="Noto Sans KR"/>
              </a:rPr>
              <a:t>.</a:t>
            </a:r>
            <a:endParaRPr lang="ko-KR" altLang="en-US" sz="1200" b="0" i="0" dirty="0">
              <a:solidFill>
                <a:srgbClr val="333333"/>
              </a:solidFill>
              <a:effectLst/>
              <a:latin typeface="Noto Sans KR"/>
            </a:endParaRPr>
          </a:p>
        </p:txBody>
      </p:sp>
    </p:spTree>
    <p:extLst>
      <p:ext uri="{BB962C8B-B14F-4D97-AF65-F5344CB8AC3E}">
        <p14:creationId xmlns:p14="http://schemas.microsoft.com/office/powerpoint/2010/main" val="2540713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5">
            <a:extLst>
              <a:ext uri="{FF2B5EF4-FFF2-40B4-BE49-F238E27FC236}">
                <a16:creationId xmlns:a16="http://schemas.microsoft.com/office/drawing/2014/main" id="{45DDC457-8374-40E9-A062-A89FA23E02F5}"/>
              </a:ext>
            </a:extLst>
          </p:cNvPr>
          <p:cNvSpPr txBox="1"/>
          <p:nvPr/>
        </p:nvSpPr>
        <p:spPr>
          <a:xfrm>
            <a:off x="539552" y="280785"/>
            <a:ext cx="3384376" cy="369332"/>
          </a:xfrm>
          <a:prstGeom prst="rect">
            <a:avLst/>
          </a:prstGeom>
          <a:noFill/>
        </p:spPr>
        <p:txBody>
          <a:bodyPr wrap="square" rtlCol="0">
            <a:spAutoFit/>
          </a:bodyPr>
          <a:lstStyle/>
          <a:p>
            <a:r>
              <a:rPr lang="en-US" altLang="ko-KR" dirty="0"/>
              <a:t>Ch13. Credit Risk  Analysis</a:t>
            </a:r>
            <a:endParaRPr lang="ko-KR" altLang="en-US" dirty="0"/>
          </a:p>
        </p:txBody>
      </p:sp>
      <p:sp>
        <p:nvSpPr>
          <p:cNvPr id="2" name="직사각형 1">
            <a:extLst>
              <a:ext uri="{FF2B5EF4-FFF2-40B4-BE49-F238E27FC236}">
                <a16:creationId xmlns:a16="http://schemas.microsoft.com/office/drawing/2014/main" id="{BB509EC5-B05B-4781-BA83-ED70DF3A9E58}"/>
              </a:ext>
            </a:extLst>
          </p:cNvPr>
          <p:cNvSpPr/>
          <p:nvPr/>
        </p:nvSpPr>
        <p:spPr>
          <a:xfrm>
            <a:off x="420155" y="1124744"/>
            <a:ext cx="2619050" cy="369332"/>
          </a:xfrm>
          <a:prstGeom prst="rect">
            <a:avLst/>
          </a:prstGeom>
        </p:spPr>
        <p:txBody>
          <a:bodyPr wrap="none">
            <a:spAutoFit/>
          </a:bodyPr>
          <a:lstStyle/>
          <a:p>
            <a:r>
              <a:rPr lang="en-US" altLang="ko-KR" dirty="0"/>
              <a:t>https://www.moodys.com/</a:t>
            </a:r>
            <a:endParaRPr lang="ko-KR" altLang="en-US" dirty="0"/>
          </a:p>
        </p:txBody>
      </p:sp>
      <p:sp>
        <p:nvSpPr>
          <p:cNvPr id="3" name="직사각형 2">
            <a:extLst>
              <a:ext uri="{FF2B5EF4-FFF2-40B4-BE49-F238E27FC236}">
                <a16:creationId xmlns:a16="http://schemas.microsoft.com/office/drawing/2014/main" id="{F1F641B9-B246-4BDC-AA89-65D307589346}"/>
              </a:ext>
            </a:extLst>
          </p:cNvPr>
          <p:cNvSpPr/>
          <p:nvPr/>
        </p:nvSpPr>
        <p:spPr>
          <a:xfrm>
            <a:off x="409254" y="1671680"/>
            <a:ext cx="3644972" cy="369332"/>
          </a:xfrm>
          <a:prstGeom prst="rect">
            <a:avLst/>
          </a:prstGeom>
        </p:spPr>
        <p:txBody>
          <a:bodyPr wrap="none">
            <a:spAutoFit/>
          </a:bodyPr>
          <a:lstStyle/>
          <a:p>
            <a:r>
              <a:rPr lang="en-US" altLang="ko-KR" dirty="0"/>
              <a:t>https://www.spglobal.com/ratings/en/</a:t>
            </a:r>
            <a:endParaRPr lang="ko-KR" altLang="en-US" dirty="0"/>
          </a:p>
        </p:txBody>
      </p:sp>
      <p:sp>
        <p:nvSpPr>
          <p:cNvPr id="8" name="직사각형 7">
            <a:extLst>
              <a:ext uri="{FF2B5EF4-FFF2-40B4-BE49-F238E27FC236}">
                <a16:creationId xmlns:a16="http://schemas.microsoft.com/office/drawing/2014/main" id="{03824FB5-8AF5-4DC7-BB3D-6936F97E4EED}"/>
              </a:ext>
            </a:extLst>
          </p:cNvPr>
          <p:cNvSpPr/>
          <p:nvPr/>
        </p:nvSpPr>
        <p:spPr>
          <a:xfrm>
            <a:off x="531653" y="2218617"/>
            <a:ext cx="2939651" cy="369332"/>
          </a:xfrm>
          <a:prstGeom prst="rect">
            <a:avLst/>
          </a:prstGeom>
        </p:spPr>
        <p:txBody>
          <a:bodyPr wrap="none">
            <a:spAutoFit/>
          </a:bodyPr>
          <a:lstStyle/>
          <a:p>
            <a:r>
              <a:rPr lang="en-US" altLang="ko-KR" dirty="0"/>
              <a:t>https://www.fitchratings.com/</a:t>
            </a:r>
            <a:endParaRPr lang="ko-KR" altLang="en-US" dirty="0"/>
          </a:p>
        </p:txBody>
      </p:sp>
      <p:sp>
        <p:nvSpPr>
          <p:cNvPr id="9" name="직사각형 8">
            <a:extLst>
              <a:ext uri="{FF2B5EF4-FFF2-40B4-BE49-F238E27FC236}">
                <a16:creationId xmlns:a16="http://schemas.microsoft.com/office/drawing/2014/main" id="{410CB853-82E7-4BD2-B66E-359ACD991D5E}"/>
              </a:ext>
            </a:extLst>
          </p:cNvPr>
          <p:cNvSpPr/>
          <p:nvPr/>
        </p:nvSpPr>
        <p:spPr>
          <a:xfrm>
            <a:off x="665798" y="3155145"/>
            <a:ext cx="2373407" cy="369332"/>
          </a:xfrm>
          <a:prstGeom prst="rect">
            <a:avLst/>
          </a:prstGeom>
        </p:spPr>
        <p:txBody>
          <a:bodyPr wrap="none">
            <a:spAutoFit/>
          </a:bodyPr>
          <a:lstStyle/>
          <a:p>
            <a:r>
              <a:rPr lang="en-US" altLang="ko-KR" dirty="0"/>
              <a:t>https://content.naic.org/</a:t>
            </a:r>
            <a:endParaRPr lang="ko-KR" altLang="en-US" dirty="0"/>
          </a:p>
        </p:txBody>
      </p:sp>
      <p:sp>
        <p:nvSpPr>
          <p:cNvPr id="10" name="직사각형 9">
            <a:extLst>
              <a:ext uri="{FF2B5EF4-FFF2-40B4-BE49-F238E27FC236}">
                <a16:creationId xmlns:a16="http://schemas.microsoft.com/office/drawing/2014/main" id="{BC3F855F-3F71-40B0-AB9E-416B34E7753C}"/>
              </a:ext>
            </a:extLst>
          </p:cNvPr>
          <p:cNvSpPr/>
          <p:nvPr/>
        </p:nvSpPr>
        <p:spPr>
          <a:xfrm>
            <a:off x="683568" y="3524477"/>
            <a:ext cx="7560840" cy="523220"/>
          </a:xfrm>
          <a:prstGeom prst="rect">
            <a:avLst/>
          </a:prstGeom>
        </p:spPr>
        <p:txBody>
          <a:bodyPr wrap="square">
            <a:spAutoFit/>
          </a:bodyPr>
          <a:lstStyle/>
          <a:p>
            <a:r>
              <a:rPr lang="en-US" altLang="ko-KR" sz="1400" dirty="0">
                <a:highlight>
                  <a:srgbClr val="FFFF00"/>
                </a:highlight>
                <a:latin typeface="+mj-lt"/>
              </a:rPr>
              <a:t>NAIC is the U.S. standard-setting and regulatory </a:t>
            </a:r>
            <a:r>
              <a:rPr lang="en-US" altLang="ko-KR" sz="1400" dirty="0">
                <a:latin typeface="+mj-lt"/>
              </a:rPr>
              <a:t>support organization created and governed by the chief insurance regulators.</a:t>
            </a:r>
            <a:endParaRPr lang="ko-KR" altLang="en-US" sz="1400" dirty="0">
              <a:latin typeface="+mj-lt"/>
            </a:endParaRPr>
          </a:p>
        </p:txBody>
      </p:sp>
    </p:spTree>
    <p:extLst>
      <p:ext uri="{BB962C8B-B14F-4D97-AF65-F5344CB8AC3E}">
        <p14:creationId xmlns:p14="http://schemas.microsoft.com/office/powerpoint/2010/main" val="110402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5">
            <a:extLst>
              <a:ext uri="{FF2B5EF4-FFF2-40B4-BE49-F238E27FC236}">
                <a16:creationId xmlns:a16="http://schemas.microsoft.com/office/drawing/2014/main" id="{45DDC457-8374-40E9-A062-A89FA23E02F5}"/>
              </a:ext>
            </a:extLst>
          </p:cNvPr>
          <p:cNvSpPr txBox="1"/>
          <p:nvPr/>
        </p:nvSpPr>
        <p:spPr>
          <a:xfrm>
            <a:off x="539552" y="280785"/>
            <a:ext cx="3384376" cy="369332"/>
          </a:xfrm>
          <a:prstGeom prst="rect">
            <a:avLst/>
          </a:prstGeom>
          <a:noFill/>
        </p:spPr>
        <p:txBody>
          <a:bodyPr wrap="square" rtlCol="0">
            <a:spAutoFit/>
          </a:bodyPr>
          <a:lstStyle/>
          <a:p>
            <a:r>
              <a:rPr lang="en-US" altLang="ko-KR" dirty="0"/>
              <a:t>Ch13. Credit Risk  Analysis</a:t>
            </a:r>
            <a:endParaRPr lang="ko-KR" altLang="en-US" dirty="0"/>
          </a:p>
        </p:txBody>
      </p:sp>
      <p:sp>
        <p:nvSpPr>
          <p:cNvPr id="7" name="직사각형 6">
            <a:extLst>
              <a:ext uri="{FF2B5EF4-FFF2-40B4-BE49-F238E27FC236}">
                <a16:creationId xmlns:a16="http://schemas.microsoft.com/office/drawing/2014/main" id="{28DA2790-F06C-4228-BFE8-9DB41F28165D}"/>
              </a:ext>
            </a:extLst>
          </p:cNvPr>
          <p:cNvSpPr/>
          <p:nvPr/>
        </p:nvSpPr>
        <p:spPr>
          <a:xfrm>
            <a:off x="537576" y="980728"/>
            <a:ext cx="7274783" cy="369332"/>
          </a:xfrm>
          <a:prstGeom prst="rect">
            <a:avLst/>
          </a:prstGeom>
        </p:spPr>
        <p:txBody>
          <a:bodyPr wrap="square">
            <a:spAutoFit/>
          </a:bodyPr>
          <a:lstStyle/>
          <a:p>
            <a:r>
              <a:rPr lang="en-US" altLang="ko-KR" dirty="0"/>
              <a:t>https://monevator.com/bond-default-rating-probability/</a:t>
            </a:r>
            <a:endParaRPr lang="ko-KR" altLang="en-US" dirty="0"/>
          </a:p>
        </p:txBody>
      </p:sp>
      <p:sp>
        <p:nvSpPr>
          <p:cNvPr id="11" name="직사각형 10">
            <a:extLst>
              <a:ext uri="{FF2B5EF4-FFF2-40B4-BE49-F238E27FC236}">
                <a16:creationId xmlns:a16="http://schemas.microsoft.com/office/drawing/2014/main" id="{C367C860-7BBD-4AF5-8DB4-E5BD612133F1}"/>
              </a:ext>
            </a:extLst>
          </p:cNvPr>
          <p:cNvSpPr/>
          <p:nvPr/>
        </p:nvSpPr>
        <p:spPr>
          <a:xfrm>
            <a:off x="514884" y="1402118"/>
            <a:ext cx="7153459" cy="307777"/>
          </a:xfrm>
          <a:prstGeom prst="rect">
            <a:avLst/>
          </a:prstGeom>
        </p:spPr>
        <p:txBody>
          <a:bodyPr wrap="square">
            <a:spAutoFit/>
          </a:bodyPr>
          <a:lstStyle/>
          <a:p>
            <a:r>
              <a:rPr lang="en-US" altLang="ko-KR" sz="1400" b="1" dirty="0">
                <a:solidFill>
                  <a:srgbClr val="1D4BA1"/>
                </a:solidFill>
                <a:latin typeface="Georgia" panose="02040502050405020303" pitchFamily="18" charset="0"/>
              </a:rPr>
              <a:t>Cumulative Historic Default Rates (in percent)</a:t>
            </a:r>
            <a:endParaRPr lang="en-US" altLang="ko-KR" sz="1400" b="1" i="0" dirty="0">
              <a:solidFill>
                <a:srgbClr val="1D4BA1"/>
              </a:solidFill>
              <a:effectLst/>
              <a:latin typeface="Georgia" panose="02040502050405020303" pitchFamily="18" charset="0"/>
            </a:endParaRPr>
          </a:p>
        </p:txBody>
      </p:sp>
      <p:pic>
        <p:nvPicPr>
          <p:cNvPr id="12" name="그림 11">
            <a:extLst>
              <a:ext uri="{FF2B5EF4-FFF2-40B4-BE49-F238E27FC236}">
                <a16:creationId xmlns:a16="http://schemas.microsoft.com/office/drawing/2014/main" id="{F5DDA7E6-47A9-4402-9A9A-B6C4BE0A46B8}"/>
              </a:ext>
            </a:extLst>
          </p:cNvPr>
          <p:cNvPicPr>
            <a:picLocks noChangeAspect="1"/>
          </p:cNvPicPr>
          <p:nvPr/>
        </p:nvPicPr>
        <p:blipFill>
          <a:blip r:embed="rId2"/>
          <a:stretch>
            <a:fillRect/>
          </a:stretch>
        </p:blipFill>
        <p:spPr>
          <a:xfrm>
            <a:off x="526724" y="1733593"/>
            <a:ext cx="6322900" cy="3602139"/>
          </a:xfrm>
          <a:prstGeom prst="rect">
            <a:avLst/>
          </a:prstGeom>
        </p:spPr>
      </p:pic>
      <p:sp>
        <p:nvSpPr>
          <p:cNvPr id="13" name="직사각형 12">
            <a:extLst>
              <a:ext uri="{FF2B5EF4-FFF2-40B4-BE49-F238E27FC236}">
                <a16:creationId xmlns:a16="http://schemas.microsoft.com/office/drawing/2014/main" id="{DA6DBBBC-70A1-4F66-9197-49877AD8D451}"/>
              </a:ext>
            </a:extLst>
          </p:cNvPr>
          <p:cNvSpPr/>
          <p:nvPr/>
        </p:nvSpPr>
        <p:spPr>
          <a:xfrm>
            <a:off x="486291" y="5527539"/>
            <a:ext cx="8171418" cy="523220"/>
          </a:xfrm>
          <a:prstGeom prst="rect">
            <a:avLst/>
          </a:prstGeom>
        </p:spPr>
        <p:txBody>
          <a:bodyPr wrap="square">
            <a:spAutoFit/>
          </a:bodyPr>
          <a:lstStyle/>
          <a:p>
            <a:r>
              <a:rPr lang="en-US" altLang="ko-KR" sz="1400" dirty="0">
                <a:solidFill>
                  <a:srgbClr val="111111"/>
                </a:solidFill>
                <a:latin typeface="Georgia" panose="02040502050405020303" pitchFamily="18" charset="0"/>
              </a:rPr>
              <a:t>If you’d still like to add </a:t>
            </a:r>
            <a:r>
              <a:rPr lang="en-US" altLang="ko-KR" sz="1400" dirty="0">
                <a:solidFill>
                  <a:srgbClr val="111111"/>
                </a:solidFill>
                <a:highlight>
                  <a:srgbClr val="FFFF00"/>
                </a:highlight>
                <a:latin typeface="Georgia" panose="02040502050405020303" pitchFamily="18" charset="0"/>
              </a:rPr>
              <a:t>non-investment grade bonds </a:t>
            </a:r>
            <a:r>
              <a:rPr lang="en-US" altLang="ko-KR" sz="1400" dirty="0">
                <a:solidFill>
                  <a:srgbClr val="111111"/>
                </a:solidFill>
                <a:latin typeface="Georgia" panose="02040502050405020303" pitchFamily="18" charset="0"/>
              </a:rPr>
              <a:t>to your portfolio to benefit from their higher yield, </a:t>
            </a:r>
            <a:r>
              <a:rPr lang="en-US" altLang="ko-KR" sz="1400" dirty="0">
                <a:solidFill>
                  <a:srgbClr val="111111"/>
                </a:solidFill>
                <a:highlight>
                  <a:srgbClr val="00FFFF"/>
                </a:highlight>
                <a:latin typeface="Georgia" panose="02040502050405020303" pitchFamily="18" charset="0"/>
              </a:rPr>
              <a:t>I’d strongly suggest you avoid buying </a:t>
            </a:r>
            <a:r>
              <a:rPr lang="en-US" altLang="ko-KR" sz="1400" dirty="0">
                <a:solidFill>
                  <a:srgbClr val="111111"/>
                </a:solidFill>
                <a:latin typeface="Georgia" panose="02040502050405020303" pitchFamily="18" charset="0"/>
              </a:rPr>
              <a:t>them directly, given these </a:t>
            </a:r>
            <a:r>
              <a:rPr lang="en-US" altLang="ko-KR" sz="1400" dirty="0">
                <a:solidFill>
                  <a:srgbClr val="111111"/>
                </a:solidFill>
                <a:highlight>
                  <a:srgbClr val="00FFFF"/>
                </a:highlight>
                <a:latin typeface="Georgia" panose="02040502050405020303" pitchFamily="18" charset="0"/>
              </a:rPr>
              <a:t>significant risks of default.</a:t>
            </a:r>
            <a:endParaRPr lang="ko-KR" altLang="en-US" sz="1400" dirty="0">
              <a:highlight>
                <a:srgbClr val="00FFFF"/>
              </a:highlight>
            </a:endParaRPr>
          </a:p>
        </p:txBody>
      </p:sp>
    </p:spTree>
    <p:extLst>
      <p:ext uri="{BB962C8B-B14F-4D97-AF65-F5344CB8AC3E}">
        <p14:creationId xmlns:p14="http://schemas.microsoft.com/office/powerpoint/2010/main" val="1429483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5">
            <a:extLst>
              <a:ext uri="{FF2B5EF4-FFF2-40B4-BE49-F238E27FC236}">
                <a16:creationId xmlns:a16="http://schemas.microsoft.com/office/drawing/2014/main" id="{45DDC457-8374-40E9-A062-A89FA23E02F5}"/>
              </a:ext>
            </a:extLst>
          </p:cNvPr>
          <p:cNvSpPr txBox="1"/>
          <p:nvPr/>
        </p:nvSpPr>
        <p:spPr>
          <a:xfrm>
            <a:off x="539552" y="280785"/>
            <a:ext cx="3384376" cy="369332"/>
          </a:xfrm>
          <a:prstGeom prst="rect">
            <a:avLst/>
          </a:prstGeom>
          <a:noFill/>
        </p:spPr>
        <p:txBody>
          <a:bodyPr wrap="square" rtlCol="0">
            <a:spAutoFit/>
          </a:bodyPr>
          <a:lstStyle/>
          <a:p>
            <a:r>
              <a:rPr lang="en-US" altLang="ko-KR" dirty="0"/>
              <a:t>Ch13. Credit Risk  Analysis</a:t>
            </a:r>
            <a:endParaRPr lang="ko-KR" altLang="en-US" dirty="0"/>
          </a:p>
        </p:txBody>
      </p:sp>
      <p:sp>
        <p:nvSpPr>
          <p:cNvPr id="2" name="직사각형 1">
            <a:extLst>
              <a:ext uri="{FF2B5EF4-FFF2-40B4-BE49-F238E27FC236}">
                <a16:creationId xmlns:a16="http://schemas.microsoft.com/office/drawing/2014/main" id="{6BC0080C-DA40-477C-A462-EC9E5B0D17B1}"/>
              </a:ext>
            </a:extLst>
          </p:cNvPr>
          <p:cNvSpPr/>
          <p:nvPr/>
        </p:nvSpPr>
        <p:spPr>
          <a:xfrm>
            <a:off x="569142" y="1052736"/>
            <a:ext cx="4866953" cy="369332"/>
          </a:xfrm>
          <a:prstGeom prst="rect">
            <a:avLst/>
          </a:prstGeom>
        </p:spPr>
        <p:txBody>
          <a:bodyPr wrap="square">
            <a:spAutoFit/>
          </a:bodyPr>
          <a:lstStyle/>
          <a:p>
            <a:r>
              <a:rPr lang="en-US" altLang="ko-KR" dirty="0">
                <a:solidFill>
                  <a:srgbClr val="111111"/>
                </a:solidFill>
                <a:highlight>
                  <a:srgbClr val="FFFF00"/>
                </a:highlight>
                <a:latin typeface="+mj-lt"/>
              </a:rPr>
              <a:t>Term Structure </a:t>
            </a:r>
            <a:r>
              <a:rPr lang="en-US" altLang="ko-KR" dirty="0">
                <a:solidFill>
                  <a:srgbClr val="111111"/>
                </a:solidFill>
                <a:latin typeface="+mj-lt"/>
              </a:rPr>
              <a:t>Of Interest Rates (yield)</a:t>
            </a:r>
            <a:endParaRPr lang="en-US" altLang="ko-KR" b="0" i="0" dirty="0">
              <a:solidFill>
                <a:srgbClr val="111111"/>
              </a:solidFill>
              <a:effectLst/>
              <a:latin typeface="+mj-lt"/>
            </a:endParaRPr>
          </a:p>
        </p:txBody>
      </p:sp>
      <p:sp>
        <p:nvSpPr>
          <p:cNvPr id="3" name="직사각형 2">
            <a:extLst>
              <a:ext uri="{FF2B5EF4-FFF2-40B4-BE49-F238E27FC236}">
                <a16:creationId xmlns:a16="http://schemas.microsoft.com/office/drawing/2014/main" id="{1A3C5D72-6A15-4AE7-AF16-2B5FCDC6401C}"/>
              </a:ext>
            </a:extLst>
          </p:cNvPr>
          <p:cNvSpPr/>
          <p:nvPr/>
        </p:nvSpPr>
        <p:spPr>
          <a:xfrm>
            <a:off x="588876" y="1422068"/>
            <a:ext cx="8152692" cy="523220"/>
          </a:xfrm>
          <a:prstGeom prst="rect">
            <a:avLst/>
          </a:prstGeom>
        </p:spPr>
        <p:txBody>
          <a:bodyPr wrap="square">
            <a:spAutoFit/>
          </a:bodyPr>
          <a:lstStyle/>
          <a:p>
            <a:r>
              <a:rPr lang="en-US" altLang="ko-KR" sz="1400" dirty="0">
                <a:solidFill>
                  <a:srgbClr val="111111"/>
                </a:solidFill>
              </a:rPr>
              <a:t>The term structure of interest rates, commonly known as the </a:t>
            </a:r>
            <a:r>
              <a:rPr lang="en-US" altLang="ko-KR" sz="1400" u="sng" dirty="0">
                <a:solidFill>
                  <a:srgbClr val="2C40D0"/>
                </a:solidFill>
                <a:highlight>
                  <a:srgbClr val="00FFFF"/>
                </a:highlight>
                <a:hlinkClick r:id="rId2"/>
              </a:rPr>
              <a:t>yield curve</a:t>
            </a:r>
            <a:r>
              <a:rPr lang="en-US" altLang="ko-KR" sz="1400" dirty="0">
                <a:solidFill>
                  <a:srgbClr val="111111"/>
                </a:solidFill>
              </a:rPr>
              <a:t>, depicts the interest rates of similar quality </a:t>
            </a:r>
            <a:r>
              <a:rPr lang="en-US" altLang="ko-KR" sz="1400" u="sng" dirty="0">
                <a:solidFill>
                  <a:srgbClr val="2C40D0"/>
                </a:solidFill>
                <a:hlinkClick r:id="rId3"/>
              </a:rPr>
              <a:t>bonds</a:t>
            </a:r>
            <a:r>
              <a:rPr lang="en-US" altLang="ko-KR" sz="1400" dirty="0">
                <a:solidFill>
                  <a:srgbClr val="111111"/>
                </a:solidFill>
              </a:rPr>
              <a:t> at </a:t>
            </a:r>
            <a:r>
              <a:rPr lang="en-US" altLang="ko-KR" sz="1400" dirty="0">
                <a:solidFill>
                  <a:srgbClr val="111111"/>
                </a:solidFill>
                <a:highlight>
                  <a:srgbClr val="FFFF00"/>
                </a:highlight>
              </a:rPr>
              <a:t>different </a:t>
            </a:r>
            <a:r>
              <a:rPr lang="en-US" altLang="ko-KR" sz="1400" u="sng" dirty="0">
                <a:solidFill>
                  <a:srgbClr val="2C40D0"/>
                </a:solidFill>
                <a:highlight>
                  <a:srgbClr val="FFFF00"/>
                </a:highlight>
                <a:hlinkClick r:id="rId4"/>
              </a:rPr>
              <a:t>maturities</a:t>
            </a:r>
            <a:r>
              <a:rPr lang="en-US" altLang="ko-KR" sz="1400" dirty="0">
                <a:solidFill>
                  <a:srgbClr val="111111"/>
                </a:solidFill>
                <a:highlight>
                  <a:srgbClr val="FFFF00"/>
                </a:highlight>
              </a:rPr>
              <a:t>.</a:t>
            </a:r>
            <a:endParaRPr lang="ko-KR" altLang="en-US" sz="1400" dirty="0">
              <a:highlight>
                <a:srgbClr val="FFFF00"/>
              </a:highlight>
            </a:endParaRPr>
          </a:p>
        </p:txBody>
      </p:sp>
      <p:pic>
        <p:nvPicPr>
          <p:cNvPr id="8" name="그림 7">
            <a:extLst>
              <a:ext uri="{FF2B5EF4-FFF2-40B4-BE49-F238E27FC236}">
                <a16:creationId xmlns:a16="http://schemas.microsoft.com/office/drawing/2014/main" id="{34BAC0F5-2E75-4E62-AE24-A3CF0F470750}"/>
              </a:ext>
            </a:extLst>
          </p:cNvPr>
          <p:cNvPicPr>
            <a:picLocks noChangeAspect="1"/>
          </p:cNvPicPr>
          <p:nvPr/>
        </p:nvPicPr>
        <p:blipFill>
          <a:blip r:embed="rId5"/>
          <a:stretch>
            <a:fillRect/>
          </a:stretch>
        </p:blipFill>
        <p:spPr>
          <a:xfrm>
            <a:off x="733706" y="2162647"/>
            <a:ext cx="3007799" cy="2644959"/>
          </a:xfrm>
          <a:prstGeom prst="rect">
            <a:avLst/>
          </a:prstGeom>
        </p:spPr>
      </p:pic>
    </p:spTree>
    <p:extLst>
      <p:ext uri="{BB962C8B-B14F-4D97-AF65-F5344CB8AC3E}">
        <p14:creationId xmlns:p14="http://schemas.microsoft.com/office/powerpoint/2010/main" val="153063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546F2CC-17C6-4154-B2D9-09A803A7F973}"/>
              </a:ext>
            </a:extLst>
          </p:cNvPr>
          <p:cNvSpPr/>
          <p:nvPr/>
        </p:nvSpPr>
        <p:spPr>
          <a:xfrm>
            <a:off x="559673" y="346152"/>
            <a:ext cx="3151247" cy="369332"/>
          </a:xfrm>
          <a:prstGeom prst="rect">
            <a:avLst/>
          </a:prstGeom>
        </p:spPr>
        <p:txBody>
          <a:bodyPr wrap="none">
            <a:spAutoFit/>
          </a:bodyPr>
          <a:lstStyle/>
          <a:p>
            <a:r>
              <a:rPr lang="en-US" altLang="ko-KR" dirty="0"/>
              <a:t>https://www.census.gov/en.html</a:t>
            </a:r>
            <a:endParaRPr lang="ko-KR" altLang="en-US" dirty="0"/>
          </a:p>
        </p:txBody>
      </p:sp>
      <p:pic>
        <p:nvPicPr>
          <p:cNvPr id="3" name="그림 2">
            <a:extLst>
              <a:ext uri="{FF2B5EF4-FFF2-40B4-BE49-F238E27FC236}">
                <a16:creationId xmlns:a16="http://schemas.microsoft.com/office/drawing/2014/main" id="{02B7271E-3189-44F2-A136-7A0EC1A08AFE}"/>
              </a:ext>
            </a:extLst>
          </p:cNvPr>
          <p:cNvPicPr>
            <a:picLocks noChangeAspect="1"/>
          </p:cNvPicPr>
          <p:nvPr/>
        </p:nvPicPr>
        <p:blipFill>
          <a:blip r:embed="rId2"/>
          <a:stretch>
            <a:fillRect/>
          </a:stretch>
        </p:blipFill>
        <p:spPr>
          <a:xfrm>
            <a:off x="360040" y="1268760"/>
            <a:ext cx="7956376" cy="2160240"/>
          </a:xfrm>
          <a:prstGeom prst="rect">
            <a:avLst/>
          </a:prstGeom>
        </p:spPr>
      </p:pic>
      <p:sp>
        <p:nvSpPr>
          <p:cNvPr id="6" name="직사각형 5">
            <a:extLst>
              <a:ext uri="{FF2B5EF4-FFF2-40B4-BE49-F238E27FC236}">
                <a16:creationId xmlns:a16="http://schemas.microsoft.com/office/drawing/2014/main" id="{E787C4D4-40FB-49B5-86BD-7713D2D7D03F}"/>
              </a:ext>
            </a:extLst>
          </p:cNvPr>
          <p:cNvSpPr/>
          <p:nvPr/>
        </p:nvSpPr>
        <p:spPr>
          <a:xfrm>
            <a:off x="532049" y="3933056"/>
            <a:ext cx="6604617" cy="307777"/>
          </a:xfrm>
          <a:prstGeom prst="rect">
            <a:avLst/>
          </a:prstGeom>
        </p:spPr>
        <p:txBody>
          <a:bodyPr wrap="square">
            <a:spAutoFit/>
          </a:bodyPr>
          <a:lstStyle/>
          <a:p>
            <a:r>
              <a:rPr lang="en-US" altLang="ko-KR" sz="1400" dirty="0"/>
              <a:t>https://www.census.gov/quickfacts/fact/table/US/PST045219</a:t>
            </a:r>
            <a:endParaRPr lang="ko-KR" altLang="en-US" sz="1400" dirty="0"/>
          </a:p>
        </p:txBody>
      </p:sp>
      <p:pic>
        <p:nvPicPr>
          <p:cNvPr id="8" name="그림 7">
            <a:extLst>
              <a:ext uri="{FF2B5EF4-FFF2-40B4-BE49-F238E27FC236}">
                <a16:creationId xmlns:a16="http://schemas.microsoft.com/office/drawing/2014/main" id="{AFE75AED-63A9-4BBD-A4CC-4769731804B1}"/>
              </a:ext>
            </a:extLst>
          </p:cNvPr>
          <p:cNvPicPr>
            <a:picLocks noChangeAspect="1"/>
          </p:cNvPicPr>
          <p:nvPr/>
        </p:nvPicPr>
        <p:blipFill>
          <a:blip r:embed="rId3"/>
          <a:stretch>
            <a:fillRect/>
          </a:stretch>
        </p:blipFill>
        <p:spPr>
          <a:xfrm>
            <a:off x="360040" y="4365104"/>
            <a:ext cx="7956376" cy="2212111"/>
          </a:xfrm>
          <a:prstGeom prst="rect">
            <a:avLst/>
          </a:prstGeom>
        </p:spPr>
      </p:pic>
    </p:spTree>
    <p:extLst>
      <p:ext uri="{BB962C8B-B14F-4D97-AF65-F5344CB8AC3E}">
        <p14:creationId xmlns:p14="http://schemas.microsoft.com/office/powerpoint/2010/main" val="1071412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A4E668FE-4862-49DA-A49C-EDD02C4EB035}"/>
              </a:ext>
            </a:extLst>
          </p:cNvPr>
          <p:cNvSpPr txBox="1"/>
          <p:nvPr/>
        </p:nvSpPr>
        <p:spPr>
          <a:xfrm>
            <a:off x="539552" y="280785"/>
            <a:ext cx="5688632" cy="369332"/>
          </a:xfrm>
          <a:prstGeom prst="rect">
            <a:avLst/>
          </a:prstGeom>
          <a:noFill/>
        </p:spPr>
        <p:txBody>
          <a:bodyPr wrap="square" rtlCol="0">
            <a:spAutoFit/>
          </a:bodyPr>
          <a:lstStyle/>
          <a:p>
            <a:r>
              <a:rPr lang="en-US" altLang="ko-KR" dirty="0"/>
              <a:t>Ch15. Volatility, Implied Volatility, ARCH and  GARCH </a:t>
            </a:r>
            <a:endParaRPr lang="ko-KR" altLang="en-US" dirty="0"/>
          </a:p>
        </p:txBody>
      </p:sp>
      <p:sp>
        <p:nvSpPr>
          <p:cNvPr id="6" name="직사각형 5">
            <a:extLst>
              <a:ext uri="{FF2B5EF4-FFF2-40B4-BE49-F238E27FC236}">
                <a16:creationId xmlns:a16="http://schemas.microsoft.com/office/drawing/2014/main" id="{D8555343-0FFB-4D58-A1CE-F69417396083}"/>
              </a:ext>
            </a:extLst>
          </p:cNvPr>
          <p:cNvSpPr/>
          <p:nvPr/>
        </p:nvSpPr>
        <p:spPr>
          <a:xfrm>
            <a:off x="467544" y="1052736"/>
            <a:ext cx="8059564" cy="523220"/>
          </a:xfrm>
          <a:prstGeom prst="rect">
            <a:avLst/>
          </a:prstGeom>
        </p:spPr>
        <p:txBody>
          <a:bodyPr wrap="square">
            <a:spAutoFit/>
          </a:bodyPr>
          <a:lstStyle/>
          <a:p>
            <a:r>
              <a:rPr lang="en-US" altLang="ko-KR" sz="1400" dirty="0">
                <a:highlight>
                  <a:srgbClr val="FFFF00"/>
                </a:highlight>
              </a:rPr>
              <a:t>Volatility</a:t>
            </a:r>
          </a:p>
          <a:p>
            <a:r>
              <a:rPr lang="en-US" altLang="ko-KR" sz="1400" dirty="0">
                <a:highlight>
                  <a:srgbClr val="FFFF00"/>
                </a:highlight>
              </a:rPr>
              <a:t>Implied Volatility (IV)</a:t>
            </a:r>
          </a:p>
        </p:txBody>
      </p:sp>
      <p:sp>
        <p:nvSpPr>
          <p:cNvPr id="7" name="직사각형 6">
            <a:extLst>
              <a:ext uri="{FF2B5EF4-FFF2-40B4-BE49-F238E27FC236}">
                <a16:creationId xmlns:a16="http://schemas.microsoft.com/office/drawing/2014/main" id="{9B3EC25D-28FC-44B1-87BA-32C71DDE52E2}"/>
              </a:ext>
            </a:extLst>
          </p:cNvPr>
          <p:cNvSpPr/>
          <p:nvPr/>
        </p:nvSpPr>
        <p:spPr>
          <a:xfrm>
            <a:off x="467544" y="1896178"/>
            <a:ext cx="8499610" cy="1200329"/>
          </a:xfrm>
          <a:prstGeom prst="rect">
            <a:avLst/>
          </a:prstGeom>
          <a:ln>
            <a:solidFill>
              <a:schemeClr val="accent5">
                <a:lumMod val="75000"/>
              </a:schemeClr>
            </a:solidFill>
          </a:ln>
        </p:spPr>
        <p:txBody>
          <a:bodyPr wrap="square">
            <a:spAutoFit/>
          </a:bodyPr>
          <a:lstStyle/>
          <a:p>
            <a:pPr marL="285750" indent="-285750">
              <a:buFont typeface="Wingdings" panose="05000000000000000000" pitchFamily="2" charset="2"/>
              <a:buChar char="§"/>
            </a:pPr>
            <a:r>
              <a:rPr lang="en-US" altLang="ko-KR" sz="1200" b="1" dirty="0">
                <a:highlight>
                  <a:srgbClr val="00FFFF"/>
                </a:highlight>
              </a:rPr>
              <a:t>Volatility Smile : </a:t>
            </a:r>
            <a:r>
              <a:rPr lang="ko-KR" altLang="en-US" sz="1200" dirty="0"/>
              <a:t>내재변동성</a:t>
            </a:r>
            <a:r>
              <a:rPr lang="en-US" altLang="ko-KR" sz="1200" dirty="0"/>
              <a:t>(IV)</a:t>
            </a:r>
            <a:r>
              <a:rPr lang="ko-KR" altLang="en-US" sz="1200" dirty="0"/>
              <a:t>을 그래프로 나타내 보면 사람이 미소 짓고 있는 모양으로 </a:t>
            </a:r>
            <a:r>
              <a:rPr lang="en-US" altLang="ko-KR" sz="1200" dirty="0">
                <a:highlight>
                  <a:srgbClr val="FFFF00"/>
                </a:highlight>
              </a:rPr>
              <a:t>ITM, OTM </a:t>
            </a:r>
            <a:r>
              <a:rPr lang="ko-KR" altLang="en-US" sz="1200" dirty="0">
                <a:highlight>
                  <a:srgbClr val="FFFF00"/>
                </a:highlight>
              </a:rPr>
              <a:t>옵션 </a:t>
            </a:r>
            <a:r>
              <a:rPr lang="en-US" altLang="ko-KR" sz="1200" dirty="0">
                <a:highlight>
                  <a:srgbClr val="FFFF00"/>
                </a:highlight>
              </a:rPr>
              <a:t>IV </a:t>
            </a:r>
            <a:r>
              <a:rPr lang="ko-KR" altLang="en-US" sz="1200" dirty="0">
                <a:highlight>
                  <a:srgbClr val="FFFF00"/>
                </a:highlight>
              </a:rPr>
              <a:t>가 높고</a:t>
            </a:r>
            <a:r>
              <a:rPr lang="en-US" altLang="ko-KR" sz="1200" dirty="0">
                <a:highlight>
                  <a:srgbClr val="FFFF00"/>
                </a:highlight>
              </a:rPr>
              <a:t>,   </a:t>
            </a:r>
            <a:r>
              <a:rPr lang="ko-KR" altLang="en-US" sz="1200" dirty="0">
                <a:highlight>
                  <a:srgbClr val="FFFF00"/>
                </a:highlight>
              </a:rPr>
              <a:t> </a:t>
            </a:r>
            <a:r>
              <a:rPr lang="en-US" altLang="ko-KR" sz="1200" dirty="0"/>
              <a:t>ATM</a:t>
            </a:r>
            <a:r>
              <a:rPr lang="ko-KR" altLang="en-US" sz="1200" dirty="0"/>
              <a:t>옵션 </a:t>
            </a:r>
            <a:r>
              <a:rPr lang="en-US" altLang="ko-KR" sz="1200" dirty="0"/>
              <a:t>IV </a:t>
            </a:r>
            <a:r>
              <a:rPr lang="ko-KR" altLang="en-US" sz="1200" dirty="0"/>
              <a:t>옵션이  낮은</a:t>
            </a:r>
            <a:r>
              <a:rPr lang="en-US" altLang="ko-KR" sz="1200" dirty="0"/>
              <a:t> </a:t>
            </a:r>
            <a:r>
              <a:rPr lang="ko-KR" altLang="en-US" sz="1200" dirty="0"/>
              <a:t>현상</a:t>
            </a:r>
            <a:endParaRPr lang="en-US" altLang="ko-KR" sz="1200" dirty="0"/>
          </a:p>
          <a:p>
            <a:pPr marL="285750" indent="-285750">
              <a:buFont typeface="Wingdings" panose="05000000000000000000" pitchFamily="2" charset="2"/>
              <a:buChar char="§"/>
            </a:pPr>
            <a:endParaRPr lang="en-US" altLang="ko-KR" sz="1200" b="1" dirty="0"/>
          </a:p>
          <a:p>
            <a:pPr marL="285750" indent="-285750">
              <a:buFont typeface="Wingdings" panose="05000000000000000000" pitchFamily="2" charset="2"/>
              <a:buChar char="§"/>
            </a:pPr>
            <a:r>
              <a:rPr lang="en-US" altLang="ko-KR" sz="1200" b="1" dirty="0">
                <a:highlight>
                  <a:srgbClr val="00FFFF"/>
                </a:highlight>
              </a:rPr>
              <a:t>Volatility</a:t>
            </a:r>
            <a:r>
              <a:rPr lang="en-US" altLang="ko-KR" sz="1200" dirty="0">
                <a:highlight>
                  <a:srgbClr val="00FFFF"/>
                </a:highlight>
              </a:rPr>
              <a:t> Smirk  </a:t>
            </a:r>
            <a:r>
              <a:rPr lang="en-US" altLang="ko-KR" sz="1200" dirty="0"/>
              <a:t>: IV </a:t>
            </a:r>
            <a:r>
              <a:rPr lang="ko-KR" altLang="en-US" sz="1200" dirty="0"/>
              <a:t>가 </a:t>
            </a:r>
            <a:r>
              <a:rPr lang="en-US" altLang="ko-KR" sz="1200" dirty="0">
                <a:highlight>
                  <a:srgbClr val="FFFF00"/>
                </a:highlight>
              </a:rPr>
              <a:t>ITM</a:t>
            </a:r>
            <a:r>
              <a:rPr lang="ko-KR" altLang="en-US" sz="1200" dirty="0">
                <a:highlight>
                  <a:srgbClr val="FFFF00"/>
                </a:highlight>
              </a:rPr>
              <a:t> 옵션이 가장 낮게 나타나는 현상</a:t>
            </a:r>
            <a:endParaRPr lang="en-US" altLang="ko-KR" sz="1200" dirty="0">
              <a:highlight>
                <a:srgbClr val="FFFF00"/>
              </a:highlight>
            </a:endParaRPr>
          </a:p>
          <a:p>
            <a:pPr marL="285750" indent="-285750">
              <a:buFont typeface="Wingdings" panose="05000000000000000000" pitchFamily="2" charset="2"/>
              <a:buChar char="§"/>
            </a:pPr>
            <a:endParaRPr lang="en-US" altLang="ko-KR" sz="1200" dirty="0"/>
          </a:p>
          <a:p>
            <a:pPr marL="285750" indent="-285750">
              <a:buFont typeface="Wingdings" panose="05000000000000000000" pitchFamily="2" charset="2"/>
              <a:buChar char="§"/>
            </a:pPr>
            <a:r>
              <a:rPr lang="en-US" altLang="ko-KR" sz="1200" dirty="0"/>
              <a:t>ITM  , ATM(S=K) , OTM </a:t>
            </a:r>
            <a:endParaRPr lang="ko-KR" altLang="en-US" sz="1200" dirty="0"/>
          </a:p>
        </p:txBody>
      </p:sp>
      <p:pic>
        <p:nvPicPr>
          <p:cNvPr id="3" name="그림 2">
            <a:extLst>
              <a:ext uri="{FF2B5EF4-FFF2-40B4-BE49-F238E27FC236}">
                <a16:creationId xmlns:a16="http://schemas.microsoft.com/office/drawing/2014/main" id="{AE22793B-1FCA-4904-BC17-3B40F0F47B04}"/>
              </a:ext>
            </a:extLst>
          </p:cNvPr>
          <p:cNvPicPr>
            <a:picLocks noChangeAspect="1"/>
          </p:cNvPicPr>
          <p:nvPr/>
        </p:nvPicPr>
        <p:blipFill>
          <a:blip r:embed="rId2"/>
          <a:stretch>
            <a:fillRect/>
          </a:stretch>
        </p:blipFill>
        <p:spPr>
          <a:xfrm>
            <a:off x="695949" y="3429255"/>
            <a:ext cx="2808312" cy="2204423"/>
          </a:xfrm>
          <a:prstGeom prst="rect">
            <a:avLst/>
          </a:prstGeom>
        </p:spPr>
      </p:pic>
      <p:sp>
        <p:nvSpPr>
          <p:cNvPr id="8" name="직사각형 7">
            <a:extLst>
              <a:ext uri="{FF2B5EF4-FFF2-40B4-BE49-F238E27FC236}">
                <a16:creationId xmlns:a16="http://schemas.microsoft.com/office/drawing/2014/main" id="{9C5C28AF-7C71-4057-9853-02C0177C8181}"/>
              </a:ext>
            </a:extLst>
          </p:cNvPr>
          <p:cNvSpPr/>
          <p:nvPr/>
        </p:nvSpPr>
        <p:spPr>
          <a:xfrm>
            <a:off x="722243" y="5844268"/>
            <a:ext cx="2994602" cy="276999"/>
          </a:xfrm>
          <a:prstGeom prst="rect">
            <a:avLst/>
          </a:prstGeom>
        </p:spPr>
        <p:txBody>
          <a:bodyPr wrap="none">
            <a:spAutoFit/>
          </a:bodyPr>
          <a:lstStyle/>
          <a:p>
            <a:r>
              <a:rPr lang="en-US" altLang="ko-KR" sz="1200" dirty="0"/>
              <a:t>https://en.wikipedia.org/wiki/Volatility_smile</a:t>
            </a:r>
            <a:endParaRPr lang="ko-KR" altLang="en-US" sz="1200" dirty="0"/>
          </a:p>
        </p:txBody>
      </p:sp>
      <p:sp>
        <p:nvSpPr>
          <p:cNvPr id="11" name="자유형: 도형 10">
            <a:extLst>
              <a:ext uri="{FF2B5EF4-FFF2-40B4-BE49-F238E27FC236}">
                <a16:creationId xmlns:a16="http://schemas.microsoft.com/office/drawing/2014/main" id="{ED1AE564-3E2E-4BBE-96CA-FAD9B1DF2F2F}"/>
              </a:ext>
            </a:extLst>
          </p:cNvPr>
          <p:cNvSpPr/>
          <p:nvPr/>
        </p:nvSpPr>
        <p:spPr>
          <a:xfrm>
            <a:off x="1322773" y="3639845"/>
            <a:ext cx="2645545" cy="1393794"/>
          </a:xfrm>
          <a:custGeom>
            <a:avLst/>
            <a:gdLst>
              <a:gd name="connsiteX0" fmla="*/ 0 w 2645545"/>
              <a:gd name="connsiteY0" fmla="*/ 1393794 h 1393794"/>
              <a:gd name="connsiteX1" fmla="*/ 2219417 w 2645545"/>
              <a:gd name="connsiteY1" fmla="*/ 195308 h 1393794"/>
              <a:gd name="connsiteX2" fmla="*/ 1882066 w 2645545"/>
              <a:gd name="connsiteY2" fmla="*/ 426128 h 1393794"/>
              <a:gd name="connsiteX3" fmla="*/ 2645545 w 2645545"/>
              <a:gd name="connsiteY3" fmla="*/ 0 h 1393794"/>
            </a:gdLst>
            <a:ahLst/>
            <a:cxnLst>
              <a:cxn ang="0">
                <a:pos x="connsiteX0" y="connsiteY0"/>
              </a:cxn>
              <a:cxn ang="0">
                <a:pos x="connsiteX1" y="connsiteY1"/>
              </a:cxn>
              <a:cxn ang="0">
                <a:pos x="connsiteX2" y="connsiteY2"/>
              </a:cxn>
              <a:cxn ang="0">
                <a:pos x="connsiteX3" y="connsiteY3"/>
              </a:cxn>
            </a:cxnLst>
            <a:rect l="l" t="t" r="r" b="b"/>
            <a:pathLst>
              <a:path w="2645545" h="1393794">
                <a:moveTo>
                  <a:pt x="0" y="1393794"/>
                </a:moveTo>
                <a:lnTo>
                  <a:pt x="2219417" y="195308"/>
                </a:lnTo>
                <a:cubicBezTo>
                  <a:pt x="2533094" y="34030"/>
                  <a:pt x="1811045" y="458679"/>
                  <a:pt x="1882066" y="426128"/>
                </a:cubicBezTo>
                <a:cubicBezTo>
                  <a:pt x="1953087" y="393577"/>
                  <a:pt x="2299316" y="196788"/>
                  <a:pt x="26455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963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A4E668FE-4862-49DA-A49C-EDD02C4EB035}"/>
              </a:ext>
            </a:extLst>
          </p:cNvPr>
          <p:cNvSpPr txBox="1"/>
          <p:nvPr/>
        </p:nvSpPr>
        <p:spPr>
          <a:xfrm>
            <a:off x="539552" y="280785"/>
            <a:ext cx="5688632" cy="369332"/>
          </a:xfrm>
          <a:prstGeom prst="rect">
            <a:avLst/>
          </a:prstGeom>
          <a:noFill/>
        </p:spPr>
        <p:txBody>
          <a:bodyPr wrap="square" rtlCol="0">
            <a:spAutoFit/>
          </a:bodyPr>
          <a:lstStyle/>
          <a:p>
            <a:r>
              <a:rPr lang="en-US" altLang="ko-KR" dirty="0"/>
              <a:t>Ch15. Volatility, Implied Volatility, ARCH and  GARCH </a:t>
            </a:r>
            <a:endParaRPr lang="ko-KR" altLang="en-US" dirty="0"/>
          </a:p>
        </p:txBody>
      </p:sp>
      <p:sp>
        <p:nvSpPr>
          <p:cNvPr id="3" name="직사각형 2">
            <a:extLst>
              <a:ext uri="{FF2B5EF4-FFF2-40B4-BE49-F238E27FC236}">
                <a16:creationId xmlns:a16="http://schemas.microsoft.com/office/drawing/2014/main" id="{EE25973F-F2BA-4070-8AE9-5DF469512E92}"/>
              </a:ext>
            </a:extLst>
          </p:cNvPr>
          <p:cNvSpPr/>
          <p:nvPr/>
        </p:nvSpPr>
        <p:spPr>
          <a:xfrm>
            <a:off x="612543" y="965668"/>
            <a:ext cx="2198038" cy="369332"/>
          </a:xfrm>
          <a:prstGeom prst="rect">
            <a:avLst/>
          </a:prstGeom>
        </p:spPr>
        <p:txBody>
          <a:bodyPr wrap="none">
            <a:spAutoFit/>
          </a:bodyPr>
          <a:lstStyle/>
          <a:p>
            <a:r>
              <a:rPr lang="en-US" altLang="ko-KR" dirty="0"/>
              <a:t>ARCH and  GARCH </a:t>
            </a:r>
            <a:endParaRPr lang="ko-KR" altLang="en-US" dirty="0"/>
          </a:p>
        </p:txBody>
      </p:sp>
      <p:sp>
        <p:nvSpPr>
          <p:cNvPr id="6" name="직사각형 5">
            <a:extLst>
              <a:ext uri="{FF2B5EF4-FFF2-40B4-BE49-F238E27FC236}">
                <a16:creationId xmlns:a16="http://schemas.microsoft.com/office/drawing/2014/main" id="{594B7F22-96D3-4012-9334-B93DFC9350C8}"/>
              </a:ext>
            </a:extLst>
          </p:cNvPr>
          <p:cNvSpPr/>
          <p:nvPr/>
        </p:nvSpPr>
        <p:spPr>
          <a:xfrm>
            <a:off x="612543" y="1335839"/>
            <a:ext cx="8064896" cy="4124206"/>
          </a:xfrm>
          <a:prstGeom prst="rect">
            <a:avLst/>
          </a:prstGeom>
        </p:spPr>
        <p:txBody>
          <a:bodyPr wrap="square">
            <a:spAutoFit/>
          </a:bodyPr>
          <a:lstStyle/>
          <a:p>
            <a:r>
              <a:rPr lang="ko-KR" altLang="en-US" sz="1200" dirty="0"/>
              <a:t>주가는 </a:t>
            </a:r>
            <a:r>
              <a:rPr lang="ko-KR" altLang="en-US" sz="1200" dirty="0">
                <a:hlinkClick r:id="rId2" tooltip="랜덤워크"/>
              </a:rPr>
              <a:t>랜덤워크</a:t>
            </a:r>
            <a:r>
              <a:rPr lang="ko-KR" altLang="en-US" sz="1200" dirty="0"/>
              <a:t>에 가깝게 움직이므로 내일의 코스피 지수를 예측하는 경우  </a:t>
            </a:r>
            <a:r>
              <a:rPr lang="en-US" altLang="ko-KR" sz="1200" dirty="0"/>
              <a:t>'</a:t>
            </a:r>
            <a:r>
              <a:rPr lang="ko-KR" altLang="en-US" sz="1200" dirty="0"/>
              <a:t>오늘 코스피 지수 </a:t>
            </a:r>
            <a:r>
              <a:rPr lang="en-US" altLang="ko-KR" sz="1200" dirty="0"/>
              <a:t>+- </a:t>
            </a:r>
            <a:r>
              <a:rPr lang="ko-KR" altLang="en-US" sz="1200" dirty="0"/>
              <a:t>무작위 오차</a:t>
            </a:r>
            <a:r>
              <a:rPr lang="en-US" altLang="ko-KR" sz="1200" dirty="0"/>
              <a:t>'</a:t>
            </a:r>
            <a:r>
              <a:rPr lang="ko-KR" altLang="en-US" sz="1200" dirty="0"/>
              <a:t>식으로 예측 할 수 있다</a:t>
            </a:r>
            <a:r>
              <a:rPr lang="en-US" altLang="ko-KR" sz="1200" dirty="0"/>
              <a:t>.</a:t>
            </a:r>
            <a:endParaRPr lang="en-US" altLang="ko-KR" sz="1200" dirty="0">
              <a:solidFill>
                <a:srgbClr val="373A3C"/>
              </a:solidFill>
              <a:latin typeface="Open Sans"/>
            </a:endParaRPr>
          </a:p>
          <a:p>
            <a:endParaRPr lang="en-US" altLang="ko-KR" sz="1400" dirty="0">
              <a:solidFill>
                <a:srgbClr val="373A3C"/>
              </a:solidFill>
              <a:latin typeface="Open Sans"/>
            </a:endParaRPr>
          </a:p>
          <a:p>
            <a:r>
              <a:rPr lang="ko-KR" altLang="en-US" sz="1200" dirty="0">
                <a:solidFill>
                  <a:srgbClr val="373A3C"/>
                </a:solidFill>
                <a:latin typeface="Open Sans"/>
              </a:rPr>
              <a:t>지수의 변동성</a:t>
            </a:r>
            <a:r>
              <a:rPr lang="en-US" altLang="ko-KR" sz="1200" dirty="0">
                <a:solidFill>
                  <a:srgbClr val="373A3C"/>
                </a:solidFill>
                <a:latin typeface="Open Sans"/>
              </a:rPr>
              <a:t>(</a:t>
            </a:r>
            <a:r>
              <a:rPr lang="ko-KR" altLang="en-US" sz="1200" dirty="0">
                <a:solidFill>
                  <a:srgbClr val="373A3C"/>
                </a:solidFill>
                <a:latin typeface="Open Sans"/>
              </a:rPr>
              <a:t>위험</a:t>
            </a:r>
            <a:r>
              <a:rPr lang="en-US" altLang="ko-KR" sz="1200" dirty="0">
                <a:solidFill>
                  <a:srgbClr val="373A3C"/>
                </a:solidFill>
                <a:latin typeface="Open Sans"/>
              </a:rPr>
              <a:t>)</a:t>
            </a:r>
            <a:r>
              <a:rPr lang="ko-KR" altLang="en-US" sz="1200" dirty="0">
                <a:solidFill>
                  <a:srgbClr val="373A3C"/>
                </a:solidFill>
                <a:latin typeface="Open Sans"/>
              </a:rPr>
              <a:t>이 </a:t>
            </a:r>
            <a:r>
              <a:rPr lang="ko-KR" altLang="en-US" sz="1200" dirty="0" err="1">
                <a:solidFill>
                  <a:srgbClr val="373A3C"/>
                </a:solidFill>
                <a:latin typeface="Open Sans"/>
              </a:rPr>
              <a:t>군집성</a:t>
            </a:r>
            <a:r>
              <a:rPr lang="en-US" altLang="ko-KR" sz="1200" dirty="0">
                <a:solidFill>
                  <a:srgbClr val="373A3C"/>
                </a:solidFill>
                <a:latin typeface="Open Sans"/>
              </a:rPr>
              <a:t>(volatility clustering) </a:t>
            </a:r>
            <a:r>
              <a:rPr lang="ko-KR" altLang="en-US" sz="1200" dirty="0">
                <a:solidFill>
                  <a:srgbClr val="373A3C"/>
                </a:solidFill>
                <a:latin typeface="Open Sans"/>
              </a:rPr>
              <a:t>특성을 갖고 있다</a:t>
            </a:r>
            <a:r>
              <a:rPr lang="en-US" altLang="ko-KR" sz="1200" dirty="0">
                <a:solidFill>
                  <a:srgbClr val="373A3C"/>
                </a:solidFill>
                <a:latin typeface="Open Sans"/>
              </a:rPr>
              <a:t>.</a:t>
            </a:r>
          </a:p>
          <a:p>
            <a:pPr marL="171450" indent="-171450">
              <a:buFont typeface="Wingdings" panose="05000000000000000000" pitchFamily="2" charset="2"/>
              <a:buChar char="à"/>
            </a:pPr>
            <a:r>
              <a:rPr lang="ko-KR" altLang="en-US" sz="1200" dirty="0">
                <a:solidFill>
                  <a:srgbClr val="373A3C"/>
                </a:solidFill>
                <a:highlight>
                  <a:srgbClr val="FFFF00"/>
                </a:highlight>
                <a:latin typeface="Open Sans"/>
              </a:rPr>
              <a:t>만약 시장이 박스권에 있으면 내일도 변동성이 작을 것이고</a:t>
            </a:r>
            <a:r>
              <a:rPr lang="en-US" altLang="ko-KR" sz="1200" dirty="0">
                <a:solidFill>
                  <a:srgbClr val="373A3C"/>
                </a:solidFill>
                <a:latin typeface="Open Sans"/>
              </a:rPr>
              <a:t>, </a:t>
            </a:r>
          </a:p>
          <a:p>
            <a:pPr marL="171450" indent="-171450">
              <a:buFont typeface="Wingdings" panose="05000000000000000000" pitchFamily="2" charset="2"/>
              <a:buChar char="à"/>
            </a:pPr>
            <a:r>
              <a:rPr lang="ko-KR" altLang="en-US" sz="1200" dirty="0">
                <a:solidFill>
                  <a:srgbClr val="373A3C"/>
                </a:solidFill>
                <a:latin typeface="Open Sans"/>
              </a:rPr>
              <a:t>급락</a:t>
            </a:r>
            <a:r>
              <a:rPr lang="en-US" altLang="ko-KR" sz="1200" dirty="0">
                <a:solidFill>
                  <a:srgbClr val="373A3C"/>
                </a:solidFill>
                <a:latin typeface="Open Sans"/>
              </a:rPr>
              <a:t>,</a:t>
            </a:r>
            <a:r>
              <a:rPr lang="ko-KR" altLang="en-US" sz="1200" dirty="0">
                <a:solidFill>
                  <a:srgbClr val="373A3C"/>
                </a:solidFill>
                <a:latin typeface="Open Sans"/>
              </a:rPr>
              <a:t>급등장에서는 또 급락</a:t>
            </a:r>
            <a:r>
              <a:rPr lang="en-US" altLang="ko-KR" sz="1200" dirty="0">
                <a:solidFill>
                  <a:srgbClr val="373A3C"/>
                </a:solidFill>
                <a:latin typeface="Open Sans"/>
              </a:rPr>
              <a:t>/</a:t>
            </a:r>
            <a:r>
              <a:rPr lang="ko-KR" altLang="en-US" sz="1200" dirty="0">
                <a:solidFill>
                  <a:srgbClr val="373A3C"/>
                </a:solidFill>
                <a:latin typeface="Open Sans"/>
              </a:rPr>
              <a:t>급등이 이어질 확률이 높다는 것이다</a:t>
            </a:r>
            <a:r>
              <a:rPr lang="en-US" altLang="ko-KR" sz="1200" dirty="0">
                <a:solidFill>
                  <a:srgbClr val="373A3C"/>
                </a:solidFill>
                <a:latin typeface="Open Sans"/>
              </a:rPr>
              <a:t>. </a:t>
            </a:r>
          </a:p>
          <a:p>
            <a:r>
              <a:rPr lang="ko-KR" altLang="en-US" sz="1200" dirty="0">
                <a:solidFill>
                  <a:srgbClr val="373A3C"/>
                </a:solidFill>
                <a:latin typeface="Open Sans"/>
              </a:rPr>
              <a:t>따라서 지수 자체를 </a:t>
            </a:r>
            <a:r>
              <a:rPr lang="ko-KR" altLang="en-US" sz="1200" dirty="0" err="1">
                <a:solidFill>
                  <a:srgbClr val="373A3C"/>
                </a:solidFill>
                <a:latin typeface="Open Sans"/>
              </a:rPr>
              <a:t>예측하는것은</a:t>
            </a:r>
            <a:r>
              <a:rPr lang="ko-KR" altLang="en-US" sz="1200" dirty="0">
                <a:solidFill>
                  <a:srgbClr val="373A3C"/>
                </a:solidFill>
                <a:latin typeface="Open Sans"/>
              </a:rPr>
              <a:t> 힘들지만 그 </a:t>
            </a:r>
            <a:r>
              <a:rPr lang="ko-KR" altLang="en-US" sz="1200" dirty="0">
                <a:solidFill>
                  <a:srgbClr val="373A3C"/>
                </a:solidFill>
                <a:highlight>
                  <a:srgbClr val="FFFF00"/>
                </a:highlight>
                <a:latin typeface="Open Sans"/>
              </a:rPr>
              <a:t>변동성을 예측하기위해 </a:t>
            </a:r>
            <a:r>
              <a:rPr lang="ko-KR" altLang="en-US" sz="1200" dirty="0">
                <a:solidFill>
                  <a:srgbClr val="373A3C"/>
                </a:solidFill>
                <a:latin typeface="Open Sans"/>
              </a:rPr>
              <a:t>나온 모형이 </a:t>
            </a:r>
            <a:r>
              <a:rPr lang="en-US" altLang="ko-KR" sz="1200" dirty="0">
                <a:solidFill>
                  <a:srgbClr val="373A3C"/>
                </a:solidFill>
                <a:latin typeface="Open Sans"/>
              </a:rPr>
              <a:t>ARCH, GARCH </a:t>
            </a:r>
            <a:r>
              <a:rPr lang="ko-KR" altLang="en-US" sz="1200" dirty="0">
                <a:solidFill>
                  <a:srgbClr val="373A3C"/>
                </a:solidFill>
                <a:latin typeface="Open Sans"/>
              </a:rPr>
              <a:t>모형이다</a:t>
            </a:r>
            <a:r>
              <a:rPr lang="en-US" altLang="ko-KR" sz="1200" dirty="0">
                <a:solidFill>
                  <a:srgbClr val="373A3C"/>
                </a:solidFill>
                <a:latin typeface="Open Sans"/>
              </a:rPr>
              <a:t>.</a:t>
            </a:r>
          </a:p>
          <a:p>
            <a:endParaRPr lang="en-US" altLang="ko-KR" sz="1400" dirty="0">
              <a:solidFill>
                <a:srgbClr val="373A3C"/>
              </a:solidFill>
              <a:latin typeface="Open Sans"/>
            </a:endParaRPr>
          </a:p>
          <a:p>
            <a:pPr algn="just" latinLnBrk="0"/>
            <a:r>
              <a:rPr lang="ko-KR" altLang="ko-KR" sz="1200" dirty="0">
                <a:solidFill>
                  <a:srgbClr val="000000"/>
                </a:solidFill>
                <a:latin typeface="+mj-ea"/>
                <a:ea typeface="+mj-ea"/>
              </a:rPr>
              <a:t>작은 </a:t>
            </a:r>
            <a:r>
              <a:rPr lang="ko-KR" altLang="ko-KR" sz="1200" dirty="0">
                <a:solidFill>
                  <a:srgbClr val="000000"/>
                </a:solidFill>
                <a:highlight>
                  <a:srgbClr val="00FFFF"/>
                </a:highlight>
                <a:latin typeface="+mj-ea"/>
                <a:ea typeface="+mj-ea"/>
              </a:rPr>
              <a:t>변화는 당분간 지속적으로 작은 변화를 나타낸다는 </a:t>
            </a:r>
            <a:r>
              <a:rPr lang="ko-KR" altLang="ko-KR" sz="1200" dirty="0">
                <a:solidFill>
                  <a:srgbClr val="000000"/>
                </a:solidFill>
                <a:latin typeface="+mj-ea"/>
                <a:ea typeface="+mj-ea"/>
              </a:rPr>
              <a:t>것으로 이러한 경향</a:t>
            </a:r>
            <a:endParaRPr lang="en-US" altLang="ko-KR" sz="1200" dirty="0">
              <a:solidFill>
                <a:srgbClr val="000000"/>
              </a:solidFill>
              <a:latin typeface="+mj-ea"/>
              <a:ea typeface="+mj-ea"/>
            </a:endParaRPr>
          </a:p>
          <a:p>
            <a:pPr algn="just" latinLnBrk="0"/>
            <a:r>
              <a:rPr lang="ko-KR" altLang="ko-KR" sz="1200" dirty="0">
                <a:solidFill>
                  <a:srgbClr val="000000"/>
                </a:solidFill>
                <a:highlight>
                  <a:srgbClr val="FFFF00"/>
                </a:highlight>
                <a:latin typeface="+mj-ea"/>
                <a:ea typeface="+mj-ea"/>
              </a:rPr>
              <a:t>변동 </a:t>
            </a:r>
            <a:r>
              <a:rPr lang="ko-KR" altLang="ko-KR" sz="1200" dirty="0" err="1">
                <a:solidFill>
                  <a:srgbClr val="000000"/>
                </a:solidFill>
                <a:highlight>
                  <a:srgbClr val="FFFF00"/>
                </a:highlight>
                <a:latin typeface="+mj-ea"/>
                <a:ea typeface="+mj-ea"/>
              </a:rPr>
              <a:t>집중성</a:t>
            </a:r>
            <a:r>
              <a:rPr lang="en-US" altLang="ko-KR" sz="1200" dirty="0">
                <a:solidFill>
                  <a:srgbClr val="000000"/>
                </a:solidFill>
                <a:highlight>
                  <a:srgbClr val="FFFF00"/>
                </a:highlight>
                <a:latin typeface="+mj-ea"/>
                <a:ea typeface="+mj-ea"/>
                <a:cs typeface="함초롬바탕" panose="02030504000101010101" pitchFamily="18" charset="-127"/>
              </a:rPr>
              <a:t>(volatility clustering</a:t>
            </a:r>
            <a:r>
              <a:rPr lang="en-US" altLang="ko-KR" sz="1200" dirty="0">
                <a:solidFill>
                  <a:srgbClr val="000000"/>
                </a:solidFill>
                <a:latin typeface="+mj-ea"/>
                <a:ea typeface="+mj-ea"/>
                <a:cs typeface="함초롬바탕" panose="02030504000101010101" pitchFamily="18" charset="-127"/>
              </a:rPr>
              <a:t>)</a:t>
            </a:r>
            <a:r>
              <a:rPr lang="ko-KR" altLang="en-US" sz="1200" dirty="0">
                <a:solidFill>
                  <a:srgbClr val="000000"/>
                </a:solidFill>
                <a:latin typeface="+mj-ea"/>
                <a:ea typeface="+mj-ea"/>
              </a:rPr>
              <a:t>인데 이러한 변동 집중성에 의한 변화 폭은 제곱급이나 로그 변환으로 변동 </a:t>
            </a:r>
            <a:r>
              <a:rPr lang="ko-KR" altLang="en-US" sz="1200" dirty="0" err="1">
                <a:solidFill>
                  <a:srgbClr val="000000"/>
                </a:solidFill>
                <a:latin typeface="+mj-ea"/>
                <a:ea typeface="+mj-ea"/>
              </a:rPr>
              <a:t>집중성</a:t>
            </a:r>
            <a:endParaRPr lang="ko-KR" altLang="en-US" sz="1200" dirty="0">
              <a:latin typeface="+mj-ea"/>
              <a:ea typeface="+mj-ea"/>
            </a:endParaRPr>
          </a:p>
          <a:p>
            <a:pPr lvl="0" algn="just" eaLnBrk="0" fontAlgn="base" latinLnBrk="0" hangingPunct="0">
              <a:spcBef>
                <a:spcPct val="0"/>
              </a:spcBef>
              <a:spcAft>
                <a:spcPct val="0"/>
              </a:spcAft>
            </a:pPr>
            <a:r>
              <a:rPr lang="ko-KR" altLang="en-US" sz="1200" dirty="0">
                <a:solidFill>
                  <a:srgbClr val="000000"/>
                </a:solidFill>
                <a:latin typeface="+mj-ea"/>
                <a:ea typeface="+mj-ea"/>
              </a:rPr>
              <a:t>이 사라지지 않는다</a:t>
            </a:r>
            <a:r>
              <a:rPr lang="en-US" altLang="ko-KR" sz="1200" dirty="0">
                <a:solidFill>
                  <a:srgbClr val="000000"/>
                </a:solidFill>
                <a:latin typeface="+mj-ea"/>
                <a:ea typeface="+mj-ea"/>
              </a:rPr>
              <a:t>.</a:t>
            </a:r>
          </a:p>
          <a:p>
            <a:pPr marL="171450" lvl="0" indent="-171450" algn="just" eaLnBrk="0" fontAlgn="base" latinLnBrk="0" hangingPunct="0">
              <a:spcBef>
                <a:spcPct val="0"/>
              </a:spcBef>
              <a:spcAft>
                <a:spcPct val="0"/>
              </a:spcAft>
              <a:buFont typeface="Wingdings" panose="05000000000000000000" pitchFamily="2" charset="2"/>
              <a:buChar char="à"/>
            </a:pPr>
            <a:r>
              <a:rPr lang="ko-KR" altLang="ko-KR" sz="1200" dirty="0">
                <a:solidFill>
                  <a:srgbClr val="000000"/>
                </a:solidFill>
                <a:latin typeface="+mj-ea"/>
                <a:ea typeface="+mj-ea"/>
              </a:rPr>
              <a:t>적절한 시계열 모형</a:t>
            </a:r>
            <a:r>
              <a:rPr lang="en-US" altLang="ko-KR" sz="1200" dirty="0">
                <a:solidFill>
                  <a:srgbClr val="000000"/>
                </a:solidFill>
                <a:latin typeface="+mj-ea"/>
                <a:ea typeface="+mj-ea"/>
                <a:cs typeface="함초롬바탕" panose="02030504000101010101" pitchFamily="18" charset="-127"/>
              </a:rPr>
              <a:t>(</a:t>
            </a:r>
            <a:r>
              <a:rPr lang="ko-KR" altLang="en-US" sz="1200" dirty="0">
                <a:solidFill>
                  <a:srgbClr val="000000"/>
                </a:solidFill>
                <a:latin typeface="+mj-ea"/>
                <a:ea typeface="+mj-ea"/>
              </a:rPr>
              <a:t>특히 </a:t>
            </a:r>
            <a:r>
              <a:rPr lang="en-US" altLang="ko-KR" sz="1200" dirty="0">
                <a:solidFill>
                  <a:srgbClr val="000000"/>
                </a:solidFill>
                <a:latin typeface="+mj-ea"/>
                <a:ea typeface="+mj-ea"/>
                <a:cs typeface="함초롬바탕" panose="02030504000101010101" pitchFamily="18" charset="-127"/>
              </a:rPr>
              <a:t>AR </a:t>
            </a:r>
            <a:r>
              <a:rPr lang="ko-KR" altLang="en-US" sz="1200" dirty="0">
                <a:solidFill>
                  <a:srgbClr val="000000"/>
                </a:solidFill>
                <a:latin typeface="+mj-ea"/>
                <a:ea typeface="+mj-ea"/>
              </a:rPr>
              <a:t>모형</a:t>
            </a:r>
            <a:r>
              <a:rPr lang="en-US" altLang="ko-KR" sz="1200" dirty="0">
                <a:solidFill>
                  <a:srgbClr val="000000"/>
                </a:solidFill>
                <a:latin typeface="+mj-ea"/>
                <a:ea typeface="+mj-ea"/>
                <a:cs typeface="함초롬바탕" panose="02030504000101010101" pitchFamily="18" charset="-127"/>
              </a:rPr>
              <a:t>)</a:t>
            </a:r>
            <a:r>
              <a:rPr lang="ko-KR" altLang="en-US" sz="1200" dirty="0">
                <a:solidFill>
                  <a:srgbClr val="000000"/>
                </a:solidFill>
                <a:latin typeface="+mj-ea"/>
                <a:ea typeface="+mj-ea"/>
              </a:rPr>
              <a:t>을 적용하여야 설명될 수 있는데</a:t>
            </a:r>
            <a:endParaRPr lang="en-US" altLang="ko-KR" sz="1200" dirty="0">
              <a:solidFill>
                <a:srgbClr val="000000"/>
              </a:solidFill>
              <a:latin typeface="+mj-ea"/>
              <a:ea typeface="+mj-ea"/>
            </a:endParaRPr>
          </a:p>
          <a:p>
            <a:pPr marL="171450" lvl="0" indent="-171450" algn="just" eaLnBrk="0" fontAlgn="base" latinLnBrk="0" hangingPunct="0">
              <a:spcBef>
                <a:spcPct val="0"/>
              </a:spcBef>
              <a:spcAft>
                <a:spcPct val="0"/>
              </a:spcAft>
              <a:buFont typeface="Wingdings" panose="05000000000000000000" pitchFamily="2" charset="2"/>
              <a:buChar char="à"/>
            </a:pPr>
            <a:r>
              <a:rPr lang="ko-KR" altLang="en-US" sz="1200" dirty="0">
                <a:solidFill>
                  <a:srgbClr val="000000"/>
                </a:solidFill>
                <a:latin typeface="+mj-ea"/>
                <a:ea typeface="+mj-ea"/>
              </a:rPr>
              <a:t>이와 같이 시계열 모형을 </a:t>
            </a:r>
            <a:r>
              <a:rPr lang="en-US" altLang="ko-KR" sz="1200" dirty="0">
                <a:solidFill>
                  <a:srgbClr val="000000"/>
                </a:solidFill>
                <a:highlight>
                  <a:srgbClr val="FFFF00"/>
                </a:highlight>
                <a:latin typeface="+mj-ea"/>
                <a:ea typeface="+mj-ea"/>
                <a:cs typeface="함초롬바탕" panose="02030504000101010101" pitchFamily="18" charset="-127"/>
              </a:rPr>
              <a:t>ARCH(autoregressive conditional heteroscedasticity) </a:t>
            </a:r>
            <a:r>
              <a:rPr lang="ko-KR" altLang="en-US" sz="1200" dirty="0">
                <a:solidFill>
                  <a:srgbClr val="000000"/>
                </a:solidFill>
                <a:latin typeface="+mj-ea"/>
                <a:ea typeface="+mj-ea"/>
              </a:rPr>
              <a:t>모형이라고 한다</a:t>
            </a:r>
            <a:r>
              <a:rPr lang="en-US" altLang="ko-KR" sz="1200" dirty="0">
                <a:solidFill>
                  <a:srgbClr val="000000"/>
                </a:solidFill>
                <a:latin typeface="+mj-ea"/>
                <a:ea typeface="+mj-ea"/>
              </a:rPr>
              <a:t>.</a:t>
            </a:r>
          </a:p>
          <a:p>
            <a:r>
              <a:rPr lang="en-US" altLang="ko-KR" sz="1200" dirty="0">
                <a:solidFill>
                  <a:srgbClr val="373A3C"/>
                </a:solidFill>
                <a:latin typeface="Open Sans"/>
                <a:sym typeface="Wingdings" panose="05000000000000000000" pitchFamily="2" charset="2"/>
              </a:rPr>
              <a:t> </a:t>
            </a:r>
            <a:r>
              <a:rPr lang="ko-KR" altLang="en-US" sz="1200" dirty="0" err="1">
                <a:solidFill>
                  <a:srgbClr val="373A3C"/>
                </a:solidFill>
                <a:latin typeface="Open Sans"/>
              </a:rPr>
              <a:t>공적분</a:t>
            </a:r>
            <a:r>
              <a:rPr lang="en-US" altLang="ko-KR" sz="1200" dirty="0">
                <a:solidFill>
                  <a:srgbClr val="373A3C"/>
                </a:solidFill>
                <a:latin typeface="Open Sans"/>
              </a:rPr>
              <a:t>(cointegration)</a:t>
            </a:r>
            <a:r>
              <a:rPr lang="ko-KR" altLang="en-US" sz="1200" dirty="0">
                <a:solidFill>
                  <a:srgbClr val="373A3C"/>
                </a:solidFill>
                <a:latin typeface="Open Sans"/>
              </a:rPr>
              <a:t>에 대한 연구 공로로 노벨경제학상을 탄 </a:t>
            </a:r>
            <a:r>
              <a:rPr lang="en-US" altLang="ko-KR" sz="1200" dirty="0">
                <a:solidFill>
                  <a:srgbClr val="373A3C"/>
                </a:solidFill>
                <a:latin typeface="Open Sans"/>
              </a:rPr>
              <a:t>C. Granger</a:t>
            </a:r>
            <a:r>
              <a:rPr lang="ko-KR" altLang="en-US" sz="1200" dirty="0">
                <a:solidFill>
                  <a:srgbClr val="373A3C"/>
                </a:solidFill>
                <a:latin typeface="Open Sans"/>
              </a:rPr>
              <a:t>와 </a:t>
            </a:r>
            <a:r>
              <a:rPr lang="en-US" altLang="ko-KR" sz="1200" dirty="0">
                <a:solidFill>
                  <a:srgbClr val="373A3C"/>
                </a:solidFill>
                <a:latin typeface="Open Sans"/>
              </a:rPr>
              <a:t>R. Engle </a:t>
            </a:r>
            <a:r>
              <a:rPr lang="ko-KR" altLang="en-US" sz="1200" dirty="0">
                <a:solidFill>
                  <a:srgbClr val="373A3C"/>
                </a:solidFill>
                <a:latin typeface="Open Sans"/>
              </a:rPr>
              <a:t>중 </a:t>
            </a:r>
            <a:r>
              <a:rPr lang="en-US" altLang="ko-KR" sz="1200" dirty="0">
                <a:solidFill>
                  <a:srgbClr val="373A3C"/>
                </a:solidFill>
                <a:highlight>
                  <a:srgbClr val="FFFF00"/>
                </a:highlight>
                <a:latin typeface="Open Sans"/>
              </a:rPr>
              <a:t>Engle</a:t>
            </a:r>
            <a:r>
              <a:rPr lang="ko-KR" altLang="en-US" sz="1200" dirty="0">
                <a:solidFill>
                  <a:srgbClr val="373A3C"/>
                </a:solidFill>
                <a:highlight>
                  <a:srgbClr val="FFFF00"/>
                </a:highlight>
                <a:latin typeface="Open Sans"/>
              </a:rPr>
              <a:t>이 만든 </a:t>
            </a:r>
            <a:r>
              <a:rPr lang="ko-KR" altLang="en-US" sz="1200" dirty="0">
                <a:solidFill>
                  <a:srgbClr val="373A3C"/>
                </a:solidFill>
                <a:latin typeface="Open Sans"/>
              </a:rPr>
              <a:t>모형 </a:t>
            </a:r>
            <a:endParaRPr lang="en-US" altLang="ko-KR" sz="1200" dirty="0">
              <a:solidFill>
                <a:srgbClr val="373A3C"/>
              </a:solidFill>
              <a:latin typeface="Open Sans"/>
            </a:endParaRPr>
          </a:p>
          <a:p>
            <a:r>
              <a:rPr lang="ko-KR" altLang="en-US" sz="1200" dirty="0">
                <a:solidFill>
                  <a:srgbClr val="373A3C"/>
                </a:solidFill>
                <a:latin typeface="Open Sans"/>
              </a:rPr>
              <a:t>시계열 데이터 자체보다는 해당 </a:t>
            </a:r>
            <a:r>
              <a:rPr lang="ko-KR" altLang="en-US" sz="1200" dirty="0">
                <a:solidFill>
                  <a:srgbClr val="373A3C"/>
                </a:solidFill>
                <a:highlight>
                  <a:srgbClr val="FFFF00"/>
                </a:highlight>
                <a:latin typeface="Open Sans"/>
              </a:rPr>
              <a:t>시계열의 변동성의 분석 및 예측을 위한 모형으로 시계열 자료의 </a:t>
            </a:r>
            <a:r>
              <a:rPr lang="ko-KR" altLang="en-US" sz="1200" dirty="0" err="1">
                <a:solidFill>
                  <a:srgbClr val="373A3C"/>
                </a:solidFill>
                <a:highlight>
                  <a:srgbClr val="FFFF00"/>
                </a:highlight>
                <a:latin typeface="Open Sans"/>
              </a:rPr>
              <a:t>오차항</a:t>
            </a:r>
            <a:r>
              <a:rPr lang="en-US" altLang="ko-KR" sz="1200" dirty="0">
                <a:solidFill>
                  <a:srgbClr val="373A3C"/>
                </a:solidFill>
                <a:latin typeface="Open Sans"/>
              </a:rPr>
              <a:t>, </a:t>
            </a:r>
            <a:r>
              <a:rPr lang="ko-KR" altLang="en-US" sz="1200" dirty="0">
                <a:solidFill>
                  <a:srgbClr val="373A3C"/>
                </a:solidFill>
                <a:latin typeface="Open Sans"/>
              </a:rPr>
              <a:t>조건부분산 등을 이용하여 모형을 추정한다</a:t>
            </a:r>
            <a:r>
              <a:rPr lang="en-US" altLang="ko-KR" sz="1200" dirty="0">
                <a:solidFill>
                  <a:srgbClr val="373A3C"/>
                </a:solidFill>
                <a:latin typeface="Open Sans"/>
              </a:rPr>
              <a:t>. </a:t>
            </a:r>
          </a:p>
          <a:p>
            <a:pPr marL="171450" indent="-171450">
              <a:buFont typeface="Wingdings" panose="05000000000000000000" pitchFamily="2" charset="2"/>
              <a:buChar char="à"/>
            </a:pPr>
            <a:r>
              <a:rPr lang="en-US" altLang="ko-KR" sz="1200" dirty="0">
                <a:solidFill>
                  <a:srgbClr val="373A3C"/>
                </a:solidFill>
                <a:latin typeface="Open Sans"/>
              </a:rPr>
              <a:t>nonnegativity </a:t>
            </a:r>
            <a:r>
              <a:rPr lang="ko-KR" altLang="en-US" sz="1200" dirty="0">
                <a:solidFill>
                  <a:srgbClr val="373A3C"/>
                </a:solidFill>
                <a:latin typeface="Open Sans"/>
              </a:rPr>
              <a:t>조건</a:t>
            </a:r>
            <a:r>
              <a:rPr lang="ko-KR" altLang="en-US" dirty="0"/>
              <a:t> </a:t>
            </a:r>
            <a:r>
              <a:rPr lang="en-US" altLang="ko-KR" sz="1200" dirty="0"/>
              <a:t>(</a:t>
            </a:r>
            <a:r>
              <a:rPr lang="ko-KR" altLang="en-US" sz="1200" dirty="0">
                <a:highlight>
                  <a:srgbClr val="FFFF00"/>
                </a:highlight>
              </a:rPr>
              <a:t>모두 성분 모두가 음이 아닌 </a:t>
            </a:r>
            <a:r>
              <a:rPr lang="en-US" altLang="ko-KR" sz="1200" b="1" dirty="0">
                <a:highlight>
                  <a:srgbClr val="FFFF00"/>
                </a:highlight>
              </a:rPr>
              <a:t>"Nonnegative </a:t>
            </a:r>
            <a:r>
              <a:rPr lang="ko-KR" altLang="en-US" sz="1200" b="1" dirty="0">
                <a:highlight>
                  <a:srgbClr val="FFFF00"/>
                </a:highlight>
              </a:rPr>
              <a:t>행렬</a:t>
            </a:r>
            <a:r>
              <a:rPr lang="en-US" altLang="ko-KR" sz="1200" b="1" dirty="0">
                <a:highlight>
                  <a:srgbClr val="FFFF00"/>
                </a:highlight>
              </a:rPr>
              <a:t>)</a:t>
            </a:r>
            <a:r>
              <a:rPr lang="ko-KR" altLang="en-US" sz="1200" b="1" dirty="0">
                <a:highlight>
                  <a:srgbClr val="FFFF00"/>
                </a:highlight>
              </a:rPr>
              <a:t> </a:t>
            </a:r>
            <a:r>
              <a:rPr lang="ko-KR" altLang="en-US" sz="1200" dirty="0">
                <a:solidFill>
                  <a:srgbClr val="373A3C"/>
                </a:solidFill>
                <a:latin typeface="Open Sans"/>
              </a:rPr>
              <a:t>이 성립하지 않을 위험성 등이 있기 때문에 이를 보완하기 위해 만들어진 것이 </a:t>
            </a:r>
            <a:r>
              <a:rPr lang="en-US" altLang="ko-KR" sz="1200" dirty="0">
                <a:solidFill>
                  <a:srgbClr val="373A3C"/>
                </a:solidFill>
                <a:latin typeface="Open Sans"/>
              </a:rPr>
              <a:t>GARCH </a:t>
            </a:r>
            <a:r>
              <a:rPr lang="ko-KR" altLang="en-US" sz="1200" dirty="0">
                <a:solidFill>
                  <a:srgbClr val="373A3C"/>
                </a:solidFill>
                <a:latin typeface="Open Sans"/>
              </a:rPr>
              <a:t>모형이고</a:t>
            </a:r>
            <a:r>
              <a:rPr lang="en-US" altLang="ko-KR" sz="1200" dirty="0">
                <a:solidFill>
                  <a:srgbClr val="373A3C"/>
                </a:solidFill>
                <a:latin typeface="Open Sans"/>
              </a:rPr>
              <a:t>, </a:t>
            </a:r>
            <a:r>
              <a:rPr lang="ko-KR" altLang="en-US" sz="1200" dirty="0">
                <a:solidFill>
                  <a:srgbClr val="373A3C"/>
                </a:solidFill>
                <a:latin typeface="Open Sans"/>
              </a:rPr>
              <a:t>실제로 </a:t>
            </a:r>
            <a:r>
              <a:rPr lang="en-US" altLang="ko-KR" sz="1200" dirty="0">
                <a:solidFill>
                  <a:srgbClr val="373A3C"/>
                </a:solidFill>
                <a:latin typeface="Open Sans"/>
              </a:rPr>
              <a:t>ARCH(∞) </a:t>
            </a:r>
            <a:r>
              <a:rPr lang="ko-KR" altLang="en-US" sz="1200" dirty="0">
                <a:solidFill>
                  <a:srgbClr val="373A3C"/>
                </a:solidFill>
                <a:latin typeface="Open Sans"/>
              </a:rPr>
              <a:t>모형이 </a:t>
            </a:r>
            <a:r>
              <a:rPr lang="en-US" altLang="ko-KR" sz="1200" dirty="0">
                <a:solidFill>
                  <a:srgbClr val="373A3C"/>
                </a:solidFill>
                <a:latin typeface="Open Sans"/>
              </a:rPr>
              <a:t>GARCH(1, 1)</a:t>
            </a:r>
            <a:r>
              <a:rPr lang="ko-KR" altLang="en-US" sz="1200" dirty="0">
                <a:solidFill>
                  <a:srgbClr val="373A3C"/>
                </a:solidFill>
                <a:latin typeface="Open Sans"/>
              </a:rPr>
              <a:t>과 동치이기 때문에 적은 파라미터로 동일하거나 더 나은 설명력을 보여준다</a:t>
            </a:r>
            <a:r>
              <a:rPr lang="en-US" altLang="ko-KR" sz="1200" dirty="0">
                <a:solidFill>
                  <a:srgbClr val="373A3C"/>
                </a:solidFill>
                <a:latin typeface="Open Sans"/>
              </a:rPr>
              <a:t>. </a:t>
            </a:r>
          </a:p>
          <a:p>
            <a:pPr marL="171450" indent="-171450">
              <a:buFont typeface="Wingdings" panose="05000000000000000000" pitchFamily="2" charset="2"/>
              <a:buChar char="à"/>
            </a:pPr>
            <a:r>
              <a:rPr lang="ko-KR" altLang="en-US" sz="1200" dirty="0">
                <a:solidFill>
                  <a:srgbClr val="373A3C"/>
                </a:solidFill>
                <a:latin typeface="Open Sans"/>
              </a:rPr>
              <a:t>이러한 이유로 </a:t>
            </a:r>
            <a:r>
              <a:rPr lang="ko-KR" altLang="en-US" sz="1200" dirty="0">
                <a:solidFill>
                  <a:srgbClr val="373A3C"/>
                </a:solidFill>
                <a:highlight>
                  <a:srgbClr val="FFFF00"/>
                </a:highlight>
                <a:latin typeface="Open Sans"/>
              </a:rPr>
              <a:t>거의 모든 논문들이 </a:t>
            </a:r>
            <a:r>
              <a:rPr lang="en-US" altLang="ko-KR" sz="1200" dirty="0">
                <a:solidFill>
                  <a:srgbClr val="373A3C"/>
                </a:solidFill>
                <a:highlight>
                  <a:srgbClr val="FFFF00"/>
                </a:highlight>
                <a:latin typeface="Open Sans"/>
              </a:rPr>
              <a:t>GARCH</a:t>
            </a:r>
            <a:r>
              <a:rPr lang="ko-KR" altLang="en-US" sz="1200" dirty="0">
                <a:solidFill>
                  <a:srgbClr val="373A3C"/>
                </a:solidFill>
                <a:highlight>
                  <a:srgbClr val="FFFF00"/>
                </a:highlight>
                <a:latin typeface="Open Sans"/>
              </a:rPr>
              <a:t>나 </a:t>
            </a:r>
            <a:r>
              <a:rPr lang="en-US" altLang="ko-KR" sz="1200" dirty="0">
                <a:solidFill>
                  <a:srgbClr val="373A3C"/>
                </a:solidFill>
                <a:highlight>
                  <a:srgbClr val="FFFF00"/>
                </a:highlight>
                <a:latin typeface="Open Sans"/>
              </a:rPr>
              <a:t>GARCH</a:t>
            </a:r>
            <a:r>
              <a:rPr lang="ko-KR" altLang="en-US" sz="1200" dirty="0">
                <a:solidFill>
                  <a:srgbClr val="373A3C"/>
                </a:solidFill>
                <a:highlight>
                  <a:srgbClr val="FFFF00"/>
                </a:highlight>
                <a:latin typeface="Open Sans"/>
              </a:rPr>
              <a:t>를 변형한 모형으로는 </a:t>
            </a:r>
            <a:r>
              <a:rPr lang="en-US" altLang="ko-KR" sz="1200" dirty="0">
                <a:solidFill>
                  <a:srgbClr val="373A3C"/>
                </a:solidFill>
                <a:latin typeface="Open Sans"/>
              </a:rPr>
              <a:t>IGARCH, EGARCH, GJR-GARCH, TGARCH, </a:t>
            </a:r>
            <a:r>
              <a:rPr lang="ko-KR" altLang="en-US" sz="1200" dirty="0">
                <a:solidFill>
                  <a:srgbClr val="373A3C"/>
                </a:solidFill>
                <a:latin typeface="Open Sans"/>
              </a:rPr>
              <a:t>등을 사용 하고 있다</a:t>
            </a:r>
            <a:r>
              <a:rPr lang="en-US" altLang="ko-KR" sz="1200" dirty="0">
                <a:solidFill>
                  <a:srgbClr val="373A3C"/>
                </a:solidFill>
                <a:latin typeface="Open Sans"/>
              </a:rPr>
              <a:t>.</a:t>
            </a:r>
            <a:endParaRPr lang="ko-KR" altLang="en-US" sz="1400" dirty="0"/>
          </a:p>
        </p:txBody>
      </p:sp>
      <p:sp>
        <p:nvSpPr>
          <p:cNvPr id="40" name="TextBox 39">
            <a:extLst>
              <a:ext uri="{FF2B5EF4-FFF2-40B4-BE49-F238E27FC236}">
                <a16:creationId xmlns:a16="http://schemas.microsoft.com/office/drawing/2014/main" id="{A9437D56-B80C-424C-A3B4-54DCFA36576F}"/>
              </a:ext>
            </a:extLst>
          </p:cNvPr>
          <p:cNvSpPr txBox="1"/>
          <p:nvPr/>
        </p:nvSpPr>
        <p:spPr>
          <a:xfrm>
            <a:off x="683568" y="5584555"/>
            <a:ext cx="3600400" cy="276999"/>
          </a:xfrm>
          <a:prstGeom prst="rect">
            <a:avLst/>
          </a:prstGeom>
          <a:noFill/>
          <a:ln>
            <a:solidFill>
              <a:schemeClr val="accent1"/>
            </a:solidFill>
          </a:ln>
        </p:spPr>
        <p:txBody>
          <a:bodyPr wrap="square" rtlCol="0">
            <a:spAutoFit/>
          </a:bodyPr>
          <a:lstStyle/>
          <a:p>
            <a:r>
              <a:rPr lang="en-US" altLang="ko-KR" sz="1200" dirty="0"/>
              <a:t>ARCH</a:t>
            </a:r>
            <a:r>
              <a:rPr lang="ko-KR" altLang="en-US" sz="1200" dirty="0"/>
              <a:t> 유도</a:t>
            </a:r>
            <a:r>
              <a:rPr lang="en-US" altLang="ko-KR" sz="1200" dirty="0"/>
              <a:t> </a:t>
            </a:r>
            <a:r>
              <a:rPr lang="ko-KR" altLang="en-US" sz="1200" dirty="0"/>
              <a:t>과정 </a:t>
            </a:r>
            <a:r>
              <a:rPr lang="en-US" altLang="ko-KR" sz="1200" dirty="0"/>
              <a:t>: </a:t>
            </a:r>
            <a:r>
              <a:rPr lang="ko-KR" altLang="en-US" sz="1200" dirty="0"/>
              <a:t>사례연구 </a:t>
            </a:r>
            <a:r>
              <a:rPr lang="en-US" altLang="ko-KR" sz="1200" dirty="0" err="1"/>
              <a:t>hwp</a:t>
            </a:r>
            <a:r>
              <a:rPr lang="en-US" altLang="ko-KR" sz="1200" dirty="0"/>
              <a:t> </a:t>
            </a:r>
            <a:r>
              <a:rPr lang="ko-KR" altLang="en-US" sz="1200" dirty="0"/>
              <a:t>파일 필요 공유</a:t>
            </a:r>
          </a:p>
        </p:txBody>
      </p:sp>
    </p:spTree>
    <p:extLst>
      <p:ext uri="{BB962C8B-B14F-4D97-AF65-F5344CB8AC3E}">
        <p14:creationId xmlns:p14="http://schemas.microsoft.com/office/powerpoint/2010/main" val="1699076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A4E668FE-4862-49DA-A49C-EDD02C4EB035}"/>
              </a:ext>
            </a:extLst>
          </p:cNvPr>
          <p:cNvSpPr txBox="1"/>
          <p:nvPr/>
        </p:nvSpPr>
        <p:spPr>
          <a:xfrm>
            <a:off x="539552" y="280785"/>
            <a:ext cx="5688632" cy="369332"/>
          </a:xfrm>
          <a:prstGeom prst="rect">
            <a:avLst/>
          </a:prstGeom>
          <a:noFill/>
        </p:spPr>
        <p:txBody>
          <a:bodyPr wrap="square" rtlCol="0">
            <a:spAutoFit/>
          </a:bodyPr>
          <a:lstStyle/>
          <a:p>
            <a:r>
              <a:rPr lang="en-US" altLang="ko-KR" dirty="0"/>
              <a:t>Ch15. Volatility, Implied Volatility, ARCH and  GARCH </a:t>
            </a:r>
            <a:endParaRPr lang="ko-KR" altLang="en-US" dirty="0"/>
          </a:p>
        </p:txBody>
      </p:sp>
      <p:sp>
        <p:nvSpPr>
          <p:cNvPr id="3" name="직사각형 2">
            <a:extLst>
              <a:ext uri="{FF2B5EF4-FFF2-40B4-BE49-F238E27FC236}">
                <a16:creationId xmlns:a16="http://schemas.microsoft.com/office/drawing/2014/main" id="{51F2A903-4507-4BD7-97D6-8F90D1BA6C46}"/>
              </a:ext>
            </a:extLst>
          </p:cNvPr>
          <p:cNvSpPr/>
          <p:nvPr/>
        </p:nvSpPr>
        <p:spPr>
          <a:xfrm>
            <a:off x="395536" y="964421"/>
            <a:ext cx="8118648" cy="1692771"/>
          </a:xfrm>
          <a:prstGeom prst="rect">
            <a:avLst/>
          </a:prstGeom>
        </p:spPr>
        <p:txBody>
          <a:bodyPr wrap="square">
            <a:spAutoFit/>
          </a:bodyPr>
          <a:lstStyle/>
          <a:p>
            <a:r>
              <a:rPr lang="en-US" altLang="ko-KR" sz="1400" b="1" dirty="0">
                <a:solidFill>
                  <a:srgbClr val="373A3C"/>
                </a:solidFill>
                <a:latin typeface="Open Sans"/>
              </a:rPr>
              <a:t>GARCH : G</a:t>
            </a:r>
            <a:r>
              <a:rPr lang="en-US" altLang="ko-KR" sz="1400" dirty="0">
                <a:solidFill>
                  <a:srgbClr val="373A3C"/>
                </a:solidFill>
                <a:latin typeface="Open Sans"/>
              </a:rPr>
              <a:t>eneralized </a:t>
            </a:r>
            <a:r>
              <a:rPr lang="en-US" altLang="ko-KR" sz="1400" b="1" dirty="0" err="1">
                <a:solidFill>
                  <a:srgbClr val="373A3C"/>
                </a:solidFill>
                <a:latin typeface="Open Sans"/>
              </a:rPr>
              <a:t>A</a:t>
            </a:r>
            <a:r>
              <a:rPr lang="en-US" altLang="ko-KR" sz="1400" dirty="0" err="1">
                <a:solidFill>
                  <a:srgbClr val="373A3C"/>
                </a:solidFill>
                <a:latin typeface="Open Sans"/>
              </a:rPr>
              <a:t>uto</a:t>
            </a:r>
            <a:r>
              <a:rPr lang="en-US" altLang="ko-KR" sz="1400" b="1" dirty="0" err="1">
                <a:solidFill>
                  <a:srgbClr val="373A3C"/>
                </a:solidFill>
                <a:latin typeface="Open Sans"/>
              </a:rPr>
              <a:t>R</a:t>
            </a:r>
            <a:r>
              <a:rPr lang="en-US" altLang="ko-KR" sz="1400" dirty="0" err="1">
                <a:solidFill>
                  <a:srgbClr val="373A3C"/>
                </a:solidFill>
                <a:latin typeface="Open Sans"/>
              </a:rPr>
              <a:t>egressive</a:t>
            </a:r>
            <a:r>
              <a:rPr lang="en-US" altLang="ko-KR" sz="1400" dirty="0">
                <a:solidFill>
                  <a:srgbClr val="373A3C"/>
                </a:solidFill>
                <a:latin typeface="Open Sans"/>
              </a:rPr>
              <a:t> </a:t>
            </a:r>
            <a:r>
              <a:rPr lang="en-US" altLang="ko-KR" sz="1400" b="1" dirty="0">
                <a:solidFill>
                  <a:srgbClr val="373A3C"/>
                </a:solidFill>
                <a:latin typeface="Open Sans"/>
              </a:rPr>
              <a:t>C</a:t>
            </a:r>
            <a:r>
              <a:rPr lang="en-US" altLang="ko-KR" sz="1400" dirty="0">
                <a:solidFill>
                  <a:srgbClr val="373A3C"/>
                </a:solidFill>
                <a:latin typeface="Open Sans"/>
              </a:rPr>
              <a:t>onditional </a:t>
            </a:r>
            <a:r>
              <a:rPr lang="en-US" altLang="ko-KR" sz="1400" b="1" dirty="0">
                <a:solidFill>
                  <a:srgbClr val="373A3C"/>
                </a:solidFill>
                <a:latin typeface="Open Sans"/>
              </a:rPr>
              <a:t>H</a:t>
            </a:r>
            <a:r>
              <a:rPr lang="en-US" altLang="ko-KR" sz="1400" dirty="0">
                <a:solidFill>
                  <a:srgbClr val="373A3C"/>
                </a:solidFill>
                <a:latin typeface="Open Sans"/>
              </a:rPr>
              <a:t>eteroskedasticity</a:t>
            </a:r>
            <a:br>
              <a:rPr lang="ko-KR" altLang="en-US" sz="1200" dirty="0"/>
            </a:br>
            <a:r>
              <a:rPr lang="en-US" altLang="ko-KR" sz="1200" dirty="0">
                <a:solidFill>
                  <a:srgbClr val="373A3C"/>
                </a:solidFill>
                <a:latin typeface="Open Sans"/>
              </a:rPr>
              <a:t>(</a:t>
            </a:r>
            <a:r>
              <a:rPr lang="ko-KR" altLang="en-US" sz="1200" dirty="0">
                <a:solidFill>
                  <a:srgbClr val="373A3C"/>
                </a:solidFill>
                <a:latin typeface="Open Sans"/>
              </a:rPr>
              <a:t>일반 자기회귀 조건부 이분산성</a:t>
            </a:r>
            <a:r>
              <a:rPr lang="en-US" altLang="ko-KR" sz="1200" dirty="0">
                <a:solidFill>
                  <a:srgbClr val="373A3C"/>
                </a:solidFill>
                <a:latin typeface="Open Sans"/>
              </a:rPr>
              <a:t>)</a:t>
            </a:r>
            <a:br>
              <a:rPr lang="ko-KR" altLang="en-US" sz="1200" dirty="0"/>
            </a:br>
            <a:endParaRPr lang="en-US" altLang="ko-KR" sz="1200" dirty="0"/>
          </a:p>
          <a:p>
            <a:r>
              <a:rPr lang="en-US" altLang="ko-KR" sz="1200" dirty="0">
                <a:sym typeface="Wingdings" panose="05000000000000000000" pitchFamily="2" charset="2"/>
              </a:rPr>
              <a:t> </a:t>
            </a:r>
            <a:r>
              <a:rPr lang="ko-KR" altLang="en-US" sz="1200" dirty="0"/>
              <a:t>현실에서는 </a:t>
            </a:r>
            <a:r>
              <a:rPr lang="en-US" altLang="ko-KR" sz="1200" dirty="0">
                <a:highlight>
                  <a:srgbClr val="00FFFF"/>
                </a:highlight>
              </a:rPr>
              <a:t>ARC</a:t>
            </a:r>
            <a:r>
              <a:rPr lang="en-US" altLang="ko-KR" sz="1200" dirty="0"/>
              <a:t>H </a:t>
            </a:r>
            <a:r>
              <a:rPr lang="ko-KR" altLang="en-US" sz="1200" dirty="0"/>
              <a:t>모형보다는 좀 더 </a:t>
            </a:r>
            <a:r>
              <a:rPr lang="ko-KR" altLang="en-US" sz="1200" dirty="0">
                <a:highlight>
                  <a:srgbClr val="00FFFF"/>
                </a:highlight>
              </a:rPr>
              <a:t>일반화된 </a:t>
            </a:r>
            <a:r>
              <a:rPr lang="en-US" altLang="ko-KR" sz="1200" dirty="0">
                <a:highlight>
                  <a:srgbClr val="00FFFF"/>
                </a:highlight>
              </a:rPr>
              <a:t>GARCH </a:t>
            </a:r>
            <a:r>
              <a:rPr lang="ko-KR" altLang="en-US" sz="1200" dirty="0">
                <a:highlight>
                  <a:srgbClr val="00FFFF"/>
                </a:highlight>
              </a:rPr>
              <a:t>모형 사용</a:t>
            </a:r>
          </a:p>
          <a:p>
            <a:endParaRPr lang="en-US" altLang="ko-KR" sz="1200" dirty="0"/>
          </a:p>
          <a:p>
            <a:r>
              <a:rPr lang="en-US" altLang="ko-KR" sz="1400" dirty="0">
                <a:solidFill>
                  <a:srgbClr val="373A3C"/>
                </a:solidFill>
                <a:latin typeface="Open Sans"/>
              </a:rPr>
              <a:t>ARCH </a:t>
            </a:r>
            <a:r>
              <a:rPr lang="ko-KR" altLang="en-US" sz="1400" dirty="0">
                <a:solidFill>
                  <a:srgbClr val="373A3C"/>
                </a:solidFill>
                <a:latin typeface="Open Sans"/>
              </a:rPr>
              <a:t>모형의 파생</a:t>
            </a:r>
            <a:r>
              <a:rPr lang="en-US" altLang="ko-KR" sz="1400" dirty="0">
                <a:solidFill>
                  <a:srgbClr val="373A3C"/>
                </a:solidFill>
                <a:latin typeface="Open Sans"/>
              </a:rPr>
              <a:t> </a:t>
            </a:r>
            <a:r>
              <a:rPr lang="ko-KR" altLang="en-US" sz="1400" dirty="0">
                <a:solidFill>
                  <a:srgbClr val="373A3C"/>
                </a:solidFill>
                <a:latin typeface="Open Sans"/>
              </a:rPr>
              <a:t>것으로 </a:t>
            </a:r>
            <a:endParaRPr lang="en-US" altLang="ko-KR" sz="1400" dirty="0">
              <a:solidFill>
                <a:srgbClr val="373A3C"/>
              </a:solidFill>
              <a:latin typeface="Open Sans"/>
            </a:endParaRPr>
          </a:p>
          <a:p>
            <a:r>
              <a:rPr lang="ko-KR" altLang="en-US" sz="1400" dirty="0">
                <a:solidFill>
                  <a:srgbClr val="373A3C"/>
                </a:solidFill>
                <a:latin typeface="Open Sans"/>
              </a:rPr>
              <a:t>어떤 </a:t>
            </a:r>
            <a:r>
              <a:rPr lang="ko-KR" altLang="en-US" sz="1400" dirty="0">
                <a:solidFill>
                  <a:srgbClr val="373A3C"/>
                </a:solidFill>
                <a:highlight>
                  <a:srgbClr val="FFFF00"/>
                </a:highlight>
                <a:latin typeface="Open Sans"/>
              </a:rPr>
              <a:t>시계열의 평균은 예측하지 못해도 변동성</a:t>
            </a:r>
            <a:r>
              <a:rPr lang="en-US" altLang="ko-KR" sz="1400" dirty="0">
                <a:solidFill>
                  <a:srgbClr val="373A3C"/>
                </a:solidFill>
                <a:highlight>
                  <a:srgbClr val="FFFF00"/>
                </a:highlight>
                <a:latin typeface="Open Sans"/>
              </a:rPr>
              <a:t>(</a:t>
            </a:r>
            <a:r>
              <a:rPr lang="ko-KR" altLang="en-US" sz="1400" dirty="0">
                <a:solidFill>
                  <a:srgbClr val="0275D8"/>
                </a:solidFill>
                <a:highlight>
                  <a:srgbClr val="FFFF00"/>
                </a:highlight>
                <a:latin typeface="Open Sans"/>
                <a:hlinkClick r:id="rId2" tooltip="분산"/>
              </a:rPr>
              <a:t>분산</a:t>
            </a:r>
            <a:r>
              <a:rPr lang="en-US" altLang="ko-KR" sz="1400" dirty="0">
                <a:solidFill>
                  <a:srgbClr val="0275D8"/>
                </a:solidFill>
                <a:highlight>
                  <a:srgbClr val="FFFF00"/>
                </a:highlight>
                <a:latin typeface="Open Sans"/>
              </a:rPr>
              <a:t>)</a:t>
            </a:r>
            <a:r>
              <a:rPr lang="ko-KR" altLang="en-US" sz="1400" dirty="0">
                <a:solidFill>
                  <a:srgbClr val="373A3C"/>
                </a:solidFill>
                <a:highlight>
                  <a:srgbClr val="FFFF00"/>
                </a:highlight>
                <a:latin typeface="Open Sans"/>
              </a:rPr>
              <a:t>은 예측할 수 있는 경우</a:t>
            </a:r>
            <a:r>
              <a:rPr lang="ko-KR" altLang="en-US" sz="1400" dirty="0">
                <a:solidFill>
                  <a:srgbClr val="373A3C"/>
                </a:solidFill>
                <a:latin typeface="Open Sans"/>
              </a:rPr>
              <a:t>라 할 수 있다</a:t>
            </a:r>
            <a:r>
              <a:rPr lang="en-US" altLang="ko-KR" sz="1400" dirty="0">
                <a:solidFill>
                  <a:srgbClr val="373A3C"/>
                </a:solidFill>
                <a:latin typeface="Open Sans"/>
              </a:rPr>
              <a:t>. </a:t>
            </a:r>
          </a:p>
          <a:p>
            <a:r>
              <a:rPr lang="ko-KR" altLang="en-US" sz="1400" dirty="0">
                <a:solidFill>
                  <a:srgbClr val="FF0000"/>
                </a:solidFill>
                <a:highlight>
                  <a:srgbClr val="FFFF00"/>
                </a:highlight>
                <a:latin typeface="Open Sans"/>
                <a:hlinkClick r:id="rId3" tooltip="금융시장"/>
              </a:rPr>
              <a:t>금융시장</a:t>
            </a:r>
            <a:r>
              <a:rPr lang="ko-KR" altLang="en-US" sz="1400" dirty="0">
                <a:solidFill>
                  <a:srgbClr val="373A3C"/>
                </a:solidFill>
                <a:highlight>
                  <a:srgbClr val="FFFF00"/>
                </a:highlight>
                <a:latin typeface="Open Sans"/>
              </a:rPr>
              <a:t>에서 가격변수들을 예측할 때 널리 사용</a:t>
            </a:r>
            <a:r>
              <a:rPr lang="en-US" altLang="ko-KR" sz="1400" dirty="0">
                <a:solidFill>
                  <a:srgbClr val="373A3C"/>
                </a:solidFill>
                <a:latin typeface="Open Sans"/>
              </a:rPr>
              <a:t>.</a:t>
            </a:r>
            <a:endParaRPr lang="ko-KR" altLang="en-US" sz="1400" dirty="0"/>
          </a:p>
        </p:txBody>
      </p:sp>
      <p:sp>
        <p:nvSpPr>
          <p:cNvPr id="7" name="직사각형 6">
            <a:extLst>
              <a:ext uri="{FF2B5EF4-FFF2-40B4-BE49-F238E27FC236}">
                <a16:creationId xmlns:a16="http://schemas.microsoft.com/office/drawing/2014/main" id="{5088326C-ADB5-4903-9923-A68FC5961591}"/>
              </a:ext>
            </a:extLst>
          </p:cNvPr>
          <p:cNvSpPr/>
          <p:nvPr/>
        </p:nvSpPr>
        <p:spPr>
          <a:xfrm>
            <a:off x="539552" y="4223477"/>
            <a:ext cx="3479073" cy="307777"/>
          </a:xfrm>
          <a:prstGeom prst="rect">
            <a:avLst/>
          </a:prstGeom>
        </p:spPr>
        <p:txBody>
          <a:bodyPr wrap="square">
            <a:spAutoFit/>
          </a:bodyPr>
          <a:lstStyle/>
          <a:p>
            <a:r>
              <a:rPr lang="ko-KR" altLang="en-US" sz="1400" dirty="0">
                <a:solidFill>
                  <a:srgbClr val="373A3C"/>
                </a:solidFill>
                <a:highlight>
                  <a:srgbClr val="FFFF00"/>
                </a:highlight>
                <a:latin typeface="Open Sans"/>
              </a:rPr>
              <a:t>일반적으로 사용되는 모형 </a:t>
            </a:r>
            <a:r>
              <a:rPr lang="en-US" altLang="ko-KR" sz="1400" dirty="0">
                <a:solidFill>
                  <a:srgbClr val="373A3C"/>
                </a:solidFill>
                <a:highlight>
                  <a:srgbClr val="FFFF00"/>
                </a:highlight>
                <a:latin typeface="Open Sans"/>
              </a:rPr>
              <a:t>GARCH(1, 1</a:t>
            </a:r>
            <a:r>
              <a:rPr lang="en-US" altLang="ko-KR" sz="1400" dirty="0">
                <a:solidFill>
                  <a:srgbClr val="373A3C"/>
                </a:solidFill>
                <a:latin typeface="Open Sans"/>
              </a:rPr>
              <a:t>)</a:t>
            </a:r>
            <a:endParaRPr lang="ko-KR" altLang="en-US" sz="1400" dirty="0"/>
          </a:p>
        </p:txBody>
      </p:sp>
      <p:pic>
        <p:nvPicPr>
          <p:cNvPr id="8" name="그림 7">
            <a:extLst>
              <a:ext uri="{FF2B5EF4-FFF2-40B4-BE49-F238E27FC236}">
                <a16:creationId xmlns:a16="http://schemas.microsoft.com/office/drawing/2014/main" id="{F66E69FD-55AF-4577-9D5D-72AD93C8A7E1}"/>
              </a:ext>
            </a:extLst>
          </p:cNvPr>
          <p:cNvPicPr>
            <a:picLocks noChangeAspect="1"/>
          </p:cNvPicPr>
          <p:nvPr/>
        </p:nvPicPr>
        <p:blipFill>
          <a:blip r:embed="rId4"/>
          <a:stretch>
            <a:fillRect/>
          </a:stretch>
        </p:blipFill>
        <p:spPr>
          <a:xfrm>
            <a:off x="4139952" y="4293096"/>
            <a:ext cx="2238687" cy="476316"/>
          </a:xfrm>
          <a:prstGeom prst="rect">
            <a:avLst/>
          </a:prstGeom>
          <a:ln w="28575">
            <a:solidFill>
              <a:schemeClr val="accent5">
                <a:lumMod val="75000"/>
              </a:schemeClr>
            </a:solidFill>
          </a:ln>
        </p:spPr>
      </p:pic>
      <p:sp>
        <p:nvSpPr>
          <p:cNvPr id="13" name="직사각형 12">
            <a:extLst>
              <a:ext uri="{FF2B5EF4-FFF2-40B4-BE49-F238E27FC236}">
                <a16:creationId xmlns:a16="http://schemas.microsoft.com/office/drawing/2014/main" id="{D8EB37B8-6D1A-4B50-9DD6-6C336C3F7937}"/>
              </a:ext>
            </a:extLst>
          </p:cNvPr>
          <p:cNvSpPr/>
          <p:nvPr/>
        </p:nvSpPr>
        <p:spPr>
          <a:xfrm>
            <a:off x="393554" y="2831332"/>
            <a:ext cx="1584729" cy="307777"/>
          </a:xfrm>
          <a:prstGeom prst="rect">
            <a:avLst/>
          </a:prstGeom>
        </p:spPr>
        <p:txBody>
          <a:bodyPr wrap="none">
            <a:spAutoFit/>
          </a:bodyPr>
          <a:lstStyle/>
          <a:p>
            <a:r>
              <a:rPr lang="ko-KR" altLang="en-US" sz="1400" dirty="0">
                <a:solidFill>
                  <a:srgbClr val="373A3C"/>
                </a:solidFill>
                <a:latin typeface="Open Sans"/>
              </a:rPr>
              <a:t>모형 </a:t>
            </a:r>
            <a:r>
              <a:rPr lang="en-US" altLang="ko-KR" sz="1400" dirty="0">
                <a:solidFill>
                  <a:srgbClr val="373A3C"/>
                </a:solidFill>
                <a:latin typeface="Open Sans"/>
              </a:rPr>
              <a:t>GARCH(p, q)</a:t>
            </a:r>
            <a:endParaRPr lang="ko-KR" altLang="en-US" sz="1400" dirty="0"/>
          </a:p>
        </p:txBody>
      </p:sp>
      <p:pic>
        <p:nvPicPr>
          <p:cNvPr id="14" name="그림 13">
            <a:extLst>
              <a:ext uri="{FF2B5EF4-FFF2-40B4-BE49-F238E27FC236}">
                <a16:creationId xmlns:a16="http://schemas.microsoft.com/office/drawing/2014/main" id="{975386D6-3300-48E9-91E4-C80DAF563D48}"/>
              </a:ext>
            </a:extLst>
          </p:cNvPr>
          <p:cNvPicPr>
            <a:picLocks noChangeAspect="1"/>
          </p:cNvPicPr>
          <p:nvPr/>
        </p:nvPicPr>
        <p:blipFill>
          <a:blip r:embed="rId5"/>
          <a:stretch>
            <a:fillRect/>
          </a:stretch>
        </p:blipFill>
        <p:spPr>
          <a:xfrm>
            <a:off x="573332" y="3313249"/>
            <a:ext cx="6706536" cy="619211"/>
          </a:xfrm>
          <a:prstGeom prst="rect">
            <a:avLst/>
          </a:prstGeom>
          <a:ln w="28575">
            <a:solidFill>
              <a:schemeClr val="accent5">
                <a:lumMod val="75000"/>
              </a:schemeClr>
            </a:solidFill>
          </a:ln>
        </p:spPr>
      </p:pic>
    </p:spTree>
    <p:extLst>
      <p:ext uri="{BB962C8B-B14F-4D97-AF65-F5344CB8AC3E}">
        <p14:creationId xmlns:p14="http://schemas.microsoft.com/office/powerpoint/2010/main" val="2324984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5">
            <a:extLst>
              <a:ext uri="{FF2B5EF4-FFF2-40B4-BE49-F238E27FC236}">
                <a16:creationId xmlns:a16="http://schemas.microsoft.com/office/drawing/2014/main" id="{21258DEC-5B09-4840-9B82-6DF9A454C395}"/>
              </a:ext>
            </a:extLst>
          </p:cNvPr>
          <p:cNvSpPr txBox="1"/>
          <p:nvPr/>
        </p:nvSpPr>
        <p:spPr>
          <a:xfrm>
            <a:off x="539552" y="280785"/>
            <a:ext cx="5688632" cy="369332"/>
          </a:xfrm>
          <a:prstGeom prst="rect">
            <a:avLst/>
          </a:prstGeom>
          <a:noFill/>
        </p:spPr>
        <p:txBody>
          <a:bodyPr wrap="square" rtlCol="0">
            <a:spAutoFit/>
          </a:bodyPr>
          <a:lstStyle/>
          <a:p>
            <a:r>
              <a:rPr lang="en-US" altLang="ko-KR" dirty="0"/>
              <a:t>Ch15. Volatility, Implied Volatility, ARCH and  GARCH </a:t>
            </a:r>
            <a:endParaRPr lang="ko-KR" altLang="en-US" dirty="0"/>
          </a:p>
        </p:txBody>
      </p:sp>
      <p:sp>
        <p:nvSpPr>
          <p:cNvPr id="7" name="직사각형 6">
            <a:extLst>
              <a:ext uri="{FF2B5EF4-FFF2-40B4-BE49-F238E27FC236}">
                <a16:creationId xmlns:a16="http://schemas.microsoft.com/office/drawing/2014/main" id="{814A987E-16D9-4CA6-A452-1C4B25BCE7D5}"/>
              </a:ext>
            </a:extLst>
          </p:cNvPr>
          <p:cNvSpPr/>
          <p:nvPr/>
        </p:nvSpPr>
        <p:spPr>
          <a:xfrm>
            <a:off x="259996" y="1007025"/>
            <a:ext cx="8272444" cy="1046440"/>
          </a:xfrm>
          <a:prstGeom prst="rect">
            <a:avLst/>
          </a:prstGeom>
        </p:spPr>
        <p:txBody>
          <a:bodyPr wrap="square">
            <a:spAutoFit/>
          </a:bodyPr>
          <a:lstStyle/>
          <a:p>
            <a:r>
              <a:rPr lang="ko-KR" altLang="en-US" sz="1400" b="1" dirty="0" err="1">
                <a:latin typeface="Arial" panose="020B0604020202020204" pitchFamily="34" charset="0"/>
              </a:rPr>
              <a:t>마르코프</a:t>
            </a:r>
            <a:r>
              <a:rPr lang="ko-KR" altLang="en-US" sz="1400" b="1" dirty="0">
                <a:latin typeface="Arial" panose="020B0604020202020204" pitchFamily="34" charset="0"/>
              </a:rPr>
              <a:t> 연쇄</a:t>
            </a:r>
            <a:r>
              <a:rPr lang="en-US" altLang="ko-KR" sz="1400" dirty="0">
                <a:latin typeface="Arial" panose="020B0604020202020204" pitchFamily="34" charset="0"/>
              </a:rPr>
              <a:t>( Markov chain)</a:t>
            </a:r>
            <a:r>
              <a:rPr lang="ko-KR" altLang="en-US" sz="1400" dirty="0">
                <a:latin typeface="Arial" panose="020B0604020202020204" pitchFamily="34" charset="0"/>
              </a:rPr>
              <a:t> 이산시간 </a:t>
            </a:r>
            <a:r>
              <a:rPr lang="ko-KR" altLang="en-US" sz="1400" dirty="0">
                <a:latin typeface="Arial" panose="020B0604020202020204" pitchFamily="34" charset="0"/>
                <a:hlinkClick r:id="rId2" tooltip="확률 과정">
                  <a:extLst>
                    <a:ext uri="{A12FA001-AC4F-418D-AE19-62706E023703}">
                      <ahyp:hlinkClr xmlns:ahyp="http://schemas.microsoft.com/office/drawing/2018/hyperlinkcolor" val="tx"/>
                    </a:ext>
                  </a:extLst>
                </a:hlinkClick>
              </a:rPr>
              <a:t>확률과정</a:t>
            </a:r>
            <a:endParaRPr lang="en-US" altLang="ko-KR" sz="1400" dirty="0">
              <a:latin typeface="Arial" panose="020B0604020202020204" pitchFamily="34" charset="0"/>
            </a:endParaRPr>
          </a:p>
          <a:p>
            <a:r>
              <a:rPr lang="ko-KR" altLang="en-US" sz="1200" dirty="0" err="1">
                <a:latin typeface="Arial" panose="020B0604020202020204" pitchFamily="34" charset="0"/>
              </a:rPr>
              <a:t>마르코프</a:t>
            </a:r>
            <a:r>
              <a:rPr lang="ko-KR" altLang="en-US" sz="1200" dirty="0">
                <a:latin typeface="Arial" panose="020B0604020202020204" pitchFamily="34" charset="0"/>
              </a:rPr>
              <a:t> 연쇄는 시간에 따른 계의 상태의 변화를 나타낸다</a:t>
            </a:r>
            <a:r>
              <a:rPr lang="en-US" altLang="ko-KR" sz="1200" dirty="0">
                <a:latin typeface="Arial" panose="020B0604020202020204" pitchFamily="34" charset="0"/>
              </a:rPr>
              <a:t>. </a:t>
            </a:r>
          </a:p>
          <a:p>
            <a:r>
              <a:rPr lang="ko-KR" altLang="en-US" sz="1200" dirty="0">
                <a:latin typeface="Arial" panose="020B0604020202020204" pitchFamily="34" charset="0"/>
              </a:rPr>
              <a:t>매 시간마다 계는 상태를 바꾸거나 같은 상태를 유지한다</a:t>
            </a:r>
            <a:r>
              <a:rPr lang="en-US" altLang="ko-KR" sz="1200" dirty="0">
                <a:latin typeface="Arial" panose="020B0604020202020204" pitchFamily="34" charset="0"/>
              </a:rPr>
              <a:t>. </a:t>
            </a:r>
            <a:r>
              <a:rPr lang="ko-KR" altLang="en-US" sz="1200" dirty="0">
                <a:latin typeface="Arial" panose="020B0604020202020204" pitchFamily="34" charset="0"/>
              </a:rPr>
              <a:t>상태의 변화를 전이라 한다</a:t>
            </a:r>
            <a:r>
              <a:rPr lang="en-US" altLang="ko-KR" sz="1200" dirty="0">
                <a:latin typeface="Arial" panose="020B0604020202020204" pitchFamily="34" charset="0"/>
              </a:rPr>
              <a:t>. </a:t>
            </a:r>
          </a:p>
          <a:p>
            <a:r>
              <a:rPr lang="ko-KR" altLang="en-US" sz="1200" u="sng" dirty="0" err="1">
                <a:latin typeface="Arial" panose="020B0604020202020204" pitchFamily="34" charset="0"/>
                <a:hlinkClick r:id="rId3">
                  <a:extLst>
                    <a:ext uri="{A12FA001-AC4F-418D-AE19-62706E023703}">
                      <ahyp:hlinkClr xmlns:ahyp="http://schemas.microsoft.com/office/drawing/2018/hyperlinkcolor" val="tx"/>
                    </a:ext>
                  </a:extLst>
                </a:hlinkClick>
              </a:rPr>
              <a:t>마르코프</a:t>
            </a:r>
            <a:r>
              <a:rPr lang="ko-KR" altLang="en-US" sz="1200" u="sng" dirty="0">
                <a:latin typeface="Arial" panose="020B0604020202020204" pitchFamily="34" charset="0"/>
                <a:hlinkClick r:id="rId3">
                  <a:extLst>
                    <a:ext uri="{A12FA001-AC4F-418D-AE19-62706E023703}">
                      <ahyp:hlinkClr xmlns:ahyp="http://schemas.microsoft.com/office/drawing/2018/hyperlinkcolor" val="tx"/>
                    </a:ext>
                  </a:extLst>
                </a:hlinkClick>
              </a:rPr>
              <a:t> 성질</a:t>
            </a:r>
            <a:r>
              <a:rPr lang="ko-KR" altLang="en-US" sz="1200" dirty="0">
                <a:latin typeface="Arial" panose="020B0604020202020204" pitchFamily="34" charset="0"/>
              </a:rPr>
              <a:t>은 과거와 현재 상태가 주어졌을 때의 </a:t>
            </a:r>
            <a:r>
              <a:rPr lang="ko-KR" altLang="en-US" sz="1200" dirty="0">
                <a:highlight>
                  <a:srgbClr val="FFFF00"/>
                </a:highlight>
                <a:latin typeface="Arial" panose="020B0604020202020204" pitchFamily="34" charset="0"/>
              </a:rPr>
              <a:t>미래 상태의 </a:t>
            </a:r>
            <a:r>
              <a:rPr lang="ko-KR" altLang="en-US" sz="1200" dirty="0">
                <a:highlight>
                  <a:srgbClr val="FFFF00"/>
                </a:highlight>
                <a:latin typeface="Arial" panose="020B0604020202020204" pitchFamily="34" charset="0"/>
                <a:hlinkClick r:id="rId4" tooltip="조건부 확률">
                  <a:extLst>
                    <a:ext uri="{A12FA001-AC4F-418D-AE19-62706E023703}">
                      <ahyp:hlinkClr xmlns:ahyp="http://schemas.microsoft.com/office/drawing/2018/hyperlinkcolor" val="tx"/>
                    </a:ext>
                  </a:extLst>
                </a:hlinkClick>
              </a:rPr>
              <a:t>조건부 확률</a:t>
            </a:r>
            <a:r>
              <a:rPr lang="ko-KR" altLang="en-US" sz="1200" dirty="0">
                <a:highlight>
                  <a:srgbClr val="FFFF00"/>
                </a:highlight>
                <a:latin typeface="Arial" panose="020B0604020202020204" pitchFamily="34" charset="0"/>
              </a:rPr>
              <a:t> 분포가 과거 상태와는 독립적으로 </a:t>
            </a:r>
            <a:endParaRPr lang="en-US" altLang="ko-KR" sz="1200" dirty="0">
              <a:highlight>
                <a:srgbClr val="FFFF00"/>
              </a:highlight>
              <a:latin typeface="Arial" panose="020B0604020202020204" pitchFamily="34" charset="0"/>
            </a:endParaRPr>
          </a:p>
          <a:p>
            <a:r>
              <a:rPr lang="ko-KR" altLang="en-US" sz="1200" dirty="0">
                <a:highlight>
                  <a:srgbClr val="FFFF00"/>
                </a:highlight>
                <a:latin typeface="Arial" panose="020B0604020202020204" pitchFamily="34" charset="0"/>
              </a:rPr>
              <a:t>현재 상태에 의해서만 결정된다는 것</a:t>
            </a:r>
            <a:r>
              <a:rPr lang="ko-KR" altLang="en-US" sz="1200" dirty="0">
                <a:latin typeface="Arial" panose="020B0604020202020204" pitchFamily="34" charset="0"/>
              </a:rPr>
              <a:t>을 뜻한다</a:t>
            </a:r>
            <a:endParaRPr lang="ko-KR" altLang="en-US" sz="1200" b="0" i="0" dirty="0">
              <a:effectLst/>
              <a:latin typeface="Arial" panose="020B0604020202020204" pitchFamily="34" charset="0"/>
            </a:endParaRPr>
          </a:p>
        </p:txBody>
      </p:sp>
      <p:sp>
        <p:nvSpPr>
          <p:cNvPr id="10" name="직사각형 9">
            <a:extLst>
              <a:ext uri="{FF2B5EF4-FFF2-40B4-BE49-F238E27FC236}">
                <a16:creationId xmlns:a16="http://schemas.microsoft.com/office/drawing/2014/main" id="{FDA5E2F4-5CE0-4C96-9F2A-AAAFA288BF8E}"/>
              </a:ext>
            </a:extLst>
          </p:cNvPr>
          <p:cNvSpPr/>
          <p:nvPr/>
        </p:nvSpPr>
        <p:spPr>
          <a:xfrm>
            <a:off x="539552" y="2567224"/>
            <a:ext cx="7992888" cy="1384995"/>
          </a:xfrm>
          <a:prstGeom prst="rect">
            <a:avLst/>
          </a:prstGeom>
          <a:ln>
            <a:solidFill>
              <a:schemeClr val="accent5">
                <a:lumMod val="75000"/>
              </a:schemeClr>
            </a:solidFill>
          </a:ln>
        </p:spPr>
        <p:txBody>
          <a:bodyPr wrap="square">
            <a:spAutoFit/>
          </a:bodyPr>
          <a:lstStyle/>
          <a:p>
            <a:pPr algn="just" fontAlgn="base"/>
            <a:r>
              <a:rPr lang="en-US" altLang="ko-KR" sz="1200" kern="0" dirty="0">
                <a:solidFill>
                  <a:srgbClr val="000000"/>
                </a:solidFill>
                <a:latin typeface="+mj-lt"/>
                <a:ea typeface="+mj-ea"/>
              </a:rPr>
              <a:t>A Markov chain is a mathematical system that experiences transitions from one state to another according to certain probabilistic rules. </a:t>
            </a:r>
          </a:p>
          <a:p>
            <a:pPr algn="just" fontAlgn="base"/>
            <a:r>
              <a:rPr lang="en-US" altLang="ko-KR" sz="1200" kern="0" dirty="0">
                <a:solidFill>
                  <a:srgbClr val="000000"/>
                </a:solidFill>
                <a:highlight>
                  <a:srgbClr val="FFFF00"/>
                </a:highlight>
                <a:latin typeface="+mj-lt"/>
                <a:ea typeface="+mj-ea"/>
              </a:rPr>
              <a:t>The defining characteristic of a Markov chain is that no matter how the process arrived at its present state, the possible future states are fixed. </a:t>
            </a:r>
          </a:p>
          <a:p>
            <a:pPr algn="just" fontAlgn="base"/>
            <a:r>
              <a:rPr lang="en-US" altLang="ko-KR" sz="1200" kern="0" dirty="0">
                <a:solidFill>
                  <a:srgbClr val="000000"/>
                </a:solidFill>
                <a:latin typeface="+mj-lt"/>
                <a:ea typeface="+mj-ea"/>
              </a:rPr>
              <a:t>In other words, the probability of transitioning to </a:t>
            </a:r>
            <a:r>
              <a:rPr lang="en-US" altLang="ko-KR" sz="1200" kern="0" dirty="0">
                <a:solidFill>
                  <a:srgbClr val="000000"/>
                </a:solidFill>
                <a:highlight>
                  <a:srgbClr val="FFFF00"/>
                </a:highlight>
                <a:latin typeface="+mj-lt"/>
                <a:ea typeface="+mj-ea"/>
              </a:rPr>
              <a:t>any particular state is dependent solely on the current state and time elapsed. </a:t>
            </a:r>
          </a:p>
          <a:p>
            <a:pPr algn="just" fontAlgn="base"/>
            <a:r>
              <a:rPr lang="en-US" altLang="ko-KR" sz="1200" kern="0" dirty="0">
                <a:solidFill>
                  <a:srgbClr val="000000"/>
                </a:solidFill>
                <a:latin typeface="+mj-lt"/>
                <a:ea typeface="+mj-ea"/>
              </a:rPr>
              <a:t>The state space, or set of all possible states, can be anything: letters, numbers, weather conditions, baseball scores, or stock performances.</a:t>
            </a:r>
          </a:p>
        </p:txBody>
      </p:sp>
      <p:sp>
        <p:nvSpPr>
          <p:cNvPr id="11" name="직사각형 10">
            <a:extLst>
              <a:ext uri="{FF2B5EF4-FFF2-40B4-BE49-F238E27FC236}">
                <a16:creationId xmlns:a16="http://schemas.microsoft.com/office/drawing/2014/main" id="{2792EFEB-A441-424D-A48D-5F8146E6BE6C}"/>
              </a:ext>
            </a:extLst>
          </p:cNvPr>
          <p:cNvSpPr/>
          <p:nvPr/>
        </p:nvSpPr>
        <p:spPr>
          <a:xfrm>
            <a:off x="442874" y="2256484"/>
            <a:ext cx="2666564" cy="276999"/>
          </a:xfrm>
          <a:prstGeom prst="rect">
            <a:avLst/>
          </a:prstGeom>
        </p:spPr>
        <p:txBody>
          <a:bodyPr wrap="none">
            <a:spAutoFit/>
          </a:bodyPr>
          <a:lstStyle/>
          <a:p>
            <a:r>
              <a:rPr lang="en-US" altLang="ko-KR" sz="1200" dirty="0">
                <a:highlight>
                  <a:srgbClr val="00FFFF"/>
                </a:highlight>
              </a:rPr>
              <a:t>https://brilliant.org/wiki/markov-chains</a:t>
            </a:r>
            <a:r>
              <a:rPr lang="en-US" altLang="ko-KR" sz="1200" dirty="0"/>
              <a:t>/</a:t>
            </a:r>
            <a:endParaRPr lang="ko-KR" altLang="en-US" sz="1200" dirty="0"/>
          </a:p>
        </p:txBody>
      </p:sp>
      <p:pic>
        <p:nvPicPr>
          <p:cNvPr id="12" name="그림 11">
            <a:extLst>
              <a:ext uri="{FF2B5EF4-FFF2-40B4-BE49-F238E27FC236}">
                <a16:creationId xmlns:a16="http://schemas.microsoft.com/office/drawing/2014/main" id="{82992B0B-F741-4048-A278-6B8DE78BBE95}"/>
              </a:ext>
            </a:extLst>
          </p:cNvPr>
          <p:cNvPicPr>
            <a:picLocks noChangeAspect="1"/>
          </p:cNvPicPr>
          <p:nvPr/>
        </p:nvPicPr>
        <p:blipFill>
          <a:blip r:embed="rId5"/>
          <a:stretch>
            <a:fillRect/>
          </a:stretch>
        </p:blipFill>
        <p:spPr>
          <a:xfrm>
            <a:off x="565190" y="4221088"/>
            <a:ext cx="3523063" cy="2192698"/>
          </a:xfrm>
          <a:prstGeom prst="rect">
            <a:avLst/>
          </a:prstGeom>
        </p:spPr>
      </p:pic>
    </p:spTree>
    <p:extLst>
      <p:ext uri="{BB962C8B-B14F-4D97-AF65-F5344CB8AC3E}">
        <p14:creationId xmlns:p14="http://schemas.microsoft.com/office/powerpoint/2010/main" val="1921689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9" name="그림 8">
            <a:extLst>
              <a:ext uri="{FF2B5EF4-FFF2-40B4-BE49-F238E27FC236}">
                <a16:creationId xmlns:a16="http://schemas.microsoft.com/office/drawing/2014/main" id="{961ACD5D-A473-4118-A743-41B03E755A15}"/>
              </a:ext>
            </a:extLst>
          </p:cNvPr>
          <p:cNvPicPr>
            <a:picLocks noChangeAspect="1"/>
          </p:cNvPicPr>
          <p:nvPr/>
        </p:nvPicPr>
        <p:blipFill>
          <a:blip r:embed="rId2"/>
          <a:stretch>
            <a:fillRect/>
          </a:stretch>
        </p:blipFill>
        <p:spPr>
          <a:xfrm>
            <a:off x="838379" y="979318"/>
            <a:ext cx="1695687" cy="1891175"/>
          </a:xfrm>
          <a:prstGeom prst="rect">
            <a:avLst/>
          </a:prstGeom>
        </p:spPr>
      </p:pic>
      <p:sp>
        <p:nvSpPr>
          <p:cNvPr id="10" name="직사각형 9">
            <a:extLst>
              <a:ext uri="{FF2B5EF4-FFF2-40B4-BE49-F238E27FC236}">
                <a16:creationId xmlns:a16="http://schemas.microsoft.com/office/drawing/2014/main" id="{B28DC49A-3E0B-42F1-B024-D0F1D16443FA}"/>
              </a:ext>
            </a:extLst>
          </p:cNvPr>
          <p:cNvSpPr/>
          <p:nvPr/>
        </p:nvSpPr>
        <p:spPr>
          <a:xfrm>
            <a:off x="2555776" y="995985"/>
            <a:ext cx="6274396" cy="523220"/>
          </a:xfrm>
          <a:prstGeom prst="rect">
            <a:avLst/>
          </a:prstGeom>
        </p:spPr>
        <p:txBody>
          <a:bodyPr wrap="square">
            <a:spAutoFit/>
          </a:bodyPr>
          <a:lstStyle/>
          <a:p>
            <a:r>
              <a:rPr lang="en-US" altLang="ko-KR" sz="1400" b="1" dirty="0">
                <a:solidFill>
                  <a:srgbClr val="333333"/>
                </a:solidFill>
                <a:latin typeface="+mj-lt"/>
              </a:rPr>
              <a:t>Machine Learning for Algorithmic Trading: </a:t>
            </a:r>
            <a:r>
              <a:rPr lang="en-US" altLang="ko-KR" sz="1400" dirty="0">
                <a:solidFill>
                  <a:srgbClr val="333333"/>
                </a:solidFill>
                <a:latin typeface="+mj-lt"/>
              </a:rPr>
              <a:t>Predictive models to extract signals from market and alternative data for systematic trading strategies with Python</a:t>
            </a:r>
            <a:endParaRPr lang="en-US" altLang="ko-KR" sz="1400" b="1" i="0" dirty="0">
              <a:solidFill>
                <a:srgbClr val="333333"/>
              </a:solidFill>
              <a:effectLst/>
              <a:latin typeface="+mj-lt"/>
            </a:endParaRPr>
          </a:p>
        </p:txBody>
      </p:sp>
      <p:sp>
        <p:nvSpPr>
          <p:cNvPr id="2" name="TextBox 1">
            <a:extLst>
              <a:ext uri="{FF2B5EF4-FFF2-40B4-BE49-F238E27FC236}">
                <a16:creationId xmlns:a16="http://schemas.microsoft.com/office/drawing/2014/main" id="{D46B2137-EEB0-4EE6-BA3B-E0511DD2B25F}"/>
              </a:ext>
            </a:extLst>
          </p:cNvPr>
          <p:cNvSpPr txBox="1"/>
          <p:nvPr/>
        </p:nvSpPr>
        <p:spPr>
          <a:xfrm>
            <a:off x="2627784" y="1995825"/>
            <a:ext cx="7744274" cy="523220"/>
          </a:xfrm>
          <a:prstGeom prst="rect">
            <a:avLst/>
          </a:prstGeom>
          <a:noFill/>
        </p:spPr>
        <p:txBody>
          <a:bodyPr wrap="square" rtlCol="0">
            <a:spAutoFit/>
          </a:bodyPr>
          <a:lstStyle/>
          <a:p>
            <a:r>
              <a:rPr lang="ko-KR" altLang="en-US" sz="1400" dirty="0"/>
              <a:t>이후 </a:t>
            </a:r>
            <a:r>
              <a:rPr lang="en-US" altLang="ko-KR" sz="1400" dirty="0"/>
              <a:t>page </a:t>
            </a:r>
            <a:r>
              <a:rPr lang="ko-KR" altLang="en-US" sz="1400" dirty="0"/>
              <a:t>내용은 위 교재에서 발췌한 내용과</a:t>
            </a:r>
            <a:endParaRPr lang="en-US" altLang="ko-KR" sz="1400" dirty="0"/>
          </a:p>
          <a:p>
            <a:r>
              <a:rPr lang="ko-KR" altLang="en-US" sz="1400" dirty="0"/>
              <a:t>추가 내용 보충한 것입니다</a:t>
            </a:r>
            <a:r>
              <a:rPr lang="en-US" altLang="ko-KR" sz="1400" dirty="0"/>
              <a:t>. </a:t>
            </a:r>
            <a:r>
              <a:rPr lang="ko-KR" altLang="en-US" sz="1400" dirty="0"/>
              <a:t>학습용으로 참고 바랍니다</a:t>
            </a:r>
            <a:r>
              <a:rPr lang="en-US" altLang="ko-KR" sz="1400" dirty="0"/>
              <a:t>.</a:t>
            </a:r>
            <a:endParaRPr lang="ko-KR" altLang="en-US" sz="1400" dirty="0"/>
          </a:p>
        </p:txBody>
      </p:sp>
      <p:sp>
        <p:nvSpPr>
          <p:cNvPr id="3" name="직사각형 2">
            <a:extLst>
              <a:ext uri="{FF2B5EF4-FFF2-40B4-BE49-F238E27FC236}">
                <a16:creationId xmlns:a16="http://schemas.microsoft.com/office/drawing/2014/main" id="{CF3047F1-BC08-44D3-B835-2D713CDA0ACC}"/>
              </a:ext>
            </a:extLst>
          </p:cNvPr>
          <p:cNvSpPr/>
          <p:nvPr/>
        </p:nvSpPr>
        <p:spPr>
          <a:xfrm>
            <a:off x="899592" y="3234224"/>
            <a:ext cx="8352928" cy="523220"/>
          </a:xfrm>
          <a:prstGeom prst="rect">
            <a:avLst/>
          </a:prstGeom>
        </p:spPr>
        <p:txBody>
          <a:bodyPr wrap="square">
            <a:spAutoFit/>
          </a:bodyPr>
          <a:lstStyle/>
          <a:p>
            <a:r>
              <a:rPr lang="ko-KR" altLang="en-US" sz="1400" dirty="0" err="1"/>
              <a:t>파이썬</a:t>
            </a:r>
            <a:r>
              <a:rPr lang="ko-KR" altLang="en-US" sz="1400" dirty="0"/>
              <a:t> 코드 다운로드</a:t>
            </a:r>
            <a:r>
              <a:rPr lang="en-US" altLang="ko-KR" sz="1400" dirty="0"/>
              <a:t>. </a:t>
            </a:r>
            <a:r>
              <a:rPr lang="ko-KR" altLang="en-US" sz="1400" dirty="0"/>
              <a:t>기본내용</a:t>
            </a:r>
            <a:endParaRPr lang="en-US" altLang="ko-KR" sz="1400" dirty="0"/>
          </a:p>
          <a:p>
            <a:r>
              <a:rPr lang="en-US" altLang="ko-KR" sz="1400" dirty="0"/>
              <a:t>https://github.com/PacktPublishing/Machine-Learning-for-Algorithmic-Trading-Second-Edition</a:t>
            </a:r>
            <a:endParaRPr lang="ko-KR" altLang="en-US" sz="1400" dirty="0"/>
          </a:p>
        </p:txBody>
      </p:sp>
    </p:spTree>
    <p:extLst>
      <p:ext uri="{BB962C8B-B14F-4D97-AF65-F5344CB8AC3E}">
        <p14:creationId xmlns:p14="http://schemas.microsoft.com/office/powerpoint/2010/main" val="181133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8D62F267-E011-4378-99F3-C7324D24C0E5}"/>
              </a:ext>
            </a:extLst>
          </p:cNvPr>
          <p:cNvSpPr/>
          <p:nvPr/>
        </p:nvSpPr>
        <p:spPr>
          <a:xfrm>
            <a:off x="683568" y="5192124"/>
            <a:ext cx="7776864" cy="1169551"/>
          </a:xfrm>
          <a:prstGeom prst="rect">
            <a:avLst/>
          </a:prstGeom>
        </p:spPr>
        <p:txBody>
          <a:bodyPr wrap="square">
            <a:spAutoFit/>
          </a:bodyPr>
          <a:lstStyle/>
          <a:p>
            <a:r>
              <a:rPr lang="en-US" altLang="ko-KR" sz="1400" dirty="0">
                <a:solidFill>
                  <a:srgbClr val="454A55"/>
                </a:solidFill>
                <a:latin typeface="+mj-lt"/>
              </a:rPr>
              <a:t>Crowdsourcing trading algorithms</a:t>
            </a:r>
          </a:p>
          <a:p>
            <a:r>
              <a:rPr lang="en-US" altLang="ko-KR" sz="1400" dirty="0">
                <a:solidFill>
                  <a:srgbClr val="6D737D"/>
                </a:solidFill>
                <a:latin typeface="+mj-lt"/>
              </a:rPr>
              <a:t>More recently, several algorithmic trading firms have begun to offer investment platforms that provide access to data and a programming environment to crowdsource risk factors that become part of an investment strategy or entire trading algorithms. Key examples include </a:t>
            </a:r>
            <a:r>
              <a:rPr lang="en-US" altLang="ko-KR" sz="1400" dirty="0" err="1">
                <a:solidFill>
                  <a:srgbClr val="6D737D"/>
                </a:solidFill>
                <a:latin typeface="+mj-lt"/>
              </a:rPr>
              <a:t>WorldQuant</a:t>
            </a:r>
            <a:r>
              <a:rPr lang="en-US" altLang="ko-KR" sz="1400" dirty="0">
                <a:solidFill>
                  <a:srgbClr val="6D737D"/>
                </a:solidFill>
                <a:latin typeface="+mj-lt"/>
              </a:rPr>
              <a:t>, </a:t>
            </a:r>
            <a:r>
              <a:rPr lang="en-US" altLang="ko-KR" sz="1400" dirty="0" err="1">
                <a:solidFill>
                  <a:srgbClr val="6D737D"/>
                </a:solidFill>
                <a:latin typeface="+mj-lt"/>
              </a:rPr>
              <a:t>Quantopian</a:t>
            </a:r>
            <a:r>
              <a:rPr lang="en-US" altLang="ko-KR" sz="1400" dirty="0">
                <a:solidFill>
                  <a:srgbClr val="6D737D"/>
                </a:solidFill>
                <a:latin typeface="+mj-lt"/>
              </a:rPr>
              <a:t>, and, most recently, Alpha Trading Labs (launched in 2018).</a:t>
            </a:r>
            <a:endParaRPr lang="en-US" altLang="ko-KR" sz="1400" b="0" i="0" dirty="0">
              <a:solidFill>
                <a:srgbClr val="6D737D"/>
              </a:solidFill>
              <a:effectLst/>
              <a:latin typeface="+mj-lt"/>
            </a:endParaRPr>
          </a:p>
        </p:txBody>
      </p:sp>
      <p:sp>
        <p:nvSpPr>
          <p:cNvPr id="6" name="직사각형 5">
            <a:extLst>
              <a:ext uri="{FF2B5EF4-FFF2-40B4-BE49-F238E27FC236}">
                <a16:creationId xmlns:a16="http://schemas.microsoft.com/office/drawing/2014/main" id="{B0CB0B60-8788-4790-A34C-3A6EAC7835BC}"/>
              </a:ext>
            </a:extLst>
          </p:cNvPr>
          <p:cNvSpPr/>
          <p:nvPr/>
        </p:nvSpPr>
        <p:spPr>
          <a:xfrm>
            <a:off x="539552" y="282421"/>
            <a:ext cx="3528392" cy="369332"/>
          </a:xfrm>
          <a:prstGeom prst="rect">
            <a:avLst/>
          </a:prstGeom>
        </p:spPr>
        <p:txBody>
          <a:bodyPr wrap="square">
            <a:spAutoFit/>
          </a:bodyPr>
          <a:lstStyle/>
          <a:p>
            <a:r>
              <a:rPr lang="en-US" altLang="ko-KR" dirty="0"/>
              <a:t>Ch1. </a:t>
            </a:r>
            <a:endParaRPr lang="ko-KR" altLang="en-US" dirty="0"/>
          </a:p>
        </p:txBody>
      </p:sp>
      <p:sp>
        <p:nvSpPr>
          <p:cNvPr id="8" name="직사각형 7">
            <a:extLst>
              <a:ext uri="{FF2B5EF4-FFF2-40B4-BE49-F238E27FC236}">
                <a16:creationId xmlns:a16="http://schemas.microsoft.com/office/drawing/2014/main" id="{07D1D8F0-FDDA-4851-86F8-45004D0078FB}"/>
              </a:ext>
            </a:extLst>
          </p:cNvPr>
          <p:cNvSpPr/>
          <p:nvPr/>
        </p:nvSpPr>
        <p:spPr>
          <a:xfrm>
            <a:off x="683568" y="1123636"/>
            <a:ext cx="8105839" cy="1600438"/>
          </a:xfrm>
          <a:prstGeom prst="rect">
            <a:avLst/>
          </a:prstGeom>
        </p:spPr>
        <p:txBody>
          <a:bodyPr wrap="square">
            <a:spAutoFit/>
          </a:bodyPr>
          <a:lstStyle/>
          <a:p>
            <a:pPr>
              <a:buFont typeface="Arial" panose="020B0604020202020204" pitchFamily="34" charset="0"/>
              <a:buChar char="•"/>
            </a:pPr>
            <a:r>
              <a:rPr lang="en-US" altLang="ko-KR" sz="1400" dirty="0"/>
              <a:t>Changes in the </a:t>
            </a:r>
            <a:r>
              <a:rPr lang="en-US" altLang="ko-KR" sz="1400" b="1" dirty="0"/>
              <a:t>market microstructure</a:t>
            </a:r>
            <a:r>
              <a:rPr lang="en-US" altLang="ko-KR" sz="1400" dirty="0"/>
              <a:t>, such as the spread of electronic trading and the integration of markets across asset classes and geographies</a:t>
            </a:r>
          </a:p>
          <a:p>
            <a:pPr>
              <a:buFont typeface="Arial" panose="020B0604020202020204" pitchFamily="34" charset="0"/>
              <a:buChar char="•"/>
            </a:pPr>
            <a:r>
              <a:rPr lang="en-US" altLang="ko-KR" sz="1400" dirty="0"/>
              <a:t>The development of investment strategies framed in terms of </a:t>
            </a:r>
            <a:r>
              <a:rPr lang="en-US" altLang="ko-KR" sz="1400" b="1" dirty="0"/>
              <a:t>risk-factor exposure</a:t>
            </a:r>
            <a:r>
              <a:rPr lang="en-US" altLang="ko-KR" sz="1400" dirty="0"/>
              <a:t>, as opposed to asset classes</a:t>
            </a:r>
          </a:p>
          <a:p>
            <a:pPr>
              <a:buFont typeface="Arial" panose="020B0604020202020204" pitchFamily="34" charset="0"/>
              <a:buChar char="•"/>
            </a:pPr>
            <a:r>
              <a:rPr lang="en-US" altLang="ko-KR" sz="1400" dirty="0"/>
              <a:t>The revolutions in </a:t>
            </a:r>
            <a:r>
              <a:rPr lang="en-US" altLang="ko-KR" sz="1400" b="1" dirty="0"/>
              <a:t>computing power</a:t>
            </a:r>
            <a:r>
              <a:rPr lang="en-US" altLang="ko-KR" sz="1400" dirty="0"/>
              <a:t>, </a:t>
            </a:r>
            <a:r>
              <a:rPr lang="en-US" altLang="ko-KR" sz="1400" b="1" dirty="0"/>
              <a:t>data generation and</a:t>
            </a:r>
            <a:r>
              <a:rPr lang="en-US" altLang="ko-KR" sz="1400" dirty="0"/>
              <a:t> </a:t>
            </a:r>
            <a:r>
              <a:rPr lang="en-US" altLang="ko-KR" sz="1400" b="1" dirty="0"/>
              <a:t>management</a:t>
            </a:r>
            <a:r>
              <a:rPr lang="en-US" altLang="ko-KR" sz="1400" dirty="0"/>
              <a:t>, and </a:t>
            </a:r>
            <a:r>
              <a:rPr lang="en-US" altLang="ko-KR" sz="1400" b="1" dirty="0"/>
              <a:t>statistical methods</a:t>
            </a:r>
            <a:r>
              <a:rPr lang="en-US" altLang="ko-KR" sz="1400" dirty="0"/>
              <a:t>, including breakthroughs in deep learning</a:t>
            </a:r>
          </a:p>
          <a:p>
            <a:pPr>
              <a:buFont typeface="Arial" panose="020B0604020202020204" pitchFamily="34" charset="0"/>
              <a:buChar char="•"/>
            </a:pPr>
            <a:r>
              <a:rPr lang="en-US" altLang="ko-KR" sz="1400" dirty="0"/>
              <a:t>The </a:t>
            </a:r>
            <a:r>
              <a:rPr lang="en-US" altLang="ko-KR" sz="1400" b="1" dirty="0"/>
              <a:t>outperformance of the pioneers</a:t>
            </a:r>
            <a:r>
              <a:rPr lang="en-US" altLang="ko-KR" sz="1400" dirty="0"/>
              <a:t> in algorithmic trading relative to human, discretionary investor</a:t>
            </a:r>
            <a:endParaRPr lang="en-US" altLang="ko-KR" sz="1400" b="0" i="0" dirty="0">
              <a:effectLst/>
            </a:endParaRPr>
          </a:p>
        </p:txBody>
      </p:sp>
      <p:sp>
        <p:nvSpPr>
          <p:cNvPr id="9" name="직사각형 8">
            <a:extLst>
              <a:ext uri="{FF2B5EF4-FFF2-40B4-BE49-F238E27FC236}">
                <a16:creationId xmlns:a16="http://schemas.microsoft.com/office/drawing/2014/main" id="{4DEE91DB-E254-49B0-A6A1-7E8F5313CE72}"/>
              </a:ext>
            </a:extLst>
          </p:cNvPr>
          <p:cNvSpPr/>
          <p:nvPr/>
        </p:nvSpPr>
        <p:spPr>
          <a:xfrm>
            <a:off x="683568" y="2932346"/>
            <a:ext cx="4195206" cy="1815882"/>
          </a:xfrm>
          <a:prstGeom prst="rect">
            <a:avLst/>
          </a:prstGeom>
        </p:spPr>
        <p:txBody>
          <a:bodyPr wrap="square">
            <a:spAutoFit/>
          </a:bodyPr>
          <a:lstStyle/>
          <a:p>
            <a:pPr marL="285750" indent="-285750">
              <a:buFont typeface="Wingdings" panose="05000000000000000000" pitchFamily="2" charset="2"/>
              <a:buChar char="§"/>
            </a:pPr>
            <a:r>
              <a:rPr lang="en-US" altLang="ko-KR" sz="1400" dirty="0">
                <a:solidFill>
                  <a:srgbClr val="454A55"/>
                </a:solidFill>
                <a:latin typeface="+mj-lt"/>
              </a:rPr>
              <a:t>From electronic to high-frequency trading</a:t>
            </a:r>
          </a:p>
          <a:p>
            <a:pPr marL="285750" indent="-285750">
              <a:buFont typeface="Wingdings" panose="05000000000000000000" pitchFamily="2" charset="2"/>
              <a:buChar char="§"/>
            </a:pPr>
            <a:r>
              <a:rPr lang="en-US" altLang="ko-KR" sz="1400" dirty="0">
                <a:latin typeface="+mj-lt"/>
              </a:rPr>
              <a:t>Factor investing and </a:t>
            </a:r>
            <a:r>
              <a:rPr lang="en-US" altLang="ko-KR" sz="1400" dirty="0">
                <a:highlight>
                  <a:srgbClr val="FFFF00"/>
                </a:highlight>
                <a:latin typeface="+mj-lt"/>
              </a:rPr>
              <a:t>smart beta funds</a:t>
            </a:r>
          </a:p>
          <a:p>
            <a:pPr marL="285750" indent="-285750">
              <a:buFont typeface="Wingdings" panose="05000000000000000000" pitchFamily="2" charset="2"/>
              <a:buChar char="§"/>
            </a:pPr>
            <a:r>
              <a:rPr lang="en-US" altLang="ko-KR" sz="1400" dirty="0">
                <a:latin typeface="+mj-lt"/>
              </a:rPr>
              <a:t>Algorithmic pioneers o</a:t>
            </a:r>
            <a:r>
              <a:rPr lang="en-US" altLang="ko-KR" sz="1400" dirty="0">
                <a:highlight>
                  <a:srgbClr val="FFFF00"/>
                </a:highlight>
                <a:latin typeface="+mj-lt"/>
              </a:rPr>
              <a:t>utperform</a:t>
            </a:r>
            <a:r>
              <a:rPr lang="en-US" altLang="ko-KR" sz="1400" dirty="0">
                <a:latin typeface="+mj-lt"/>
              </a:rPr>
              <a:t> humans</a:t>
            </a:r>
          </a:p>
          <a:p>
            <a:pPr marL="285750" indent="-285750">
              <a:buFont typeface="Wingdings" panose="05000000000000000000" pitchFamily="2" charset="2"/>
              <a:buChar char="§"/>
            </a:pPr>
            <a:r>
              <a:rPr lang="en-US" altLang="ko-KR" sz="1400" dirty="0">
                <a:highlight>
                  <a:srgbClr val="FFFF00"/>
                </a:highlight>
                <a:latin typeface="+mj-lt"/>
              </a:rPr>
              <a:t>ML-driven funds </a:t>
            </a:r>
            <a:r>
              <a:rPr lang="en-US" altLang="ko-KR" sz="1400" dirty="0">
                <a:latin typeface="+mj-lt"/>
              </a:rPr>
              <a:t>attract $1 trillion in AUM</a:t>
            </a:r>
          </a:p>
          <a:p>
            <a:pPr marL="285750" indent="-285750">
              <a:buFont typeface="Wingdings" panose="05000000000000000000" pitchFamily="2" charset="2"/>
              <a:buChar char="§"/>
            </a:pPr>
            <a:r>
              <a:rPr lang="en-US" altLang="ko-KR" sz="1400" dirty="0">
                <a:latin typeface="+mj-lt"/>
              </a:rPr>
              <a:t>The emergence of </a:t>
            </a:r>
            <a:r>
              <a:rPr lang="en-US" altLang="ko-KR" sz="1400" dirty="0" err="1">
                <a:latin typeface="+mj-lt"/>
              </a:rPr>
              <a:t>quantamental</a:t>
            </a:r>
            <a:r>
              <a:rPr lang="en-US" altLang="ko-KR" sz="1400" dirty="0">
                <a:latin typeface="+mj-lt"/>
              </a:rPr>
              <a:t> funds</a:t>
            </a:r>
          </a:p>
          <a:p>
            <a:pPr marL="285750" indent="-285750">
              <a:buFont typeface="Wingdings" panose="05000000000000000000" pitchFamily="2" charset="2"/>
              <a:buChar char="§"/>
            </a:pPr>
            <a:r>
              <a:rPr lang="en-US" altLang="ko-KR" sz="1400" dirty="0">
                <a:latin typeface="+mj-lt"/>
              </a:rPr>
              <a:t>Investments in strategic capabilities</a:t>
            </a:r>
          </a:p>
          <a:p>
            <a:pPr marL="285750" indent="-285750">
              <a:buFont typeface="Wingdings" panose="05000000000000000000" pitchFamily="2" charset="2"/>
              <a:buChar char="§"/>
            </a:pPr>
            <a:r>
              <a:rPr lang="en-US" altLang="ko-KR" sz="1400" dirty="0">
                <a:latin typeface="+mj-lt"/>
              </a:rPr>
              <a:t>ML and alternative data</a:t>
            </a:r>
          </a:p>
          <a:p>
            <a:pPr marL="285750" indent="-285750">
              <a:buFont typeface="Wingdings" panose="05000000000000000000" pitchFamily="2" charset="2"/>
              <a:buChar char="§"/>
            </a:pPr>
            <a:r>
              <a:rPr lang="en-US" altLang="ko-KR" sz="1400" dirty="0">
                <a:solidFill>
                  <a:srgbClr val="454A55"/>
                </a:solidFill>
                <a:latin typeface="+mj-lt"/>
              </a:rPr>
              <a:t>Crowdsourcing trading algorithms</a:t>
            </a:r>
            <a:endParaRPr lang="en-US" altLang="ko-KR" sz="1400" b="0" i="0" dirty="0">
              <a:solidFill>
                <a:srgbClr val="454A55"/>
              </a:solidFill>
              <a:effectLst/>
              <a:latin typeface="+mj-lt"/>
            </a:endParaRPr>
          </a:p>
        </p:txBody>
      </p:sp>
      <p:sp>
        <p:nvSpPr>
          <p:cNvPr id="2" name="직사각형 1">
            <a:extLst>
              <a:ext uri="{FF2B5EF4-FFF2-40B4-BE49-F238E27FC236}">
                <a16:creationId xmlns:a16="http://schemas.microsoft.com/office/drawing/2014/main" id="{E7ACA76C-4117-4AEE-8596-FC68C733D105}"/>
              </a:ext>
            </a:extLst>
          </p:cNvPr>
          <p:cNvSpPr/>
          <p:nvPr/>
        </p:nvSpPr>
        <p:spPr>
          <a:xfrm>
            <a:off x="4499992" y="3025931"/>
            <a:ext cx="4128367" cy="1107996"/>
          </a:xfrm>
          <a:prstGeom prst="rect">
            <a:avLst/>
          </a:prstGeom>
        </p:spPr>
        <p:txBody>
          <a:bodyPr wrap="square">
            <a:spAutoFit/>
          </a:bodyPr>
          <a:lstStyle/>
          <a:p>
            <a:r>
              <a:rPr lang="ko-KR" altLang="en-US" sz="1100" dirty="0">
                <a:solidFill>
                  <a:srgbClr val="111111"/>
                </a:solidFill>
                <a:latin typeface="Cabin-semi-bold"/>
              </a:rPr>
              <a:t>스마트 베타 </a:t>
            </a:r>
            <a:r>
              <a:rPr lang="en-US" altLang="ko-KR" sz="1100" dirty="0">
                <a:solidFill>
                  <a:srgbClr val="111111"/>
                </a:solidFill>
                <a:latin typeface="Cabin-semi-bold"/>
              </a:rPr>
              <a:t>ETF?</a:t>
            </a:r>
          </a:p>
          <a:p>
            <a:pPr marL="171450" indent="-171450">
              <a:buFont typeface="Wingdings" panose="05000000000000000000" pitchFamily="2" charset="2"/>
              <a:buChar char="§"/>
            </a:pPr>
            <a:r>
              <a:rPr lang="ko-KR" altLang="en-US" sz="1100" dirty="0">
                <a:solidFill>
                  <a:srgbClr val="111111"/>
                </a:solidFill>
                <a:latin typeface="SourceSansPro"/>
              </a:rPr>
              <a:t>펀드 포트폴리오에 포함될 투자를 선택하기 위해 </a:t>
            </a:r>
            <a:endParaRPr lang="en-US" altLang="ko-KR" sz="1100" dirty="0">
              <a:solidFill>
                <a:srgbClr val="111111"/>
              </a:solidFill>
              <a:latin typeface="SourceSansPro"/>
            </a:endParaRPr>
          </a:p>
          <a:p>
            <a:r>
              <a:rPr lang="en-US" altLang="ko-KR" sz="1100" dirty="0">
                <a:solidFill>
                  <a:srgbClr val="111111"/>
                </a:solidFill>
                <a:highlight>
                  <a:srgbClr val="FFFF00"/>
                </a:highlight>
                <a:latin typeface="SourceSansPro"/>
              </a:rPr>
              <a:t>      </a:t>
            </a:r>
            <a:r>
              <a:rPr lang="ko-KR" altLang="en-US" sz="1100" dirty="0">
                <a:solidFill>
                  <a:srgbClr val="111111"/>
                </a:solidFill>
                <a:highlight>
                  <a:srgbClr val="FFFF00"/>
                </a:highlight>
                <a:latin typeface="SourceSansPro"/>
              </a:rPr>
              <a:t>규칙기반시스템을 </a:t>
            </a:r>
            <a:r>
              <a:rPr lang="ko-KR" altLang="en-US" sz="1100" dirty="0">
                <a:solidFill>
                  <a:srgbClr val="111111"/>
                </a:solidFill>
                <a:latin typeface="SourceSansPro"/>
              </a:rPr>
              <a:t>사용하는 </a:t>
            </a:r>
            <a:r>
              <a:rPr lang="ko-KR" altLang="en-US" sz="1100" u="sng" dirty="0">
                <a:solidFill>
                  <a:srgbClr val="2C40D0"/>
                </a:solidFill>
                <a:latin typeface="SourceSansPro"/>
                <a:hlinkClick r:id="rId2"/>
              </a:rPr>
              <a:t>상장지수펀드</a:t>
            </a:r>
            <a:r>
              <a:rPr lang="ko-KR" altLang="en-US" sz="1100" dirty="0">
                <a:solidFill>
                  <a:srgbClr val="111111"/>
                </a:solidFill>
                <a:latin typeface="SourceSansPro"/>
              </a:rPr>
              <a:t> </a:t>
            </a:r>
            <a:r>
              <a:rPr lang="en-US" altLang="ko-KR" sz="1100" dirty="0">
                <a:solidFill>
                  <a:srgbClr val="111111"/>
                </a:solidFill>
                <a:latin typeface="SourceSansPro"/>
              </a:rPr>
              <a:t>(ETF)</a:t>
            </a:r>
          </a:p>
          <a:p>
            <a:pPr marL="171450" indent="-171450">
              <a:buFont typeface="Wingdings" panose="05000000000000000000" pitchFamily="2" charset="2"/>
              <a:buChar char="§"/>
            </a:pPr>
            <a:r>
              <a:rPr lang="ko-KR" altLang="en-US" sz="1100" dirty="0">
                <a:solidFill>
                  <a:srgbClr val="111111"/>
                </a:solidFill>
                <a:latin typeface="SourceSansPro"/>
              </a:rPr>
              <a:t>상장지수펀드  특정지수를 추종하는 펀드 유형</a:t>
            </a:r>
            <a:r>
              <a:rPr lang="en-US" altLang="ko-KR" sz="1100" dirty="0">
                <a:solidFill>
                  <a:srgbClr val="111111"/>
                </a:solidFill>
                <a:latin typeface="SourceSansPro"/>
                <a:sym typeface="Wingdings" panose="05000000000000000000" pitchFamily="2" charset="2"/>
              </a:rPr>
              <a:t></a:t>
            </a:r>
            <a:r>
              <a:rPr lang="en-US" altLang="ko-KR" sz="1100" dirty="0">
                <a:solidFill>
                  <a:srgbClr val="111111"/>
                </a:solidFill>
                <a:latin typeface="SourceSansPro"/>
              </a:rPr>
              <a:t> </a:t>
            </a:r>
            <a:r>
              <a:rPr lang="ko-KR" altLang="en-US" sz="1100" dirty="0">
                <a:solidFill>
                  <a:srgbClr val="111111"/>
                </a:solidFill>
                <a:latin typeface="SourceSansPro"/>
              </a:rPr>
              <a:t>스마트 베타 </a:t>
            </a:r>
            <a:r>
              <a:rPr lang="en-US" altLang="ko-KR" sz="1100" dirty="0">
                <a:solidFill>
                  <a:srgbClr val="111111"/>
                </a:solidFill>
                <a:latin typeface="SourceSansPro"/>
              </a:rPr>
              <a:t>ETF</a:t>
            </a:r>
            <a:r>
              <a:rPr lang="ko-KR" altLang="en-US" sz="1100" dirty="0">
                <a:solidFill>
                  <a:srgbClr val="111111"/>
                </a:solidFill>
                <a:latin typeface="SourceSansPro"/>
              </a:rPr>
              <a:t>는 기존 </a:t>
            </a:r>
            <a:r>
              <a:rPr lang="en-US" altLang="ko-KR" sz="1100" dirty="0">
                <a:solidFill>
                  <a:srgbClr val="111111"/>
                </a:solidFill>
                <a:latin typeface="SourceSansPro"/>
              </a:rPr>
              <a:t>ETF</a:t>
            </a:r>
            <a:r>
              <a:rPr lang="ko-KR" altLang="en-US" sz="1100" dirty="0">
                <a:solidFill>
                  <a:srgbClr val="111111"/>
                </a:solidFill>
                <a:latin typeface="SourceSansPro"/>
              </a:rPr>
              <a:t>를 기반으로 하며 미리 결정된 재무지표를 기반으로 펀드의 보유 구성 요소를 조정하는 유형 펀드</a:t>
            </a:r>
            <a:endParaRPr lang="ko-KR" altLang="en-US" sz="1100" b="0" i="0" dirty="0">
              <a:solidFill>
                <a:srgbClr val="111111"/>
              </a:solidFill>
              <a:effectLst/>
              <a:latin typeface="SourceSansPro"/>
            </a:endParaRPr>
          </a:p>
        </p:txBody>
      </p:sp>
      <p:sp>
        <p:nvSpPr>
          <p:cNvPr id="10" name="직사각형 9">
            <a:extLst>
              <a:ext uri="{FF2B5EF4-FFF2-40B4-BE49-F238E27FC236}">
                <a16:creationId xmlns:a16="http://schemas.microsoft.com/office/drawing/2014/main" id="{868C7291-AD43-4086-9FED-3C61D0201007}"/>
              </a:ext>
            </a:extLst>
          </p:cNvPr>
          <p:cNvSpPr/>
          <p:nvPr/>
        </p:nvSpPr>
        <p:spPr>
          <a:xfrm>
            <a:off x="1308021" y="275842"/>
            <a:ext cx="6856932" cy="369332"/>
          </a:xfrm>
          <a:prstGeom prst="rect">
            <a:avLst/>
          </a:prstGeom>
        </p:spPr>
        <p:txBody>
          <a:bodyPr wrap="square">
            <a:spAutoFit/>
          </a:bodyPr>
          <a:lstStyle/>
          <a:p>
            <a:r>
              <a:rPr lang="en-US" altLang="ko-KR" b="1" dirty="0">
                <a:solidFill>
                  <a:srgbClr val="24292F"/>
                </a:solidFill>
                <a:latin typeface="-apple-system"/>
              </a:rPr>
              <a:t>Machine Learning for Trading: From Idea to Execution</a:t>
            </a:r>
            <a:endParaRPr lang="en-US" altLang="ko-KR" b="1" i="0" dirty="0">
              <a:solidFill>
                <a:srgbClr val="24292F"/>
              </a:solidFill>
              <a:effectLst/>
              <a:latin typeface="-apple-system"/>
            </a:endParaRPr>
          </a:p>
        </p:txBody>
      </p:sp>
    </p:spTree>
    <p:extLst>
      <p:ext uri="{BB962C8B-B14F-4D97-AF65-F5344CB8AC3E}">
        <p14:creationId xmlns:p14="http://schemas.microsoft.com/office/powerpoint/2010/main" val="182604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FDBE376-F8DE-44C8-B168-7A4A21F9A77D}"/>
              </a:ext>
            </a:extLst>
          </p:cNvPr>
          <p:cNvSpPr/>
          <p:nvPr/>
        </p:nvSpPr>
        <p:spPr>
          <a:xfrm>
            <a:off x="584927" y="2860925"/>
            <a:ext cx="4273349" cy="369332"/>
          </a:xfrm>
          <a:prstGeom prst="rect">
            <a:avLst/>
          </a:prstGeom>
        </p:spPr>
        <p:txBody>
          <a:bodyPr wrap="none">
            <a:spAutoFit/>
          </a:bodyPr>
          <a:lstStyle/>
          <a:p>
            <a:r>
              <a:rPr lang="en-US" altLang="ko-KR" dirty="0"/>
              <a:t>https://www.investopedia.com/etfs-4427784</a:t>
            </a:r>
            <a:endParaRPr lang="ko-KR" altLang="en-US" dirty="0"/>
          </a:p>
        </p:txBody>
      </p:sp>
      <p:sp>
        <p:nvSpPr>
          <p:cNvPr id="6" name="직사각형 5">
            <a:extLst>
              <a:ext uri="{FF2B5EF4-FFF2-40B4-BE49-F238E27FC236}">
                <a16:creationId xmlns:a16="http://schemas.microsoft.com/office/drawing/2014/main" id="{FF208799-F98F-4393-8084-22F9D2A1215C}"/>
              </a:ext>
            </a:extLst>
          </p:cNvPr>
          <p:cNvSpPr/>
          <p:nvPr/>
        </p:nvSpPr>
        <p:spPr>
          <a:xfrm>
            <a:off x="467544" y="943125"/>
            <a:ext cx="2693623" cy="338554"/>
          </a:xfrm>
          <a:prstGeom prst="rect">
            <a:avLst/>
          </a:prstGeom>
        </p:spPr>
        <p:txBody>
          <a:bodyPr wrap="none">
            <a:spAutoFit/>
          </a:bodyPr>
          <a:lstStyle/>
          <a:p>
            <a:r>
              <a:rPr lang="en-US" altLang="ko-KR" sz="1600" dirty="0">
                <a:latin typeface="+mj-lt"/>
              </a:rPr>
              <a:t>ETF(Exchanged Traded Fund)</a:t>
            </a:r>
            <a:endParaRPr lang="ko-KR" altLang="en-US" sz="1600" dirty="0">
              <a:latin typeface="+mj-lt"/>
            </a:endParaRPr>
          </a:p>
        </p:txBody>
      </p:sp>
      <p:sp>
        <p:nvSpPr>
          <p:cNvPr id="3" name="TextBox 2">
            <a:extLst>
              <a:ext uri="{FF2B5EF4-FFF2-40B4-BE49-F238E27FC236}">
                <a16:creationId xmlns:a16="http://schemas.microsoft.com/office/drawing/2014/main" id="{4BF11E32-A8A3-4EA1-B52D-0B175B907F11}"/>
              </a:ext>
            </a:extLst>
          </p:cNvPr>
          <p:cNvSpPr txBox="1"/>
          <p:nvPr/>
        </p:nvSpPr>
        <p:spPr>
          <a:xfrm>
            <a:off x="611560" y="1402355"/>
            <a:ext cx="4273349" cy="1169551"/>
          </a:xfrm>
          <a:prstGeom prst="rect">
            <a:avLst/>
          </a:prstGeom>
          <a:noFill/>
        </p:spPr>
        <p:txBody>
          <a:bodyPr wrap="square" rtlCol="0">
            <a:spAutoFit/>
          </a:bodyPr>
          <a:lstStyle/>
          <a:p>
            <a:r>
              <a:rPr lang="en-US" altLang="ko-KR" sz="1400" dirty="0">
                <a:highlight>
                  <a:srgbClr val="FFFF00"/>
                </a:highlight>
              </a:rPr>
              <a:t>Listing + index fund</a:t>
            </a:r>
          </a:p>
          <a:p>
            <a:pPr marL="285750" indent="-285750">
              <a:buFontTx/>
              <a:buChar char="-"/>
            </a:pPr>
            <a:r>
              <a:rPr lang="ko-KR" altLang="en-US" sz="1400" dirty="0">
                <a:highlight>
                  <a:srgbClr val="FFFF00"/>
                </a:highlight>
              </a:rPr>
              <a:t>공모 펀드 한계점 극복</a:t>
            </a:r>
            <a:endParaRPr lang="en-US" altLang="ko-KR" sz="1400" dirty="0">
              <a:highlight>
                <a:srgbClr val="FFFF00"/>
              </a:highlight>
            </a:endParaRPr>
          </a:p>
          <a:p>
            <a:pPr marL="285750" indent="-285750">
              <a:buFontTx/>
              <a:buChar char="-"/>
            </a:pPr>
            <a:r>
              <a:rPr lang="ko-KR" altLang="en-US" sz="1400" dirty="0">
                <a:highlight>
                  <a:srgbClr val="FFFF00"/>
                </a:highlight>
              </a:rPr>
              <a:t>기준가격 즉시 결정 효과</a:t>
            </a:r>
            <a:r>
              <a:rPr lang="en-US" altLang="ko-KR" sz="1400" dirty="0">
                <a:highlight>
                  <a:srgbClr val="FFFF00"/>
                </a:highlight>
              </a:rPr>
              <a:t>(0)</a:t>
            </a:r>
          </a:p>
          <a:p>
            <a:pPr marL="285750" indent="-285750">
              <a:buFontTx/>
              <a:buChar char="-"/>
            </a:pPr>
            <a:r>
              <a:rPr lang="ko-KR" altLang="en-US" sz="1400" dirty="0">
                <a:highlight>
                  <a:srgbClr val="FFFF00"/>
                </a:highlight>
              </a:rPr>
              <a:t>주식처럼 매매 펀드</a:t>
            </a:r>
            <a:endParaRPr lang="en-US" altLang="ko-KR" sz="1400" dirty="0">
              <a:highlight>
                <a:srgbClr val="FFFF00"/>
              </a:highlight>
            </a:endParaRPr>
          </a:p>
          <a:p>
            <a:pPr marL="285750" indent="-285750">
              <a:buFontTx/>
              <a:buChar char="-"/>
            </a:pPr>
            <a:r>
              <a:rPr lang="ko-KR" altLang="en-US" sz="1400" dirty="0">
                <a:highlight>
                  <a:srgbClr val="FFFF00"/>
                </a:highlight>
              </a:rPr>
              <a:t>투자 </a:t>
            </a:r>
            <a:r>
              <a:rPr lang="en-US" altLang="ko-KR" sz="1400" dirty="0">
                <a:highlight>
                  <a:srgbClr val="FFFF00"/>
                </a:highlight>
              </a:rPr>
              <a:t>: </a:t>
            </a:r>
            <a:r>
              <a:rPr lang="ko-KR" altLang="en-US" sz="1400" dirty="0">
                <a:highlight>
                  <a:srgbClr val="FFFF00"/>
                </a:highlight>
              </a:rPr>
              <a:t>분산투자 </a:t>
            </a:r>
            <a:r>
              <a:rPr lang="en-US" altLang="ko-KR" sz="1400" dirty="0">
                <a:highlight>
                  <a:srgbClr val="FFFF00"/>
                </a:highlight>
              </a:rPr>
              <a:t>(</a:t>
            </a:r>
            <a:r>
              <a:rPr lang="ko-KR" altLang="en-US" sz="1400" dirty="0">
                <a:highlight>
                  <a:srgbClr val="FFFF00"/>
                </a:highlight>
              </a:rPr>
              <a:t>간접적</a:t>
            </a:r>
            <a:r>
              <a:rPr lang="en-US" altLang="ko-KR" sz="1400" dirty="0">
                <a:highlight>
                  <a:srgbClr val="FFFF00"/>
                </a:highlight>
              </a:rPr>
              <a:t>)</a:t>
            </a:r>
            <a:endParaRPr lang="ko-KR" altLang="en-US" sz="1400" dirty="0">
              <a:highlight>
                <a:srgbClr val="FFFF00"/>
              </a:highlight>
            </a:endParaRPr>
          </a:p>
        </p:txBody>
      </p:sp>
      <p:sp>
        <p:nvSpPr>
          <p:cNvPr id="7" name="직사각형 6">
            <a:extLst>
              <a:ext uri="{FF2B5EF4-FFF2-40B4-BE49-F238E27FC236}">
                <a16:creationId xmlns:a16="http://schemas.microsoft.com/office/drawing/2014/main" id="{F99D4E90-7288-4E56-B273-BE74D335C12F}"/>
              </a:ext>
            </a:extLst>
          </p:cNvPr>
          <p:cNvSpPr/>
          <p:nvPr/>
        </p:nvSpPr>
        <p:spPr>
          <a:xfrm>
            <a:off x="1308021" y="275842"/>
            <a:ext cx="6856932" cy="369332"/>
          </a:xfrm>
          <a:prstGeom prst="rect">
            <a:avLst/>
          </a:prstGeom>
        </p:spPr>
        <p:txBody>
          <a:bodyPr wrap="square">
            <a:spAutoFit/>
          </a:bodyPr>
          <a:lstStyle/>
          <a:p>
            <a:r>
              <a:rPr lang="en-US" altLang="ko-KR" b="1" dirty="0">
                <a:solidFill>
                  <a:srgbClr val="24292F"/>
                </a:solidFill>
                <a:latin typeface="-apple-system"/>
              </a:rPr>
              <a:t>Machine Learning for Trading: From Idea to Execution</a:t>
            </a:r>
            <a:endParaRPr lang="en-US" altLang="ko-KR" b="1" i="0" dirty="0">
              <a:solidFill>
                <a:srgbClr val="24292F"/>
              </a:solidFill>
              <a:effectLst/>
              <a:latin typeface="-apple-system"/>
            </a:endParaRPr>
          </a:p>
        </p:txBody>
      </p:sp>
    </p:spTree>
    <p:extLst>
      <p:ext uri="{BB962C8B-B14F-4D97-AF65-F5344CB8AC3E}">
        <p14:creationId xmlns:p14="http://schemas.microsoft.com/office/powerpoint/2010/main" val="599627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2" name="그림 1">
            <a:extLst>
              <a:ext uri="{FF2B5EF4-FFF2-40B4-BE49-F238E27FC236}">
                <a16:creationId xmlns:a16="http://schemas.microsoft.com/office/drawing/2014/main" id="{3590DBAA-E4F0-4A2A-9840-6C688041C089}"/>
              </a:ext>
            </a:extLst>
          </p:cNvPr>
          <p:cNvPicPr>
            <a:picLocks noChangeAspect="1"/>
          </p:cNvPicPr>
          <p:nvPr/>
        </p:nvPicPr>
        <p:blipFill>
          <a:blip r:embed="rId2"/>
          <a:stretch>
            <a:fillRect/>
          </a:stretch>
        </p:blipFill>
        <p:spPr>
          <a:xfrm>
            <a:off x="323528" y="1484784"/>
            <a:ext cx="8172400" cy="4736987"/>
          </a:xfrm>
          <a:prstGeom prst="rect">
            <a:avLst/>
          </a:prstGeom>
          <a:ln w="38100">
            <a:solidFill>
              <a:schemeClr val="accent1"/>
            </a:solidFill>
          </a:ln>
        </p:spPr>
      </p:pic>
      <p:sp>
        <p:nvSpPr>
          <p:cNvPr id="3" name="TextBox 2">
            <a:extLst>
              <a:ext uri="{FF2B5EF4-FFF2-40B4-BE49-F238E27FC236}">
                <a16:creationId xmlns:a16="http://schemas.microsoft.com/office/drawing/2014/main" id="{7BF76905-211D-4FBA-8619-5AB9DCA0ED7E}"/>
              </a:ext>
            </a:extLst>
          </p:cNvPr>
          <p:cNvSpPr txBox="1"/>
          <p:nvPr/>
        </p:nvSpPr>
        <p:spPr>
          <a:xfrm>
            <a:off x="323528" y="280785"/>
            <a:ext cx="2808312" cy="369332"/>
          </a:xfrm>
          <a:prstGeom prst="rect">
            <a:avLst/>
          </a:prstGeom>
          <a:noFill/>
        </p:spPr>
        <p:txBody>
          <a:bodyPr wrap="square" rtlCol="0">
            <a:spAutoFit/>
          </a:bodyPr>
          <a:lstStyle/>
          <a:p>
            <a:r>
              <a:rPr lang="en-US" altLang="ko-KR" dirty="0"/>
              <a:t>Ch1.</a:t>
            </a:r>
            <a:endParaRPr lang="ko-KR" altLang="en-US" dirty="0"/>
          </a:p>
        </p:txBody>
      </p:sp>
      <p:sp>
        <p:nvSpPr>
          <p:cNvPr id="7" name="직사각형 6">
            <a:extLst>
              <a:ext uri="{FF2B5EF4-FFF2-40B4-BE49-F238E27FC236}">
                <a16:creationId xmlns:a16="http://schemas.microsoft.com/office/drawing/2014/main" id="{B0691DF8-BB56-477D-BAD0-F4BD1DB1A665}"/>
              </a:ext>
            </a:extLst>
          </p:cNvPr>
          <p:cNvSpPr/>
          <p:nvPr/>
        </p:nvSpPr>
        <p:spPr>
          <a:xfrm>
            <a:off x="539552" y="1021565"/>
            <a:ext cx="4562788" cy="369332"/>
          </a:xfrm>
          <a:prstGeom prst="rect">
            <a:avLst/>
          </a:prstGeom>
        </p:spPr>
        <p:txBody>
          <a:bodyPr wrap="none">
            <a:spAutoFit/>
          </a:bodyPr>
          <a:lstStyle/>
          <a:p>
            <a:r>
              <a:rPr lang="en-US" altLang="ko-KR" dirty="0">
                <a:solidFill>
                  <a:srgbClr val="454A55"/>
                </a:solidFill>
                <a:latin typeface="walsheim"/>
              </a:rPr>
              <a:t>Designing and executing an ML-driven strategy</a:t>
            </a:r>
            <a:endParaRPr lang="en-US" altLang="ko-KR" b="0" i="0" dirty="0">
              <a:solidFill>
                <a:srgbClr val="454A55"/>
              </a:solidFill>
              <a:effectLst/>
              <a:latin typeface="walsheim"/>
            </a:endParaRPr>
          </a:p>
        </p:txBody>
      </p:sp>
      <p:sp>
        <p:nvSpPr>
          <p:cNvPr id="8" name="TextBox 7">
            <a:extLst>
              <a:ext uri="{FF2B5EF4-FFF2-40B4-BE49-F238E27FC236}">
                <a16:creationId xmlns:a16="http://schemas.microsoft.com/office/drawing/2014/main" id="{BB82BEDB-DEEC-416D-AD29-7419853846F6}"/>
              </a:ext>
            </a:extLst>
          </p:cNvPr>
          <p:cNvSpPr txBox="1"/>
          <p:nvPr/>
        </p:nvSpPr>
        <p:spPr>
          <a:xfrm>
            <a:off x="5940152" y="4437112"/>
            <a:ext cx="2952328" cy="369332"/>
          </a:xfrm>
          <a:prstGeom prst="rect">
            <a:avLst/>
          </a:prstGeom>
          <a:noFill/>
        </p:spPr>
        <p:txBody>
          <a:bodyPr wrap="square" rtlCol="0">
            <a:spAutoFit/>
          </a:bodyPr>
          <a:lstStyle/>
          <a:p>
            <a:r>
              <a:rPr lang="ko-KR" altLang="en-US" dirty="0">
                <a:highlight>
                  <a:srgbClr val="FFFF00"/>
                </a:highlight>
              </a:rPr>
              <a:t>목표설정 부합</a:t>
            </a:r>
            <a:r>
              <a:rPr lang="en-US" altLang="ko-KR" dirty="0">
                <a:highlight>
                  <a:srgbClr val="FFFF00"/>
                </a:highlight>
              </a:rPr>
              <a:t>-&gt; </a:t>
            </a:r>
            <a:r>
              <a:rPr lang="ko-KR" altLang="en-US" dirty="0">
                <a:highlight>
                  <a:srgbClr val="FFFF00"/>
                </a:highlight>
              </a:rPr>
              <a:t>자산배분</a:t>
            </a:r>
          </a:p>
        </p:txBody>
      </p:sp>
      <p:sp>
        <p:nvSpPr>
          <p:cNvPr id="9" name="직사각형 8">
            <a:extLst>
              <a:ext uri="{FF2B5EF4-FFF2-40B4-BE49-F238E27FC236}">
                <a16:creationId xmlns:a16="http://schemas.microsoft.com/office/drawing/2014/main" id="{F2BBDFEE-B173-4E12-857D-49264C0C84AC}"/>
              </a:ext>
            </a:extLst>
          </p:cNvPr>
          <p:cNvSpPr/>
          <p:nvPr/>
        </p:nvSpPr>
        <p:spPr>
          <a:xfrm>
            <a:off x="1308021" y="275842"/>
            <a:ext cx="6856932" cy="369332"/>
          </a:xfrm>
          <a:prstGeom prst="rect">
            <a:avLst/>
          </a:prstGeom>
        </p:spPr>
        <p:txBody>
          <a:bodyPr wrap="square">
            <a:spAutoFit/>
          </a:bodyPr>
          <a:lstStyle/>
          <a:p>
            <a:r>
              <a:rPr lang="en-US" altLang="ko-KR" b="1" dirty="0">
                <a:solidFill>
                  <a:srgbClr val="24292F"/>
                </a:solidFill>
                <a:latin typeface="-apple-system"/>
              </a:rPr>
              <a:t>Machine Learning for Trading: From Idea to Execution</a:t>
            </a:r>
            <a:endParaRPr lang="en-US" altLang="ko-KR" b="1" i="0" dirty="0">
              <a:solidFill>
                <a:srgbClr val="24292F"/>
              </a:solidFill>
              <a:effectLst/>
              <a:latin typeface="-apple-system"/>
            </a:endParaRPr>
          </a:p>
        </p:txBody>
      </p:sp>
    </p:spTree>
    <p:extLst>
      <p:ext uri="{BB962C8B-B14F-4D97-AF65-F5344CB8AC3E}">
        <p14:creationId xmlns:p14="http://schemas.microsoft.com/office/powerpoint/2010/main" val="1834247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1DB74D9D-2EF9-4701-8E41-6C83598E5450}"/>
              </a:ext>
            </a:extLst>
          </p:cNvPr>
          <p:cNvSpPr/>
          <p:nvPr/>
        </p:nvSpPr>
        <p:spPr>
          <a:xfrm>
            <a:off x="629058" y="1202081"/>
            <a:ext cx="3789051" cy="369332"/>
          </a:xfrm>
          <a:prstGeom prst="rect">
            <a:avLst/>
          </a:prstGeom>
        </p:spPr>
        <p:txBody>
          <a:bodyPr wrap="none">
            <a:spAutoFit/>
          </a:bodyPr>
          <a:lstStyle/>
          <a:p>
            <a:r>
              <a:rPr lang="en-US" altLang="ko-KR" dirty="0">
                <a:solidFill>
                  <a:srgbClr val="454A55"/>
                </a:solidFill>
                <a:latin typeface="walsheim"/>
              </a:rPr>
              <a:t>The </a:t>
            </a:r>
            <a:r>
              <a:rPr lang="en-US" altLang="ko-KR" dirty="0">
                <a:solidFill>
                  <a:srgbClr val="454A55"/>
                </a:solidFill>
                <a:highlight>
                  <a:srgbClr val="00FFFF"/>
                </a:highlight>
                <a:latin typeface="walsheim"/>
              </a:rPr>
              <a:t>evolution</a:t>
            </a:r>
            <a:r>
              <a:rPr lang="en-US" altLang="ko-KR" dirty="0">
                <a:solidFill>
                  <a:srgbClr val="454A55"/>
                </a:solidFill>
                <a:latin typeface="walsheim"/>
              </a:rPr>
              <a:t> of </a:t>
            </a:r>
            <a:r>
              <a:rPr lang="en-US" altLang="ko-KR" dirty="0">
                <a:solidFill>
                  <a:srgbClr val="454A55"/>
                </a:solidFill>
                <a:highlight>
                  <a:srgbClr val="FFFF00"/>
                </a:highlight>
                <a:latin typeface="walsheim"/>
              </a:rPr>
              <a:t>algorithmic strategies</a:t>
            </a:r>
            <a:endParaRPr lang="en-US" altLang="ko-KR" b="0" i="0" dirty="0">
              <a:solidFill>
                <a:srgbClr val="454A55"/>
              </a:solidFill>
              <a:effectLst/>
              <a:highlight>
                <a:srgbClr val="FFFF00"/>
              </a:highlight>
              <a:latin typeface="walsheim"/>
            </a:endParaRPr>
          </a:p>
        </p:txBody>
      </p:sp>
      <p:sp>
        <p:nvSpPr>
          <p:cNvPr id="3" name="직사각형 2">
            <a:extLst>
              <a:ext uri="{FF2B5EF4-FFF2-40B4-BE49-F238E27FC236}">
                <a16:creationId xmlns:a16="http://schemas.microsoft.com/office/drawing/2014/main" id="{3D3063AE-971F-4F47-9E93-85261F906781}"/>
              </a:ext>
            </a:extLst>
          </p:cNvPr>
          <p:cNvSpPr/>
          <p:nvPr/>
        </p:nvSpPr>
        <p:spPr>
          <a:xfrm>
            <a:off x="546454" y="1844824"/>
            <a:ext cx="7776864" cy="3323987"/>
          </a:xfrm>
          <a:prstGeom prst="rect">
            <a:avLst/>
          </a:prstGeom>
        </p:spPr>
        <p:txBody>
          <a:bodyPr wrap="square">
            <a:spAutoFit/>
          </a:bodyPr>
          <a:lstStyle/>
          <a:p>
            <a:r>
              <a:rPr lang="en-US" altLang="ko-KR" sz="1400" dirty="0">
                <a:solidFill>
                  <a:srgbClr val="6D737D"/>
                </a:solidFill>
                <a:latin typeface="+mj-lt"/>
              </a:rPr>
              <a:t>Quantitative strategies have evolved and become more sophisticated in three waves:</a:t>
            </a:r>
          </a:p>
          <a:p>
            <a:pPr>
              <a:buFont typeface="+mj-lt"/>
              <a:buAutoNum type="arabicPeriod"/>
            </a:pPr>
            <a:r>
              <a:rPr lang="en-US" altLang="ko-KR" sz="1400" dirty="0">
                <a:solidFill>
                  <a:srgbClr val="6D737D"/>
                </a:solidFill>
                <a:highlight>
                  <a:srgbClr val="FFFF00"/>
                </a:highlight>
                <a:latin typeface="+mj-lt"/>
              </a:rPr>
              <a:t>In the 1980s and 1990s, </a:t>
            </a:r>
            <a:r>
              <a:rPr lang="en-US" altLang="ko-KR" sz="1400" dirty="0">
                <a:solidFill>
                  <a:srgbClr val="6D737D"/>
                </a:solidFill>
                <a:latin typeface="+mj-lt"/>
              </a:rPr>
              <a:t>signals often emerged from </a:t>
            </a:r>
            <a:r>
              <a:rPr lang="en-US" altLang="ko-KR" sz="1400" b="1" dirty="0">
                <a:solidFill>
                  <a:srgbClr val="6D737D"/>
                </a:solidFill>
                <a:latin typeface="+mj-lt"/>
              </a:rPr>
              <a:t>academic research</a:t>
            </a:r>
            <a:r>
              <a:rPr lang="en-US" altLang="ko-KR" sz="1400" dirty="0">
                <a:solidFill>
                  <a:srgbClr val="6D737D"/>
                </a:solidFill>
                <a:latin typeface="+mj-lt"/>
              </a:rPr>
              <a:t> and used a single or very few inputs derived from market and fundamental data. AQR, one of the largest quantitative hedge funds today, was founded in 1998 to implement such strategies at scale. These signals are now largely commoditized and available as ETF, such as basic mean-reversion strategies.</a:t>
            </a:r>
          </a:p>
          <a:p>
            <a:pPr>
              <a:buFont typeface="+mj-lt"/>
              <a:buAutoNum type="arabicPeriod"/>
            </a:pPr>
            <a:r>
              <a:rPr lang="en-US" altLang="ko-KR" sz="1400" dirty="0">
                <a:solidFill>
                  <a:srgbClr val="6D737D"/>
                </a:solidFill>
                <a:highlight>
                  <a:srgbClr val="FFFF00"/>
                </a:highlight>
                <a:latin typeface="+mj-lt"/>
              </a:rPr>
              <a:t>In the 2000s</a:t>
            </a:r>
            <a:r>
              <a:rPr lang="en-US" altLang="ko-KR" sz="1400" dirty="0">
                <a:solidFill>
                  <a:srgbClr val="6D737D"/>
                </a:solidFill>
                <a:latin typeface="+mj-lt"/>
              </a:rPr>
              <a:t>,</a:t>
            </a:r>
            <a:r>
              <a:rPr lang="en-US" altLang="ko-KR" sz="1400" dirty="0">
                <a:solidFill>
                  <a:srgbClr val="6D737D"/>
                </a:solidFill>
                <a:highlight>
                  <a:srgbClr val="FFFF00"/>
                </a:highlight>
                <a:latin typeface="+mj-lt"/>
              </a:rPr>
              <a:t> </a:t>
            </a:r>
            <a:r>
              <a:rPr lang="en-US" altLang="ko-KR" sz="1400" b="1" dirty="0">
                <a:solidFill>
                  <a:srgbClr val="6D737D"/>
                </a:solidFill>
                <a:highlight>
                  <a:srgbClr val="FFFF00"/>
                </a:highlight>
                <a:latin typeface="+mj-lt"/>
              </a:rPr>
              <a:t>factor-based investing</a:t>
            </a:r>
            <a:r>
              <a:rPr lang="en-US" altLang="ko-KR" sz="1400" dirty="0">
                <a:solidFill>
                  <a:srgbClr val="6D737D"/>
                </a:solidFill>
                <a:highlight>
                  <a:srgbClr val="FFFF00"/>
                </a:highlight>
                <a:latin typeface="+mj-lt"/>
              </a:rPr>
              <a:t> p</a:t>
            </a:r>
            <a:r>
              <a:rPr lang="en-US" altLang="ko-KR" sz="1400" dirty="0">
                <a:solidFill>
                  <a:srgbClr val="6D737D"/>
                </a:solidFill>
                <a:latin typeface="+mj-lt"/>
              </a:rPr>
              <a:t>roliferated based on the pioneering work by Eugene </a:t>
            </a:r>
            <a:r>
              <a:rPr lang="en-US" altLang="ko-KR" sz="1400" dirty="0" err="1">
                <a:solidFill>
                  <a:srgbClr val="6D737D"/>
                </a:solidFill>
                <a:latin typeface="+mj-lt"/>
              </a:rPr>
              <a:t>Fama</a:t>
            </a:r>
            <a:r>
              <a:rPr lang="en-US" altLang="ko-KR" sz="1400" dirty="0">
                <a:solidFill>
                  <a:srgbClr val="6D737D"/>
                </a:solidFill>
                <a:latin typeface="+mj-lt"/>
              </a:rPr>
              <a:t> and Kenneth French and others. Funds used algorithms to identify assets exposed to risk factors like value or momentum to seek arbitrage opportunities. Redemptions during the early days of the financial crisis triggered the quant quake of August 2007, which cascaded through the factor-based fund industry. These strategies are now also available as long-only smart beta funds that tilt portfolios according to a given set of risk factors.</a:t>
            </a:r>
          </a:p>
          <a:p>
            <a:pPr>
              <a:buFont typeface="+mj-lt"/>
              <a:buAutoNum type="arabicPeriod"/>
            </a:pPr>
            <a:r>
              <a:rPr lang="en-US" altLang="ko-KR" sz="1400" dirty="0">
                <a:solidFill>
                  <a:srgbClr val="6D737D"/>
                </a:solidFill>
                <a:highlight>
                  <a:srgbClr val="FFFF00"/>
                </a:highlight>
                <a:latin typeface="+mj-lt"/>
              </a:rPr>
              <a:t>The third era is driven by investments </a:t>
            </a:r>
            <a:r>
              <a:rPr lang="en-US" altLang="ko-KR" sz="1400" dirty="0">
                <a:solidFill>
                  <a:srgbClr val="6D737D"/>
                </a:solidFill>
                <a:latin typeface="+mj-lt"/>
              </a:rPr>
              <a:t>in </a:t>
            </a:r>
            <a:r>
              <a:rPr lang="en-US" altLang="ko-KR" sz="1400" b="1" dirty="0">
                <a:solidFill>
                  <a:srgbClr val="6D737D"/>
                </a:solidFill>
                <a:highlight>
                  <a:srgbClr val="FFFF00"/>
                </a:highlight>
                <a:latin typeface="+mj-lt"/>
              </a:rPr>
              <a:t>ML capabilities and alternative</a:t>
            </a:r>
            <a:r>
              <a:rPr lang="en-US" altLang="ko-KR" sz="1400" dirty="0">
                <a:solidFill>
                  <a:srgbClr val="6D737D"/>
                </a:solidFill>
                <a:highlight>
                  <a:srgbClr val="FFFF00"/>
                </a:highlight>
                <a:latin typeface="+mj-lt"/>
              </a:rPr>
              <a:t> data to generate </a:t>
            </a:r>
            <a:r>
              <a:rPr lang="en-US" altLang="ko-KR" sz="1400" dirty="0">
                <a:solidFill>
                  <a:srgbClr val="6D737D"/>
                </a:solidFill>
                <a:latin typeface="+mj-lt"/>
              </a:rPr>
              <a:t>profitable signals for repeatable trading strategies. Factor decay is a major challenge: the excess returns from new anomalies have been shown to drop by a quarter from discovery to publication, and by over 50 percent after publication due to competition and crowding.</a:t>
            </a:r>
            <a:endParaRPr lang="en-US" altLang="ko-KR" sz="1400" b="0" i="0" dirty="0">
              <a:solidFill>
                <a:srgbClr val="6D737D"/>
              </a:solidFill>
              <a:effectLst/>
              <a:latin typeface="+mj-lt"/>
            </a:endParaRPr>
          </a:p>
        </p:txBody>
      </p:sp>
      <p:sp>
        <p:nvSpPr>
          <p:cNvPr id="6" name="직사각형 5">
            <a:extLst>
              <a:ext uri="{FF2B5EF4-FFF2-40B4-BE49-F238E27FC236}">
                <a16:creationId xmlns:a16="http://schemas.microsoft.com/office/drawing/2014/main" id="{01FCA52B-4855-4DA8-85CF-23E74A7EF4A0}"/>
              </a:ext>
            </a:extLst>
          </p:cNvPr>
          <p:cNvSpPr/>
          <p:nvPr/>
        </p:nvSpPr>
        <p:spPr>
          <a:xfrm>
            <a:off x="1308021" y="275842"/>
            <a:ext cx="6856932" cy="369332"/>
          </a:xfrm>
          <a:prstGeom prst="rect">
            <a:avLst/>
          </a:prstGeom>
        </p:spPr>
        <p:txBody>
          <a:bodyPr wrap="square">
            <a:spAutoFit/>
          </a:bodyPr>
          <a:lstStyle/>
          <a:p>
            <a:r>
              <a:rPr lang="en-US" altLang="ko-KR" b="1" dirty="0">
                <a:solidFill>
                  <a:srgbClr val="24292F"/>
                </a:solidFill>
                <a:latin typeface="-apple-system"/>
              </a:rPr>
              <a:t>Machine Learning for Trading: From Idea to Execution</a:t>
            </a:r>
            <a:endParaRPr lang="en-US" altLang="ko-KR" b="1" i="0" dirty="0">
              <a:solidFill>
                <a:srgbClr val="24292F"/>
              </a:solidFill>
              <a:effectLst/>
              <a:latin typeface="-apple-system"/>
            </a:endParaRPr>
          </a:p>
        </p:txBody>
      </p:sp>
    </p:spTree>
    <p:extLst>
      <p:ext uri="{BB962C8B-B14F-4D97-AF65-F5344CB8AC3E}">
        <p14:creationId xmlns:p14="http://schemas.microsoft.com/office/powerpoint/2010/main" val="259422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D9BB094-3963-44AB-8CAA-397F2D4031E0}"/>
              </a:ext>
            </a:extLst>
          </p:cNvPr>
          <p:cNvSpPr/>
          <p:nvPr/>
        </p:nvSpPr>
        <p:spPr>
          <a:xfrm>
            <a:off x="539552" y="1352425"/>
            <a:ext cx="8064896" cy="1384995"/>
          </a:xfrm>
          <a:prstGeom prst="rect">
            <a:avLst/>
          </a:prstGeom>
          <a:ln>
            <a:solidFill>
              <a:schemeClr val="accent1"/>
            </a:solidFill>
          </a:ln>
        </p:spPr>
        <p:txBody>
          <a:bodyPr wrap="square">
            <a:spAutoFit/>
          </a:bodyPr>
          <a:lstStyle/>
          <a:p>
            <a:r>
              <a:rPr lang="en-US" altLang="ko-KR" sz="1400" dirty="0">
                <a:latin typeface="+mj-lt"/>
              </a:rPr>
              <a:t>Today, traders pursue a range </a:t>
            </a:r>
            <a:r>
              <a:rPr lang="en-US" altLang="ko-KR" sz="1400" dirty="0">
                <a:highlight>
                  <a:srgbClr val="FFFF00"/>
                </a:highlight>
                <a:latin typeface="+mj-lt"/>
              </a:rPr>
              <a:t>of different objectives </a:t>
            </a:r>
            <a:r>
              <a:rPr lang="en-US" altLang="ko-KR" sz="1400" dirty="0">
                <a:latin typeface="+mj-lt"/>
              </a:rPr>
              <a:t>when using algorithms to execute rules:</a:t>
            </a:r>
          </a:p>
          <a:p>
            <a:pPr>
              <a:buFont typeface="Arial" panose="020B0604020202020204" pitchFamily="34" charset="0"/>
              <a:buChar char="•"/>
            </a:pPr>
            <a:r>
              <a:rPr lang="en-US" altLang="ko-KR" sz="1400" dirty="0">
                <a:latin typeface="+mj-lt"/>
              </a:rPr>
              <a:t>Trade execution algorithms that </a:t>
            </a:r>
            <a:r>
              <a:rPr lang="en-US" altLang="ko-KR" sz="1400" dirty="0">
                <a:highlight>
                  <a:srgbClr val="FFFF00"/>
                </a:highlight>
                <a:latin typeface="+mj-lt"/>
              </a:rPr>
              <a:t>aim to achieve favorable pricing</a:t>
            </a:r>
          </a:p>
          <a:p>
            <a:pPr>
              <a:buFont typeface="Arial" panose="020B0604020202020204" pitchFamily="34" charset="0"/>
              <a:buChar char="•"/>
            </a:pPr>
            <a:r>
              <a:rPr lang="en-US" altLang="ko-KR" sz="1400" dirty="0">
                <a:latin typeface="+mj-lt"/>
              </a:rPr>
              <a:t>Short-term trades that aim to profit from small price movements, for example, </a:t>
            </a:r>
            <a:r>
              <a:rPr lang="en-US" altLang="ko-KR" sz="1400" dirty="0">
                <a:highlight>
                  <a:srgbClr val="FFFF00"/>
                </a:highlight>
                <a:latin typeface="+mj-lt"/>
              </a:rPr>
              <a:t>due to arbitrage (</a:t>
            </a:r>
            <a:r>
              <a:rPr lang="en-US" altLang="ko-KR" sz="1400" dirty="0" err="1">
                <a:highlight>
                  <a:srgbClr val="FFFF00"/>
                </a:highlight>
                <a:latin typeface="+mj-lt"/>
              </a:rPr>
              <a:t>long&amp;short</a:t>
            </a:r>
            <a:r>
              <a:rPr lang="en-US" altLang="ko-KR" sz="1400" dirty="0">
                <a:highlight>
                  <a:srgbClr val="FFFF00"/>
                </a:highlight>
                <a:latin typeface="+mj-lt"/>
              </a:rPr>
              <a:t> fund)</a:t>
            </a:r>
          </a:p>
          <a:p>
            <a:pPr>
              <a:buFont typeface="Arial" panose="020B0604020202020204" pitchFamily="34" charset="0"/>
              <a:buChar char="•"/>
            </a:pPr>
            <a:r>
              <a:rPr lang="en-US" altLang="ko-KR" sz="1400" dirty="0">
                <a:latin typeface="+mj-lt"/>
              </a:rPr>
              <a:t>Behavioral strategies that aim to </a:t>
            </a:r>
            <a:r>
              <a:rPr lang="en-US" altLang="ko-KR" sz="1400" dirty="0">
                <a:highlight>
                  <a:srgbClr val="FFFF00"/>
                </a:highlight>
                <a:latin typeface="+mj-lt"/>
              </a:rPr>
              <a:t>anticipate the behavior of other market participants</a:t>
            </a:r>
          </a:p>
          <a:p>
            <a:pPr>
              <a:buFont typeface="Arial" panose="020B0604020202020204" pitchFamily="34" charset="0"/>
              <a:buChar char="•"/>
            </a:pPr>
            <a:r>
              <a:rPr lang="en-US" altLang="ko-KR" sz="1400" dirty="0">
                <a:latin typeface="+mj-lt"/>
              </a:rPr>
              <a:t>Trading strategies based on </a:t>
            </a:r>
            <a:r>
              <a:rPr lang="en-US" altLang="ko-KR" sz="1400" dirty="0">
                <a:highlight>
                  <a:srgbClr val="FFFF00"/>
                </a:highlight>
                <a:latin typeface="+mj-lt"/>
              </a:rPr>
              <a:t>absolute and relative price and return predictions</a:t>
            </a:r>
            <a:endParaRPr lang="en-US" altLang="ko-KR" sz="1400" b="0" i="0" dirty="0">
              <a:effectLst/>
              <a:highlight>
                <a:srgbClr val="FFFF00"/>
              </a:highlight>
              <a:latin typeface="+mj-lt"/>
            </a:endParaRPr>
          </a:p>
        </p:txBody>
      </p:sp>
      <p:sp>
        <p:nvSpPr>
          <p:cNvPr id="6" name="직사각형 5">
            <a:extLst>
              <a:ext uri="{FF2B5EF4-FFF2-40B4-BE49-F238E27FC236}">
                <a16:creationId xmlns:a16="http://schemas.microsoft.com/office/drawing/2014/main" id="{A7021CB3-3DB0-406A-8BD4-F4973B873C90}"/>
              </a:ext>
            </a:extLst>
          </p:cNvPr>
          <p:cNvSpPr/>
          <p:nvPr/>
        </p:nvSpPr>
        <p:spPr>
          <a:xfrm>
            <a:off x="537575" y="955215"/>
            <a:ext cx="2977097" cy="307777"/>
          </a:xfrm>
          <a:prstGeom prst="rect">
            <a:avLst/>
          </a:prstGeom>
        </p:spPr>
        <p:txBody>
          <a:bodyPr wrap="none">
            <a:spAutoFit/>
          </a:bodyPr>
          <a:lstStyle/>
          <a:p>
            <a:r>
              <a:rPr lang="en-US" altLang="ko-KR" sz="1400" dirty="0">
                <a:solidFill>
                  <a:srgbClr val="454A55"/>
                </a:solidFill>
                <a:latin typeface="+mj-lt"/>
              </a:rPr>
              <a:t>The evolution of algorithmic strategies</a:t>
            </a:r>
            <a:endParaRPr lang="en-US" altLang="ko-KR" sz="1400" b="0" i="0" dirty="0">
              <a:solidFill>
                <a:srgbClr val="454A55"/>
              </a:solidFill>
              <a:effectLst/>
              <a:latin typeface="+mj-lt"/>
            </a:endParaRPr>
          </a:p>
        </p:txBody>
      </p:sp>
      <p:sp>
        <p:nvSpPr>
          <p:cNvPr id="3" name="직사각형 2">
            <a:extLst>
              <a:ext uri="{FF2B5EF4-FFF2-40B4-BE49-F238E27FC236}">
                <a16:creationId xmlns:a16="http://schemas.microsoft.com/office/drawing/2014/main" id="{A1E73C09-BBAE-4A36-B9D0-5EEC481D6823}"/>
              </a:ext>
            </a:extLst>
          </p:cNvPr>
          <p:cNvSpPr/>
          <p:nvPr/>
        </p:nvSpPr>
        <p:spPr>
          <a:xfrm>
            <a:off x="539552" y="3015951"/>
            <a:ext cx="2748144" cy="307777"/>
          </a:xfrm>
          <a:prstGeom prst="rect">
            <a:avLst/>
          </a:prstGeom>
        </p:spPr>
        <p:txBody>
          <a:bodyPr wrap="square">
            <a:spAutoFit/>
          </a:bodyPr>
          <a:lstStyle/>
          <a:p>
            <a:r>
              <a:rPr lang="en-US" altLang="ko-KR" sz="1400" dirty="0">
                <a:solidFill>
                  <a:srgbClr val="454A55"/>
                </a:solidFill>
                <a:latin typeface="+mj-lt"/>
              </a:rPr>
              <a:t>Use cases of ML for trading</a:t>
            </a:r>
            <a:endParaRPr lang="en-US" altLang="ko-KR" sz="1400" b="0" i="0" dirty="0">
              <a:solidFill>
                <a:srgbClr val="454A55"/>
              </a:solidFill>
              <a:effectLst/>
              <a:latin typeface="+mj-lt"/>
            </a:endParaRPr>
          </a:p>
        </p:txBody>
      </p:sp>
      <p:sp>
        <p:nvSpPr>
          <p:cNvPr id="7" name="직사각형 6">
            <a:extLst>
              <a:ext uri="{FF2B5EF4-FFF2-40B4-BE49-F238E27FC236}">
                <a16:creationId xmlns:a16="http://schemas.microsoft.com/office/drawing/2014/main" id="{4CE4E820-8A0B-491C-827E-2C80144BFC74}"/>
              </a:ext>
            </a:extLst>
          </p:cNvPr>
          <p:cNvSpPr/>
          <p:nvPr/>
        </p:nvSpPr>
        <p:spPr>
          <a:xfrm>
            <a:off x="574074" y="3573016"/>
            <a:ext cx="7920880" cy="1384995"/>
          </a:xfrm>
          <a:prstGeom prst="rect">
            <a:avLst/>
          </a:prstGeom>
          <a:ln w="19050">
            <a:solidFill>
              <a:schemeClr val="accent1"/>
            </a:solidFill>
          </a:ln>
        </p:spPr>
        <p:txBody>
          <a:bodyPr wrap="square">
            <a:spAutoFit/>
          </a:bodyPr>
          <a:lstStyle/>
          <a:p>
            <a:pPr>
              <a:buFont typeface="Arial" panose="020B0604020202020204" pitchFamily="34" charset="0"/>
              <a:buChar char="•"/>
            </a:pPr>
            <a:r>
              <a:rPr lang="en-US" altLang="ko-KR" sz="1400" dirty="0">
                <a:solidFill>
                  <a:srgbClr val="6D737D"/>
                </a:solidFill>
                <a:latin typeface="+mj-lt"/>
              </a:rPr>
              <a:t>Data mining to identify </a:t>
            </a:r>
            <a:r>
              <a:rPr lang="en-US" altLang="ko-KR" sz="1400" dirty="0">
                <a:solidFill>
                  <a:srgbClr val="6D737D"/>
                </a:solidFill>
                <a:highlight>
                  <a:srgbClr val="00FFFF"/>
                </a:highlight>
                <a:latin typeface="+mj-lt"/>
              </a:rPr>
              <a:t>patterns</a:t>
            </a:r>
            <a:r>
              <a:rPr lang="en-US" altLang="ko-KR" sz="1400" dirty="0">
                <a:solidFill>
                  <a:srgbClr val="6D737D"/>
                </a:solidFill>
                <a:highlight>
                  <a:srgbClr val="FFFF00"/>
                </a:highlight>
                <a:latin typeface="+mj-lt"/>
              </a:rPr>
              <a:t>, extract f</a:t>
            </a:r>
            <a:r>
              <a:rPr lang="en-US" altLang="ko-KR" sz="1400" dirty="0">
                <a:solidFill>
                  <a:srgbClr val="6D737D"/>
                </a:solidFill>
                <a:highlight>
                  <a:srgbClr val="00FFFF"/>
                </a:highlight>
                <a:latin typeface="+mj-lt"/>
              </a:rPr>
              <a:t>eatures</a:t>
            </a:r>
            <a:r>
              <a:rPr lang="en-US" altLang="ko-KR" sz="1400" dirty="0">
                <a:solidFill>
                  <a:srgbClr val="6D737D"/>
                </a:solidFill>
                <a:highlight>
                  <a:srgbClr val="FFFF00"/>
                </a:highlight>
                <a:latin typeface="+mj-lt"/>
              </a:rPr>
              <a:t>, and generate insights</a:t>
            </a:r>
          </a:p>
          <a:p>
            <a:pPr>
              <a:buFont typeface="Arial" panose="020B0604020202020204" pitchFamily="34" charset="0"/>
              <a:buChar char="•"/>
            </a:pPr>
            <a:r>
              <a:rPr lang="en-US" altLang="ko-KR" sz="1400" dirty="0">
                <a:solidFill>
                  <a:srgbClr val="6D737D"/>
                </a:solidFill>
                <a:latin typeface="+mj-lt"/>
              </a:rPr>
              <a:t>Supervised learning to generate </a:t>
            </a:r>
            <a:r>
              <a:rPr lang="en-US" altLang="ko-KR" sz="1400" dirty="0">
                <a:solidFill>
                  <a:srgbClr val="6D737D"/>
                </a:solidFill>
                <a:highlight>
                  <a:srgbClr val="FFFF00"/>
                </a:highlight>
                <a:latin typeface="+mj-lt"/>
              </a:rPr>
              <a:t>risk factors or alphas and create trade ideas</a:t>
            </a:r>
          </a:p>
          <a:p>
            <a:pPr>
              <a:buFont typeface="Arial" panose="020B0604020202020204" pitchFamily="34" charset="0"/>
              <a:buChar char="•"/>
            </a:pPr>
            <a:r>
              <a:rPr lang="en-US" altLang="ko-KR" sz="1400" dirty="0">
                <a:solidFill>
                  <a:srgbClr val="6D737D"/>
                </a:solidFill>
                <a:highlight>
                  <a:srgbClr val="FFFF00"/>
                </a:highlight>
                <a:latin typeface="+mj-lt"/>
              </a:rPr>
              <a:t>The aggregation of individual signals </a:t>
            </a:r>
            <a:r>
              <a:rPr lang="en-US" altLang="ko-KR" sz="1400" dirty="0">
                <a:solidFill>
                  <a:srgbClr val="6D737D"/>
                </a:solidFill>
                <a:latin typeface="+mj-lt"/>
              </a:rPr>
              <a:t>into a strategy</a:t>
            </a:r>
          </a:p>
          <a:p>
            <a:pPr>
              <a:buFont typeface="Arial" panose="020B0604020202020204" pitchFamily="34" charset="0"/>
              <a:buChar char="•"/>
            </a:pPr>
            <a:r>
              <a:rPr lang="en-US" altLang="ko-KR" sz="1400" dirty="0">
                <a:solidFill>
                  <a:srgbClr val="6D737D"/>
                </a:solidFill>
                <a:latin typeface="+mj-lt"/>
              </a:rPr>
              <a:t>The </a:t>
            </a:r>
            <a:r>
              <a:rPr lang="en-US" altLang="ko-KR" sz="1400" dirty="0">
                <a:solidFill>
                  <a:srgbClr val="6D737D"/>
                </a:solidFill>
                <a:highlight>
                  <a:srgbClr val="FFFF00"/>
                </a:highlight>
                <a:latin typeface="+mj-lt"/>
              </a:rPr>
              <a:t>allocation of assets </a:t>
            </a:r>
            <a:r>
              <a:rPr lang="en-US" altLang="ko-KR" sz="1400" dirty="0">
                <a:solidFill>
                  <a:srgbClr val="6D737D"/>
                </a:solidFill>
                <a:latin typeface="+mj-lt"/>
              </a:rPr>
              <a:t>according to </a:t>
            </a:r>
            <a:r>
              <a:rPr lang="en-US" altLang="ko-KR" sz="1400" dirty="0">
                <a:solidFill>
                  <a:srgbClr val="6D737D"/>
                </a:solidFill>
                <a:highlight>
                  <a:srgbClr val="FFFF00"/>
                </a:highlight>
                <a:latin typeface="+mj-lt"/>
              </a:rPr>
              <a:t>risk profiles learned by an algorithm</a:t>
            </a:r>
          </a:p>
          <a:p>
            <a:pPr>
              <a:buFont typeface="Arial" panose="020B0604020202020204" pitchFamily="34" charset="0"/>
              <a:buChar char="•"/>
            </a:pPr>
            <a:r>
              <a:rPr lang="en-US" altLang="ko-KR" sz="1400" dirty="0">
                <a:solidFill>
                  <a:srgbClr val="6D737D"/>
                </a:solidFill>
                <a:latin typeface="+mj-lt"/>
              </a:rPr>
              <a:t>The testing and evaluation of strategies, including through the use of synthetic data</a:t>
            </a:r>
          </a:p>
          <a:p>
            <a:pPr>
              <a:buFont typeface="Arial" panose="020B0604020202020204" pitchFamily="34" charset="0"/>
              <a:buChar char="•"/>
            </a:pPr>
            <a:r>
              <a:rPr lang="en-US" altLang="ko-KR" sz="1400" dirty="0">
                <a:solidFill>
                  <a:srgbClr val="6D737D"/>
                </a:solidFill>
                <a:latin typeface="+mj-lt"/>
              </a:rPr>
              <a:t>The interactive, </a:t>
            </a:r>
            <a:r>
              <a:rPr lang="en-US" altLang="ko-KR" sz="1400" dirty="0">
                <a:solidFill>
                  <a:srgbClr val="6D737D"/>
                </a:solidFill>
                <a:highlight>
                  <a:srgbClr val="FFFF00"/>
                </a:highlight>
                <a:latin typeface="+mj-lt"/>
              </a:rPr>
              <a:t>automated refinement </a:t>
            </a:r>
            <a:r>
              <a:rPr lang="en-US" altLang="ko-KR" sz="1400" dirty="0">
                <a:solidFill>
                  <a:srgbClr val="6D737D"/>
                </a:solidFill>
                <a:latin typeface="+mj-lt"/>
              </a:rPr>
              <a:t>of a strategy using </a:t>
            </a:r>
            <a:r>
              <a:rPr lang="en-US" altLang="ko-KR" sz="1400" dirty="0">
                <a:solidFill>
                  <a:srgbClr val="6D737D"/>
                </a:solidFill>
                <a:highlight>
                  <a:srgbClr val="FFFF00"/>
                </a:highlight>
                <a:latin typeface="+mj-lt"/>
              </a:rPr>
              <a:t>reinforcement learning</a:t>
            </a:r>
            <a:endParaRPr lang="en-US" altLang="ko-KR" sz="1400" b="0" i="0" dirty="0">
              <a:solidFill>
                <a:srgbClr val="6D737D"/>
              </a:solidFill>
              <a:effectLst/>
              <a:highlight>
                <a:srgbClr val="FFFF00"/>
              </a:highlight>
              <a:latin typeface="+mj-lt"/>
            </a:endParaRPr>
          </a:p>
        </p:txBody>
      </p:sp>
      <p:sp>
        <p:nvSpPr>
          <p:cNvPr id="8" name="직사각형 7">
            <a:extLst>
              <a:ext uri="{FF2B5EF4-FFF2-40B4-BE49-F238E27FC236}">
                <a16:creationId xmlns:a16="http://schemas.microsoft.com/office/drawing/2014/main" id="{8188B9F4-9453-4775-A7E3-8BC9C1E76F9C}"/>
              </a:ext>
            </a:extLst>
          </p:cNvPr>
          <p:cNvSpPr/>
          <p:nvPr/>
        </p:nvSpPr>
        <p:spPr>
          <a:xfrm>
            <a:off x="1308021" y="275842"/>
            <a:ext cx="6856932" cy="369332"/>
          </a:xfrm>
          <a:prstGeom prst="rect">
            <a:avLst/>
          </a:prstGeom>
        </p:spPr>
        <p:txBody>
          <a:bodyPr wrap="square">
            <a:spAutoFit/>
          </a:bodyPr>
          <a:lstStyle/>
          <a:p>
            <a:r>
              <a:rPr lang="en-US" altLang="ko-KR" b="1" dirty="0">
                <a:solidFill>
                  <a:srgbClr val="24292F"/>
                </a:solidFill>
                <a:latin typeface="+mj-lt"/>
              </a:rPr>
              <a:t>Machine Learning for Trading: From Idea to Execution</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95542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5EB138E5-D230-4BD0-8375-C32CDCFA9C38}"/>
              </a:ext>
            </a:extLst>
          </p:cNvPr>
          <p:cNvSpPr/>
          <p:nvPr/>
        </p:nvSpPr>
        <p:spPr>
          <a:xfrm>
            <a:off x="467544" y="292857"/>
            <a:ext cx="3362844" cy="369332"/>
          </a:xfrm>
          <a:prstGeom prst="rect">
            <a:avLst/>
          </a:prstGeom>
        </p:spPr>
        <p:txBody>
          <a:bodyPr wrap="none">
            <a:spAutoFit/>
          </a:bodyPr>
          <a:lstStyle/>
          <a:p>
            <a:r>
              <a:rPr lang="en-US" altLang="ko-KR" dirty="0"/>
              <a:t>https://www.census.gov/popclock/</a:t>
            </a:r>
            <a:endParaRPr lang="ko-KR" altLang="en-US" dirty="0"/>
          </a:p>
        </p:txBody>
      </p:sp>
      <p:pic>
        <p:nvPicPr>
          <p:cNvPr id="6" name="그림 5">
            <a:extLst>
              <a:ext uri="{FF2B5EF4-FFF2-40B4-BE49-F238E27FC236}">
                <a16:creationId xmlns:a16="http://schemas.microsoft.com/office/drawing/2014/main" id="{22FDC4AF-F5AE-4EB5-99AD-CBB83EEF0D89}"/>
              </a:ext>
            </a:extLst>
          </p:cNvPr>
          <p:cNvPicPr>
            <a:picLocks noChangeAspect="1"/>
          </p:cNvPicPr>
          <p:nvPr/>
        </p:nvPicPr>
        <p:blipFill>
          <a:blip r:embed="rId2"/>
          <a:stretch>
            <a:fillRect/>
          </a:stretch>
        </p:blipFill>
        <p:spPr>
          <a:xfrm>
            <a:off x="447817" y="1052736"/>
            <a:ext cx="7596336" cy="3931861"/>
          </a:xfrm>
          <a:prstGeom prst="rect">
            <a:avLst/>
          </a:prstGeom>
        </p:spPr>
      </p:pic>
    </p:spTree>
    <p:extLst>
      <p:ext uri="{BB962C8B-B14F-4D97-AF65-F5344CB8AC3E}">
        <p14:creationId xmlns:p14="http://schemas.microsoft.com/office/powerpoint/2010/main" val="3913066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B06ECA6-D109-4DE4-AB37-C49ACF021C39}"/>
              </a:ext>
            </a:extLst>
          </p:cNvPr>
          <p:cNvSpPr/>
          <p:nvPr/>
        </p:nvSpPr>
        <p:spPr>
          <a:xfrm>
            <a:off x="637693" y="1245314"/>
            <a:ext cx="2445221" cy="307777"/>
          </a:xfrm>
          <a:prstGeom prst="rect">
            <a:avLst/>
          </a:prstGeom>
        </p:spPr>
        <p:txBody>
          <a:bodyPr wrap="none">
            <a:spAutoFit/>
          </a:bodyPr>
          <a:lstStyle/>
          <a:p>
            <a:r>
              <a:rPr lang="en-US" altLang="ko-KR" sz="1400" dirty="0">
                <a:solidFill>
                  <a:srgbClr val="454A55"/>
                </a:solidFill>
                <a:latin typeface="+mj-lt"/>
              </a:rPr>
              <a:t>The </a:t>
            </a:r>
            <a:r>
              <a:rPr lang="en-US" altLang="ko-KR" sz="1400" dirty="0">
                <a:solidFill>
                  <a:srgbClr val="454A55"/>
                </a:solidFill>
                <a:highlight>
                  <a:srgbClr val="FFFF00"/>
                </a:highlight>
                <a:latin typeface="+mj-lt"/>
              </a:rPr>
              <a:t>alternative data r</a:t>
            </a:r>
            <a:r>
              <a:rPr lang="en-US" altLang="ko-KR" sz="1400" dirty="0">
                <a:solidFill>
                  <a:srgbClr val="454A55"/>
                </a:solidFill>
                <a:latin typeface="+mj-lt"/>
              </a:rPr>
              <a:t>evolution</a:t>
            </a:r>
            <a:endParaRPr lang="en-US" altLang="ko-KR" sz="1400" b="0" i="0" dirty="0">
              <a:solidFill>
                <a:srgbClr val="454A55"/>
              </a:solidFill>
              <a:effectLst/>
              <a:latin typeface="+mj-lt"/>
            </a:endParaRPr>
          </a:p>
        </p:txBody>
      </p:sp>
      <p:sp>
        <p:nvSpPr>
          <p:cNvPr id="3" name="직사각형 2">
            <a:extLst>
              <a:ext uri="{FF2B5EF4-FFF2-40B4-BE49-F238E27FC236}">
                <a16:creationId xmlns:a16="http://schemas.microsoft.com/office/drawing/2014/main" id="{355B7424-BAA5-4573-BA09-0E457585871A}"/>
              </a:ext>
            </a:extLst>
          </p:cNvPr>
          <p:cNvSpPr/>
          <p:nvPr/>
        </p:nvSpPr>
        <p:spPr>
          <a:xfrm>
            <a:off x="647564" y="1740557"/>
            <a:ext cx="7848872" cy="738664"/>
          </a:xfrm>
          <a:prstGeom prst="rect">
            <a:avLst/>
          </a:prstGeom>
        </p:spPr>
        <p:txBody>
          <a:bodyPr wrap="square">
            <a:spAutoFit/>
          </a:bodyPr>
          <a:lstStyle/>
          <a:p>
            <a:pPr marL="285750" indent="-285750">
              <a:buFont typeface="Wingdings" panose="05000000000000000000" pitchFamily="2" charset="2"/>
              <a:buChar char="§"/>
            </a:pPr>
            <a:r>
              <a:rPr lang="en-US" altLang="ko-KR" sz="1400" b="1" dirty="0"/>
              <a:t>Volume</a:t>
            </a:r>
            <a:r>
              <a:rPr lang="en-US" altLang="ko-KR" sz="1400" dirty="0"/>
              <a:t>:</a:t>
            </a:r>
            <a:endParaRPr lang="en-US" altLang="ko-KR" sz="1400" b="1" dirty="0">
              <a:solidFill>
                <a:srgbClr val="6D737D"/>
              </a:solidFill>
              <a:latin typeface="walsheim"/>
            </a:endParaRPr>
          </a:p>
          <a:p>
            <a:pPr marL="285750" indent="-285750">
              <a:buFont typeface="Wingdings" panose="05000000000000000000" pitchFamily="2" charset="2"/>
              <a:buChar char="§"/>
            </a:pPr>
            <a:r>
              <a:rPr lang="en-US" altLang="ko-KR" sz="1400" b="1" dirty="0"/>
              <a:t>Variety</a:t>
            </a:r>
            <a:endParaRPr lang="en-US" altLang="ko-KR" sz="1400" dirty="0">
              <a:solidFill>
                <a:srgbClr val="6D737D"/>
              </a:solidFill>
              <a:latin typeface="walsheim"/>
            </a:endParaRPr>
          </a:p>
          <a:p>
            <a:pPr marL="285750" indent="-285750">
              <a:buFont typeface="Wingdings" panose="05000000000000000000" pitchFamily="2" charset="2"/>
              <a:buChar char="§"/>
            </a:pPr>
            <a:r>
              <a:rPr lang="en-US" altLang="ko-KR" sz="1400" b="1" dirty="0"/>
              <a:t>Velocity</a:t>
            </a:r>
            <a:endParaRPr lang="en-US" altLang="ko-KR" sz="1400" b="0" i="0" dirty="0">
              <a:solidFill>
                <a:srgbClr val="6D737D"/>
              </a:solidFill>
              <a:effectLst/>
              <a:latin typeface="walsheim"/>
            </a:endParaRPr>
          </a:p>
        </p:txBody>
      </p:sp>
      <p:sp>
        <p:nvSpPr>
          <p:cNvPr id="6" name="직사각형 5">
            <a:extLst>
              <a:ext uri="{FF2B5EF4-FFF2-40B4-BE49-F238E27FC236}">
                <a16:creationId xmlns:a16="http://schemas.microsoft.com/office/drawing/2014/main" id="{B59F873F-C07C-46B3-9D9B-F793BA0CD3E0}"/>
              </a:ext>
            </a:extLst>
          </p:cNvPr>
          <p:cNvSpPr/>
          <p:nvPr/>
        </p:nvSpPr>
        <p:spPr>
          <a:xfrm>
            <a:off x="539552" y="2521059"/>
            <a:ext cx="8352928" cy="1815882"/>
          </a:xfrm>
          <a:prstGeom prst="rect">
            <a:avLst/>
          </a:prstGeom>
        </p:spPr>
        <p:txBody>
          <a:bodyPr wrap="square">
            <a:spAutoFit/>
          </a:bodyPr>
          <a:lstStyle/>
          <a:p>
            <a:r>
              <a:rPr lang="en-US" altLang="ko-KR" sz="1400" dirty="0">
                <a:solidFill>
                  <a:srgbClr val="454A55"/>
                </a:solidFill>
                <a:latin typeface="+mj-lt"/>
              </a:rPr>
              <a:t>Sources of </a:t>
            </a:r>
            <a:r>
              <a:rPr lang="en-US" altLang="ko-KR" sz="1400" dirty="0">
                <a:solidFill>
                  <a:srgbClr val="454A55"/>
                </a:solidFill>
                <a:highlight>
                  <a:srgbClr val="00FFFF"/>
                </a:highlight>
                <a:latin typeface="+mj-lt"/>
              </a:rPr>
              <a:t>alternative data</a:t>
            </a:r>
          </a:p>
          <a:p>
            <a:r>
              <a:rPr lang="en-US" altLang="ko-KR" sz="1400" dirty="0">
                <a:solidFill>
                  <a:srgbClr val="6D737D"/>
                </a:solidFill>
                <a:latin typeface="+mj-lt"/>
              </a:rPr>
              <a:t>Alternative datasets are generated by many sources but can be classified at a high level as predominantly produced by:</a:t>
            </a:r>
          </a:p>
          <a:p>
            <a:pPr>
              <a:buFont typeface="Arial" panose="020B0604020202020204" pitchFamily="34" charset="0"/>
              <a:buChar char="•"/>
            </a:pPr>
            <a:r>
              <a:rPr lang="en-US" altLang="ko-KR" sz="1400" b="1" dirty="0">
                <a:solidFill>
                  <a:srgbClr val="6D737D"/>
                </a:solidFill>
                <a:latin typeface="+mj-lt"/>
              </a:rPr>
              <a:t>Individuals</a:t>
            </a:r>
            <a:r>
              <a:rPr lang="en-US" altLang="ko-KR" sz="1400" dirty="0">
                <a:solidFill>
                  <a:srgbClr val="6D737D"/>
                </a:solidFill>
                <a:latin typeface="+mj-lt"/>
              </a:rPr>
              <a:t> who post on social media, review products, or use search engines</a:t>
            </a:r>
          </a:p>
          <a:p>
            <a:pPr>
              <a:buFont typeface="Arial" panose="020B0604020202020204" pitchFamily="34" charset="0"/>
              <a:buChar char="•"/>
            </a:pPr>
            <a:r>
              <a:rPr lang="en-US" altLang="ko-KR" sz="1400" b="1" dirty="0">
                <a:solidFill>
                  <a:srgbClr val="6D737D"/>
                </a:solidFill>
                <a:latin typeface="+mj-lt"/>
              </a:rPr>
              <a:t>Businesses</a:t>
            </a:r>
            <a:r>
              <a:rPr lang="en-US" altLang="ko-KR" sz="1400" dirty="0">
                <a:solidFill>
                  <a:srgbClr val="6D737D"/>
                </a:solidFill>
                <a:latin typeface="+mj-lt"/>
              </a:rPr>
              <a:t> that record commercial transactions (in particular, credit card payments) or capture supply-chain activity as intermediaries</a:t>
            </a:r>
          </a:p>
          <a:p>
            <a:pPr>
              <a:buFont typeface="Arial" panose="020B0604020202020204" pitchFamily="34" charset="0"/>
              <a:buChar char="•"/>
            </a:pPr>
            <a:r>
              <a:rPr lang="en-US" altLang="ko-KR" sz="1400" b="1" dirty="0">
                <a:solidFill>
                  <a:srgbClr val="6D737D"/>
                </a:solidFill>
                <a:latin typeface="+mj-lt"/>
              </a:rPr>
              <a:t>Sensors</a:t>
            </a:r>
            <a:r>
              <a:rPr lang="en-US" altLang="ko-KR" sz="1400" dirty="0">
                <a:solidFill>
                  <a:srgbClr val="6D737D"/>
                </a:solidFill>
                <a:latin typeface="+mj-lt"/>
              </a:rPr>
              <a:t> that, among many other things, capture economic activity through images from satellites or security cameras, or through movement patterns such as cell phone towers</a:t>
            </a:r>
            <a:endParaRPr lang="en-US" altLang="ko-KR" sz="1400" b="0" i="0" dirty="0">
              <a:solidFill>
                <a:srgbClr val="6D737D"/>
              </a:solidFill>
              <a:effectLst/>
              <a:latin typeface="+mj-lt"/>
            </a:endParaRPr>
          </a:p>
        </p:txBody>
      </p:sp>
      <p:sp>
        <p:nvSpPr>
          <p:cNvPr id="7" name="직사각형 6">
            <a:extLst>
              <a:ext uri="{FF2B5EF4-FFF2-40B4-BE49-F238E27FC236}">
                <a16:creationId xmlns:a16="http://schemas.microsoft.com/office/drawing/2014/main" id="{D4CE27ED-49AC-4614-8C3A-E0940E5F0E64}"/>
              </a:ext>
            </a:extLst>
          </p:cNvPr>
          <p:cNvSpPr/>
          <p:nvPr/>
        </p:nvSpPr>
        <p:spPr>
          <a:xfrm>
            <a:off x="323528" y="342553"/>
            <a:ext cx="6408712" cy="369332"/>
          </a:xfrm>
          <a:prstGeom prst="rect">
            <a:avLst/>
          </a:prstGeom>
        </p:spPr>
        <p:txBody>
          <a:bodyPr wrap="square">
            <a:spAutoFit/>
          </a:bodyPr>
          <a:lstStyle/>
          <a:p>
            <a:r>
              <a:rPr lang="en-US" altLang="ko-KR" b="1" dirty="0">
                <a:solidFill>
                  <a:srgbClr val="24292F"/>
                </a:solidFill>
                <a:latin typeface="+mj-lt"/>
              </a:rPr>
              <a:t>03 Alternative Data for Finance: Categories and Use Cases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073062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58F44786-2ABA-4AA4-82AA-87A62C36C085}"/>
              </a:ext>
            </a:extLst>
          </p:cNvPr>
          <p:cNvSpPr/>
          <p:nvPr/>
        </p:nvSpPr>
        <p:spPr>
          <a:xfrm>
            <a:off x="611560" y="1196752"/>
            <a:ext cx="2610651" cy="369332"/>
          </a:xfrm>
          <a:prstGeom prst="rect">
            <a:avLst/>
          </a:prstGeom>
        </p:spPr>
        <p:txBody>
          <a:bodyPr wrap="none">
            <a:spAutoFit/>
          </a:bodyPr>
          <a:lstStyle/>
          <a:p>
            <a:r>
              <a:rPr lang="en-US" altLang="ko-KR" dirty="0"/>
              <a:t>https://alternativedata.org/</a:t>
            </a:r>
            <a:endParaRPr lang="ko-KR" altLang="en-US" dirty="0"/>
          </a:p>
        </p:txBody>
      </p:sp>
      <p:sp>
        <p:nvSpPr>
          <p:cNvPr id="7" name="직사각형 6">
            <a:extLst>
              <a:ext uri="{FF2B5EF4-FFF2-40B4-BE49-F238E27FC236}">
                <a16:creationId xmlns:a16="http://schemas.microsoft.com/office/drawing/2014/main" id="{88F27D0B-9EDF-4B65-9F4E-09F22380D329}"/>
              </a:ext>
            </a:extLst>
          </p:cNvPr>
          <p:cNvSpPr/>
          <p:nvPr/>
        </p:nvSpPr>
        <p:spPr>
          <a:xfrm>
            <a:off x="755576" y="1628800"/>
            <a:ext cx="7848872" cy="1384995"/>
          </a:xfrm>
          <a:prstGeom prst="rect">
            <a:avLst/>
          </a:prstGeom>
        </p:spPr>
        <p:txBody>
          <a:bodyPr wrap="square">
            <a:spAutoFit/>
          </a:bodyPr>
          <a:lstStyle/>
          <a:p>
            <a:r>
              <a:rPr lang="en-US" altLang="ko-KR" sz="1200" dirty="0">
                <a:latin typeface="+mj-lt"/>
              </a:rPr>
              <a:t>Alternative data refers to data used by investors to evaluate a company or investment that is not within their traditional data sources (financial statements, SEC filings, management presentations, press releases, etc.). Alternative data helps investors get more accurate, faster, or more granular insights and metrics into company performance than traditional data sources. Over the last 10 years, increases in computing power and personal device usage created massive growth in data generation. As a direct outcome, a large number of companies emerged to collect, clean, analyze, and interpret data and provide it as a product that could inform investment decisions (“Alternative Data Providers”). See growth in alternative data providers selling to institutional investors in Figure 1.</a:t>
            </a:r>
            <a:endParaRPr lang="ko-KR" altLang="en-US" sz="1200" dirty="0">
              <a:latin typeface="+mj-lt"/>
            </a:endParaRPr>
          </a:p>
        </p:txBody>
      </p:sp>
      <p:pic>
        <p:nvPicPr>
          <p:cNvPr id="8" name="그림 7">
            <a:extLst>
              <a:ext uri="{FF2B5EF4-FFF2-40B4-BE49-F238E27FC236}">
                <a16:creationId xmlns:a16="http://schemas.microsoft.com/office/drawing/2014/main" id="{B7CC1277-CB1E-4C57-B523-9787309202F2}"/>
              </a:ext>
            </a:extLst>
          </p:cNvPr>
          <p:cNvPicPr>
            <a:picLocks noChangeAspect="1"/>
          </p:cNvPicPr>
          <p:nvPr/>
        </p:nvPicPr>
        <p:blipFill>
          <a:blip r:embed="rId2"/>
          <a:stretch>
            <a:fillRect/>
          </a:stretch>
        </p:blipFill>
        <p:spPr>
          <a:xfrm>
            <a:off x="768398" y="3212976"/>
            <a:ext cx="4319072" cy="2661209"/>
          </a:xfrm>
          <a:prstGeom prst="rect">
            <a:avLst/>
          </a:prstGeom>
        </p:spPr>
      </p:pic>
      <p:sp>
        <p:nvSpPr>
          <p:cNvPr id="9" name="직사각형 8">
            <a:extLst>
              <a:ext uri="{FF2B5EF4-FFF2-40B4-BE49-F238E27FC236}">
                <a16:creationId xmlns:a16="http://schemas.microsoft.com/office/drawing/2014/main" id="{B63FA49F-AD70-43FF-A930-B4417ACCEAA6}"/>
              </a:ext>
            </a:extLst>
          </p:cNvPr>
          <p:cNvSpPr/>
          <p:nvPr/>
        </p:nvSpPr>
        <p:spPr>
          <a:xfrm>
            <a:off x="323528" y="342553"/>
            <a:ext cx="6408712" cy="369332"/>
          </a:xfrm>
          <a:prstGeom prst="rect">
            <a:avLst/>
          </a:prstGeom>
        </p:spPr>
        <p:txBody>
          <a:bodyPr wrap="square">
            <a:spAutoFit/>
          </a:bodyPr>
          <a:lstStyle/>
          <a:p>
            <a:r>
              <a:rPr lang="en-US" altLang="ko-KR" b="1" dirty="0">
                <a:solidFill>
                  <a:srgbClr val="24292F"/>
                </a:solidFill>
                <a:latin typeface="+mj-lt"/>
              </a:rPr>
              <a:t>03 Alternative Data for Finance: Categories and Use Cases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4146765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06D145E0-DDC7-4D7F-AD49-AB511A167EF6}"/>
              </a:ext>
            </a:extLst>
          </p:cNvPr>
          <p:cNvSpPr/>
          <p:nvPr/>
        </p:nvSpPr>
        <p:spPr>
          <a:xfrm>
            <a:off x="692439" y="1929133"/>
            <a:ext cx="3528392" cy="369332"/>
          </a:xfrm>
          <a:prstGeom prst="rect">
            <a:avLst/>
          </a:prstGeom>
        </p:spPr>
        <p:txBody>
          <a:bodyPr wrap="square">
            <a:spAutoFit/>
          </a:bodyPr>
          <a:lstStyle/>
          <a:p>
            <a:r>
              <a:rPr lang="en-US" altLang="ko-KR" dirty="0"/>
              <a:t>Index Fund </a:t>
            </a:r>
            <a:r>
              <a:rPr lang="ko-KR" altLang="en-US" dirty="0"/>
              <a:t>와 알파펀드</a:t>
            </a:r>
          </a:p>
        </p:txBody>
      </p:sp>
      <p:sp>
        <p:nvSpPr>
          <p:cNvPr id="2" name="직사각형 1">
            <a:extLst>
              <a:ext uri="{FF2B5EF4-FFF2-40B4-BE49-F238E27FC236}">
                <a16:creationId xmlns:a16="http://schemas.microsoft.com/office/drawing/2014/main" id="{710035EE-6A5A-4B75-973D-A9456127E7F7}"/>
              </a:ext>
            </a:extLst>
          </p:cNvPr>
          <p:cNvSpPr/>
          <p:nvPr/>
        </p:nvSpPr>
        <p:spPr>
          <a:xfrm>
            <a:off x="683568" y="2417007"/>
            <a:ext cx="7416824" cy="3046988"/>
          </a:xfrm>
          <a:prstGeom prst="rect">
            <a:avLst/>
          </a:prstGeom>
        </p:spPr>
        <p:txBody>
          <a:bodyPr wrap="square">
            <a:spAutoFit/>
          </a:bodyPr>
          <a:lstStyle/>
          <a:p>
            <a:r>
              <a:rPr lang="en-US" altLang="ko-KR" sz="1200" dirty="0"/>
              <a:t>Index Fund</a:t>
            </a:r>
            <a:r>
              <a:rPr lang="ko-KR" altLang="en-US" sz="1200" dirty="0"/>
              <a:t>에서 가장 큰 분화를 보인 것은 상장지수펀드</a:t>
            </a:r>
            <a:r>
              <a:rPr lang="en-US" altLang="ko-KR" sz="1200" dirty="0"/>
              <a:t>(ETF, Exchange Traded Fund)</a:t>
            </a:r>
            <a:r>
              <a:rPr lang="ko-KR" altLang="en-US" sz="1200" dirty="0"/>
              <a:t>임</a:t>
            </a:r>
            <a:r>
              <a:rPr lang="en-US" altLang="ko-KR" sz="1200" dirty="0"/>
              <a:t>. </a:t>
            </a:r>
          </a:p>
          <a:p>
            <a:r>
              <a:rPr lang="en-US" altLang="ko-KR" sz="1200" dirty="0">
                <a:highlight>
                  <a:srgbClr val="FFFF00"/>
                </a:highlight>
              </a:rPr>
              <a:t>1990</a:t>
            </a:r>
            <a:r>
              <a:rPr lang="ko-KR" altLang="en-US" sz="1200" dirty="0">
                <a:highlight>
                  <a:srgbClr val="FFFF00"/>
                </a:highlight>
              </a:rPr>
              <a:t>년 대 초반 등장한 </a:t>
            </a:r>
            <a:r>
              <a:rPr lang="en-US" altLang="ko-KR" sz="1200" dirty="0"/>
              <a:t>ETF</a:t>
            </a:r>
            <a:r>
              <a:rPr lang="ko-KR" altLang="en-US" sz="1200" dirty="0"/>
              <a:t>는 </a:t>
            </a:r>
            <a:r>
              <a:rPr lang="en-US" altLang="ko-KR" sz="1200" dirty="0"/>
              <a:t>2000</a:t>
            </a:r>
            <a:r>
              <a:rPr lang="ko-KR" altLang="en-US" sz="1200" dirty="0"/>
              <a:t>년대 초반까지 정체상태를 보였지만</a:t>
            </a:r>
            <a:r>
              <a:rPr lang="en-US" altLang="ko-KR" sz="1200" dirty="0"/>
              <a:t>, 2000</a:t>
            </a:r>
            <a:r>
              <a:rPr lang="ko-KR" altLang="en-US" sz="1200" dirty="0"/>
              <a:t>년대 중반부터 자산군의 확대</a:t>
            </a:r>
            <a:r>
              <a:rPr lang="en-US" altLang="ko-KR" sz="1200" dirty="0"/>
              <a:t>(</a:t>
            </a:r>
            <a:r>
              <a:rPr lang="ko-KR" altLang="en-US" sz="1200" dirty="0"/>
              <a:t>채권</a:t>
            </a:r>
            <a:r>
              <a:rPr lang="en-US" altLang="ko-KR" sz="1200" dirty="0"/>
              <a:t>-2002</a:t>
            </a:r>
            <a:r>
              <a:rPr lang="ko-KR" altLang="en-US" sz="1200" dirty="0"/>
              <a:t>년</a:t>
            </a:r>
            <a:r>
              <a:rPr lang="en-US" altLang="ko-KR" sz="1200" dirty="0"/>
              <a:t>, </a:t>
            </a:r>
            <a:r>
              <a:rPr lang="ko-KR" altLang="en-US" sz="1200" dirty="0"/>
              <a:t>상품</a:t>
            </a:r>
            <a:r>
              <a:rPr lang="en-US" altLang="ko-KR" sz="1200" dirty="0"/>
              <a:t>-2004</a:t>
            </a:r>
            <a:r>
              <a:rPr lang="ko-KR" altLang="en-US" sz="1200" dirty="0"/>
              <a:t>년</a:t>
            </a:r>
            <a:r>
              <a:rPr lang="en-US" altLang="ko-KR" sz="1200" dirty="0"/>
              <a:t>)</a:t>
            </a:r>
            <a:r>
              <a:rPr lang="ko-KR" altLang="en-US" sz="1200" dirty="0"/>
              <a:t>와 투자전략의 다양화</a:t>
            </a:r>
            <a:r>
              <a:rPr lang="en-US" altLang="ko-KR" sz="1200" dirty="0"/>
              <a:t>(</a:t>
            </a:r>
            <a:r>
              <a:rPr lang="ko-KR" altLang="en-US" sz="1200" dirty="0" err="1"/>
              <a:t>인버스</a:t>
            </a:r>
            <a:r>
              <a:rPr lang="en-US" altLang="ko-KR" sz="1200" dirty="0"/>
              <a:t>/</a:t>
            </a:r>
            <a:r>
              <a:rPr lang="ko-KR" altLang="en-US" sz="1200" dirty="0"/>
              <a:t>레버리지</a:t>
            </a:r>
            <a:r>
              <a:rPr lang="en-US" altLang="ko-KR" sz="1200" dirty="0"/>
              <a:t>-2006</a:t>
            </a:r>
            <a:r>
              <a:rPr lang="ko-KR" altLang="en-US" sz="1200" dirty="0"/>
              <a:t>년</a:t>
            </a:r>
            <a:r>
              <a:rPr lang="en-US" altLang="ko-KR" sz="1200" dirty="0"/>
              <a:t>), Alternative Asset</a:t>
            </a:r>
            <a:r>
              <a:rPr lang="ko-KR" altLang="en-US" sz="1200" dirty="0"/>
              <a:t>의 상품화</a:t>
            </a:r>
            <a:r>
              <a:rPr lang="en-US" altLang="ko-KR" sz="1200" dirty="0"/>
              <a:t>(</a:t>
            </a:r>
            <a:r>
              <a:rPr lang="ko-KR" altLang="en-US" sz="1200" dirty="0"/>
              <a:t>변동성</a:t>
            </a:r>
            <a:r>
              <a:rPr lang="en-US" altLang="ko-KR" sz="1200" dirty="0"/>
              <a:t>-2009</a:t>
            </a:r>
            <a:r>
              <a:rPr lang="ko-KR" altLang="en-US" sz="1200" dirty="0"/>
              <a:t>년</a:t>
            </a:r>
            <a:r>
              <a:rPr lang="en-US" altLang="ko-KR" sz="1200" dirty="0"/>
              <a:t>) </a:t>
            </a:r>
            <a:r>
              <a:rPr lang="ko-KR" altLang="en-US" sz="1200" dirty="0"/>
              <a:t>등을 거치면서 급속도로 성장</a:t>
            </a:r>
            <a:endParaRPr lang="en-US" altLang="ko-KR" sz="1200" dirty="0"/>
          </a:p>
          <a:p>
            <a:endParaRPr lang="en-US" altLang="ko-KR" sz="1200" dirty="0"/>
          </a:p>
          <a:p>
            <a:r>
              <a:rPr lang="en-US" altLang="ko-KR" sz="1200" dirty="0"/>
              <a:t>ETF</a:t>
            </a:r>
            <a:r>
              <a:rPr lang="ko-KR" altLang="en-US" sz="1200" dirty="0"/>
              <a:t>의 급격한 성장 배경은 대체로 </a:t>
            </a:r>
            <a:endParaRPr lang="en-US" altLang="ko-KR" sz="1200" dirty="0"/>
          </a:p>
          <a:p>
            <a:r>
              <a:rPr lang="ko-KR" altLang="en-US" sz="1200" dirty="0"/>
              <a:t>① 저비용 </a:t>
            </a:r>
            <a:endParaRPr lang="en-US" altLang="ko-KR" sz="1200" dirty="0"/>
          </a:p>
          <a:p>
            <a:r>
              <a:rPr lang="ko-KR" altLang="en-US" sz="1200" dirty="0"/>
              <a:t>② 투명성 </a:t>
            </a:r>
            <a:endParaRPr lang="en-US" altLang="ko-KR" sz="1200" dirty="0"/>
          </a:p>
          <a:p>
            <a:r>
              <a:rPr lang="ko-KR" altLang="en-US" sz="1200" dirty="0"/>
              <a:t>③ 환금성에서 찾을 수 있음</a:t>
            </a:r>
            <a:r>
              <a:rPr lang="en-US" altLang="ko-KR" sz="1200" dirty="0"/>
              <a:t>. </a:t>
            </a:r>
          </a:p>
          <a:p>
            <a:r>
              <a:rPr lang="ko-KR" altLang="en-US" sz="1200" dirty="0"/>
              <a:t>현물납입 원칙의 설정환매</a:t>
            </a:r>
            <a:r>
              <a:rPr lang="en-US" altLang="ko-KR" sz="1200" dirty="0"/>
              <a:t>(in-Kind Creation/Redemption)</a:t>
            </a:r>
            <a:r>
              <a:rPr lang="ko-KR" altLang="en-US" sz="1200" dirty="0"/>
              <a:t>방식이므로 거래비용이 최소화될 수 있으며</a:t>
            </a:r>
            <a:r>
              <a:rPr lang="en-US" altLang="ko-KR" sz="1200" dirty="0"/>
              <a:t>(</a:t>
            </a:r>
            <a:r>
              <a:rPr lang="ko-KR" altLang="en-US" sz="1200" dirty="0"/>
              <a:t>저비용</a:t>
            </a:r>
            <a:r>
              <a:rPr lang="en-US" altLang="ko-KR" sz="1200" dirty="0"/>
              <a:t>), </a:t>
            </a:r>
            <a:r>
              <a:rPr lang="ko-KR" altLang="en-US" sz="1200" dirty="0"/>
              <a:t>포트폴리오를 실시간 공개하여 시장가격과 순자산가치의 비교를 통한 매매가 가능함</a:t>
            </a:r>
            <a:r>
              <a:rPr lang="en-US" altLang="ko-KR" sz="1200" dirty="0"/>
              <a:t>(</a:t>
            </a:r>
            <a:r>
              <a:rPr lang="ko-KR" altLang="en-US" sz="1200" dirty="0"/>
              <a:t>투명성</a:t>
            </a:r>
            <a:r>
              <a:rPr lang="en-US" altLang="ko-KR" sz="1200" dirty="0"/>
              <a:t>). </a:t>
            </a:r>
          </a:p>
          <a:p>
            <a:r>
              <a:rPr lang="ko-KR" altLang="en-US" sz="1200" dirty="0">
                <a:highlight>
                  <a:srgbClr val="FFFF00"/>
                </a:highlight>
              </a:rPr>
              <a:t>거래소에 상장되어 실시간 매매가 가능하기 </a:t>
            </a:r>
            <a:r>
              <a:rPr lang="ko-KR" altLang="en-US" sz="1200" dirty="0"/>
              <a:t>때문</a:t>
            </a:r>
            <a:endParaRPr lang="en-US" altLang="ko-KR" sz="1200" dirty="0"/>
          </a:p>
          <a:p>
            <a:endParaRPr lang="en-US" altLang="ko-KR" sz="1200" dirty="0"/>
          </a:p>
          <a:p>
            <a:r>
              <a:rPr lang="ko-KR" altLang="en-US" sz="1200" dirty="0"/>
              <a:t>국내에서는 개별 </a:t>
            </a:r>
            <a:r>
              <a:rPr lang="en-US" altLang="ko-KR" sz="1200" dirty="0"/>
              <a:t>Index Fund</a:t>
            </a:r>
            <a:r>
              <a:rPr lang="ko-KR" altLang="en-US" sz="1200" dirty="0"/>
              <a:t>보다는 </a:t>
            </a:r>
            <a:r>
              <a:rPr lang="en-US" altLang="ko-KR" sz="1200" dirty="0"/>
              <a:t>ETF</a:t>
            </a:r>
            <a:r>
              <a:rPr lang="ko-KR" altLang="en-US" sz="1200" dirty="0"/>
              <a:t>가 꾸준한 성장세를 기록하였음</a:t>
            </a:r>
            <a:r>
              <a:rPr lang="en-US" altLang="ko-KR" sz="1200" dirty="0"/>
              <a:t>.</a:t>
            </a:r>
          </a:p>
          <a:p>
            <a:r>
              <a:rPr lang="en-US" altLang="ko-KR" sz="1200" dirty="0"/>
              <a:t> 2002</a:t>
            </a:r>
            <a:r>
              <a:rPr lang="ko-KR" altLang="en-US" sz="1200" dirty="0"/>
              <a:t>년 </a:t>
            </a:r>
            <a:r>
              <a:rPr lang="en-US" altLang="ko-KR" sz="1200" dirty="0"/>
              <a:t>10</a:t>
            </a:r>
            <a:r>
              <a:rPr lang="ko-KR" altLang="en-US" sz="1200" dirty="0"/>
              <a:t>월 </a:t>
            </a:r>
            <a:r>
              <a:rPr lang="en-US" altLang="ko-KR" sz="1200" dirty="0"/>
              <a:t>14</a:t>
            </a:r>
            <a:r>
              <a:rPr lang="ko-KR" altLang="en-US" sz="1200" dirty="0"/>
              <a:t>일에 상 장한 삼성자산운용의 </a:t>
            </a:r>
            <a:r>
              <a:rPr lang="ko-KR" altLang="en-US" sz="1200" dirty="0">
                <a:highlight>
                  <a:srgbClr val="FFFF00"/>
                </a:highlight>
              </a:rPr>
              <a:t>‘</a:t>
            </a:r>
            <a:r>
              <a:rPr lang="en-US" altLang="ko-KR" sz="1200" dirty="0">
                <a:highlight>
                  <a:srgbClr val="FFFF00"/>
                </a:highlight>
              </a:rPr>
              <a:t>KODEX200</a:t>
            </a:r>
            <a:r>
              <a:rPr lang="en-US" altLang="ko-KR" sz="1200" dirty="0"/>
              <a:t>’</a:t>
            </a:r>
            <a:r>
              <a:rPr lang="ko-KR" altLang="en-US" sz="1200" dirty="0"/>
              <a:t>은 최초 설정규모가 </a:t>
            </a:r>
            <a:r>
              <a:rPr lang="en-US" altLang="ko-KR" sz="1200" dirty="0"/>
              <a:t>1,800</a:t>
            </a:r>
            <a:r>
              <a:rPr lang="ko-KR" altLang="en-US" sz="1200" dirty="0"/>
              <a:t>억원 수준</a:t>
            </a:r>
            <a:endParaRPr lang="en-US" altLang="ko-KR" sz="1200" dirty="0"/>
          </a:p>
          <a:p>
            <a:r>
              <a:rPr lang="ko-KR" altLang="en-US" sz="1200" dirty="0"/>
              <a:t>이후</a:t>
            </a:r>
            <a:r>
              <a:rPr lang="en-US" altLang="ko-KR" sz="1200" dirty="0"/>
              <a:t> </a:t>
            </a:r>
            <a:r>
              <a:rPr lang="ko-KR" altLang="en-US" sz="1200" dirty="0"/>
              <a:t>급속 성장 </a:t>
            </a:r>
            <a:r>
              <a:rPr lang="en-US" altLang="ko-KR" sz="1200" dirty="0">
                <a:sym typeface="Wingdings" panose="05000000000000000000" pitchFamily="2" charset="2"/>
              </a:rPr>
              <a:t> </a:t>
            </a:r>
            <a:r>
              <a:rPr lang="ko-KR" altLang="en-US" sz="1200" dirty="0"/>
              <a:t>개별 </a:t>
            </a:r>
            <a:r>
              <a:rPr lang="en-US" altLang="ko-KR" sz="1200" dirty="0"/>
              <a:t>ETF</a:t>
            </a:r>
            <a:r>
              <a:rPr lang="ko-KR" altLang="en-US" sz="1200" dirty="0"/>
              <a:t>으로 자산규모가 가장 큰 </a:t>
            </a:r>
            <a:r>
              <a:rPr lang="en-US" altLang="ko-KR" sz="1200" dirty="0"/>
              <a:t>ETF</a:t>
            </a:r>
            <a:r>
              <a:rPr lang="ko-KR" altLang="en-US" sz="1200" dirty="0"/>
              <a:t>는 삼성자산운용의 ‘</a:t>
            </a:r>
            <a:r>
              <a:rPr lang="en-US" altLang="ko-KR" sz="1200" dirty="0"/>
              <a:t>KODEX200’</a:t>
            </a:r>
            <a:r>
              <a:rPr lang="ko-KR" altLang="en-US" sz="1200" dirty="0"/>
              <a:t>임</a:t>
            </a:r>
            <a:r>
              <a:rPr lang="en-US" altLang="ko-KR" sz="1200" dirty="0"/>
              <a:t>.</a:t>
            </a:r>
            <a:endParaRPr lang="ko-KR" altLang="en-US" sz="1200" dirty="0"/>
          </a:p>
        </p:txBody>
      </p:sp>
      <p:sp>
        <p:nvSpPr>
          <p:cNvPr id="3" name="직사각형 2">
            <a:extLst>
              <a:ext uri="{FF2B5EF4-FFF2-40B4-BE49-F238E27FC236}">
                <a16:creationId xmlns:a16="http://schemas.microsoft.com/office/drawing/2014/main" id="{693C78D7-2091-406F-A483-E193FB1AD124}"/>
              </a:ext>
            </a:extLst>
          </p:cNvPr>
          <p:cNvSpPr/>
          <p:nvPr/>
        </p:nvSpPr>
        <p:spPr>
          <a:xfrm>
            <a:off x="683568" y="5445224"/>
            <a:ext cx="8136904" cy="646331"/>
          </a:xfrm>
          <a:prstGeom prst="rect">
            <a:avLst/>
          </a:prstGeom>
        </p:spPr>
        <p:txBody>
          <a:bodyPr wrap="square">
            <a:spAutoFit/>
          </a:bodyPr>
          <a:lstStyle/>
          <a:p>
            <a:r>
              <a:rPr lang="en-US" altLang="ko-KR" sz="1200" dirty="0">
                <a:solidFill>
                  <a:srgbClr val="222222"/>
                </a:solidFill>
                <a:latin typeface="ChosunGothic"/>
              </a:rPr>
              <a:t>ETF </a:t>
            </a:r>
            <a:r>
              <a:rPr lang="ko-KR" altLang="en-US" sz="1200" dirty="0">
                <a:solidFill>
                  <a:srgbClr val="222222"/>
                </a:solidFill>
                <a:latin typeface="ChosunGothic"/>
              </a:rPr>
              <a:t>시장은 최근 몇 년 동안 빠른 속도로 성장</a:t>
            </a:r>
            <a:endParaRPr lang="en-US" altLang="ko-KR" sz="1200" dirty="0">
              <a:solidFill>
                <a:srgbClr val="222222"/>
              </a:solidFill>
              <a:latin typeface="ChosunGothic"/>
            </a:endParaRPr>
          </a:p>
          <a:p>
            <a:r>
              <a:rPr lang="ko-KR" altLang="en-US" sz="1200" dirty="0">
                <a:solidFill>
                  <a:srgbClr val="222222"/>
                </a:solidFill>
                <a:latin typeface="ChosunGothic"/>
              </a:rPr>
              <a:t>지난 </a:t>
            </a:r>
            <a:r>
              <a:rPr lang="en-US" altLang="ko-KR" sz="1200" dirty="0">
                <a:solidFill>
                  <a:srgbClr val="222222"/>
                </a:solidFill>
                <a:latin typeface="ChosunGothic"/>
              </a:rPr>
              <a:t>2016</a:t>
            </a:r>
            <a:r>
              <a:rPr lang="ko-KR" altLang="en-US" sz="1200" dirty="0">
                <a:solidFill>
                  <a:srgbClr val="222222"/>
                </a:solidFill>
                <a:latin typeface="ChosunGothic"/>
              </a:rPr>
              <a:t>년 </a:t>
            </a:r>
            <a:r>
              <a:rPr lang="en-US" altLang="ko-KR" sz="1200" dirty="0">
                <a:solidFill>
                  <a:srgbClr val="222222"/>
                </a:solidFill>
                <a:latin typeface="ChosunGothic"/>
              </a:rPr>
              <a:t>25</a:t>
            </a:r>
            <a:r>
              <a:rPr lang="ko-KR" altLang="en-US" sz="1200" dirty="0">
                <a:solidFill>
                  <a:srgbClr val="222222"/>
                </a:solidFill>
                <a:latin typeface="ChosunGothic"/>
              </a:rPr>
              <a:t>조</a:t>
            </a:r>
            <a:r>
              <a:rPr lang="en-US" altLang="ko-KR" sz="1200" dirty="0">
                <a:solidFill>
                  <a:srgbClr val="222222"/>
                </a:solidFill>
                <a:latin typeface="ChosunGothic"/>
              </a:rPr>
              <a:t>1000</a:t>
            </a:r>
            <a:r>
              <a:rPr lang="ko-KR" altLang="en-US" sz="1200" dirty="0">
                <a:solidFill>
                  <a:srgbClr val="222222"/>
                </a:solidFill>
                <a:latin typeface="ChosunGothic"/>
              </a:rPr>
              <a:t>억원이었던 </a:t>
            </a:r>
            <a:r>
              <a:rPr lang="en-US" altLang="ko-KR" sz="1200" dirty="0">
                <a:solidFill>
                  <a:srgbClr val="222222"/>
                </a:solidFill>
                <a:latin typeface="ChosunGothic"/>
              </a:rPr>
              <a:t>ETF </a:t>
            </a:r>
            <a:r>
              <a:rPr lang="ko-KR" altLang="en-US" sz="1200" dirty="0">
                <a:solidFill>
                  <a:srgbClr val="222222"/>
                </a:solidFill>
                <a:latin typeface="ChosunGothic"/>
              </a:rPr>
              <a:t>순자산총액은 지난해 </a:t>
            </a:r>
            <a:r>
              <a:rPr lang="en-US" altLang="ko-KR" sz="1200" dirty="0">
                <a:solidFill>
                  <a:srgbClr val="222222"/>
                </a:solidFill>
                <a:latin typeface="ChosunGothic"/>
              </a:rPr>
              <a:t>52</a:t>
            </a:r>
            <a:r>
              <a:rPr lang="ko-KR" altLang="en-US" sz="1200" dirty="0">
                <a:solidFill>
                  <a:srgbClr val="222222"/>
                </a:solidFill>
                <a:latin typeface="ChosunGothic"/>
              </a:rPr>
              <a:t>조를 기록하며 </a:t>
            </a:r>
            <a:r>
              <a:rPr lang="en-US" altLang="ko-KR" sz="1200" dirty="0">
                <a:solidFill>
                  <a:srgbClr val="222222"/>
                </a:solidFill>
                <a:latin typeface="ChosunGothic"/>
              </a:rPr>
              <a:t>4</a:t>
            </a:r>
            <a:r>
              <a:rPr lang="ko-KR" altLang="en-US" sz="1200" dirty="0">
                <a:solidFill>
                  <a:srgbClr val="222222"/>
                </a:solidFill>
                <a:latin typeface="ChosunGothic"/>
              </a:rPr>
              <a:t>년 만에 두 배로 성장했다</a:t>
            </a:r>
            <a:r>
              <a:rPr lang="en-US" altLang="ko-KR" sz="1200" dirty="0">
                <a:solidFill>
                  <a:srgbClr val="222222"/>
                </a:solidFill>
                <a:latin typeface="ChosunGothic"/>
              </a:rPr>
              <a:t>. </a:t>
            </a:r>
          </a:p>
          <a:p>
            <a:r>
              <a:rPr lang="en-US" altLang="ko-KR" sz="1200" dirty="0">
                <a:solidFill>
                  <a:srgbClr val="222222"/>
                </a:solidFill>
                <a:highlight>
                  <a:srgbClr val="FFFF00"/>
                </a:highlight>
                <a:latin typeface="ChosunGothic"/>
              </a:rPr>
              <a:t>2021</a:t>
            </a:r>
            <a:r>
              <a:rPr lang="ko-KR" altLang="en-US" sz="1200" dirty="0">
                <a:solidFill>
                  <a:srgbClr val="222222"/>
                </a:solidFill>
                <a:highlight>
                  <a:srgbClr val="FFFF00"/>
                </a:highlight>
                <a:latin typeface="ChosunGothic"/>
              </a:rPr>
              <a:t>년 </a:t>
            </a:r>
            <a:r>
              <a:rPr lang="en-US" altLang="ko-KR" sz="1200" dirty="0">
                <a:solidFill>
                  <a:srgbClr val="222222"/>
                </a:solidFill>
                <a:highlight>
                  <a:srgbClr val="FFFF00"/>
                </a:highlight>
                <a:latin typeface="ChosunGothic"/>
              </a:rPr>
              <a:t>11</a:t>
            </a:r>
            <a:r>
              <a:rPr lang="ko-KR" altLang="en-US" sz="1200" dirty="0">
                <a:solidFill>
                  <a:srgbClr val="222222"/>
                </a:solidFill>
                <a:highlight>
                  <a:srgbClr val="FFFF00"/>
                </a:highlight>
                <a:latin typeface="ChosunGothic"/>
              </a:rPr>
              <a:t>월 </a:t>
            </a:r>
            <a:r>
              <a:rPr lang="en-US" altLang="ko-KR" sz="1200" dirty="0">
                <a:solidFill>
                  <a:srgbClr val="222222"/>
                </a:solidFill>
                <a:highlight>
                  <a:srgbClr val="FFFF00"/>
                </a:highlight>
                <a:latin typeface="ChosunGothic"/>
              </a:rPr>
              <a:t>25</a:t>
            </a:r>
            <a:r>
              <a:rPr lang="ko-KR" altLang="en-US" sz="1200" dirty="0">
                <a:solidFill>
                  <a:srgbClr val="222222"/>
                </a:solidFill>
                <a:highlight>
                  <a:srgbClr val="FFFF00"/>
                </a:highlight>
                <a:latin typeface="ChosunGothic"/>
              </a:rPr>
              <a:t>일 기준으로 작년보다도 더 증가한 </a:t>
            </a:r>
            <a:r>
              <a:rPr lang="en-US" altLang="ko-KR" sz="1200" dirty="0">
                <a:solidFill>
                  <a:srgbClr val="222222"/>
                </a:solidFill>
                <a:highlight>
                  <a:srgbClr val="FFFF00"/>
                </a:highlight>
                <a:latin typeface="ChosunGothic"/>
              </a:rPr>
              <a:t>71</a:t>
            </a:r>
            <a:r>
              <a:rPr lang="ko-KR" altLang="en-US" sz="1200" dirty="0">
                <a:solidFill>
                  <a:srgbClr val="222222"/>
                </a:solidFill>
                <a:highlight>
                  <a:srgbClr val="FFFF00"/>
                </a:highlight>
                <a:latin typeface="ChosunGothic"/>
              </a:rPr>
              <a:t>조원 </a:t>
            </a:r>
            <a:r>
              <a:rPr lang="en-US" altLang="ko-KR" sz="1200" dirty="0">
                <a:solidFill>
                  <a:srgbClr val="222222"/>
                </a:solidFill>
                <a:highlight>
                  <a:srgbClr val="FFFF00"/>
                </a:highlight>
                <a:latin typeface="ChosunGothic"/>
              </a:rPr>
              <a:t>( </a:t>
            </a:r>
            <a:r>
              <a:rPr lang="ko-KR" altLang="en-US" sz="1200" dirty="0">
                <a:solidFill>
                  <a:srgbClr val="222222"/>
                </a:solidFill>
                <a:highlight>
                  <a:srgbClr val="FFFF00"/>
                </a:highlight>
                <a:latin typeface="ChosunGothic"/>
              </a:rPr>
              <a:t>세계 </a:t>
            </a:r>
            <a:r>
              <a:rPr lang="en-US" altLang="ko-KR" sz="1200" dirty="0">
                <a:solidFill>
                  <a:srgbClr val="222222"/>
                </a:solidFill>
                <a:highlight>
                  <a:srgbClr val="FFFF00"/>
                </a:highlight>
                <a:latin typeface="ChosunGothic"/>
              </a:rPr>
              <a:t>5</a:t>
            </a:r>
            <a:r>
              <a:rPr lang="ko-KR" altLang="en-US" sz="1200" dirty="0">
                <a:solidFill>
                  <a:srgbClr val="222222"/>
                </a:solidFill>
                <a:highlight>
                  <a:srgbClr val="FFFF00"/>
                </a:highlight>
                <a:latin typeface="ChosunGothic"/>
              </a:rPr>
              <a:t>위</a:t>
            </a:r>
            <a:r>
              <a:rPr lang="en-US" altLang="ko-KR" sz="1200" dirty="0">
                <a:solidFill>
                  <a:srgbClr val="222222"/>
                </a:solidFill>
                <a:highlight>
                  <a:srgbClr val="FFFF00"/>
                </a:highlight>
                <a:latin typeface="ChosunGothic"/>
              </a:rPr>
              <a:t>)</a:t>
            </a:r>
            <a:endParaRPr lang="ko-KR" altLang="en-US" sz="1200" dirty="0">
              <a:highlight>
                <a:srgbClr val="FFFF00"/>
              </a:highlight>
            </a:endParaRPr>
          </a:p>
        </p:txBody>
      </p:sp>
      <p:sp>
        <p:nvSpPr>
          <p:cNvPr id="7" name="직사각형 6">
            <a:extLst>
              <a:ext uri="{FF2B5EF4-FFF2-40B4-BE49-F238E27FC236}">
                <a16:creationId xmlns:a16="http://schemas.microsoft.com/office/drawing/2014/main" id="{C9B6A118-56A0-4180-A8FA-47A0BA369E16}"/>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pic>
        <p:nvPicPr>
          <p:cNvPr id="8" name="그림 7">
            <a:extLst>
              <a:ext uri="{FF2B5EF4-FFF2-40B4-BE49-F238E27FC236}">
                <a16:creationId xmlns:a16="http://schemas.microsoft.com/office/drawing/2014/main" id="{9924F8E1-2842-40EC-98C1-9D3062825CAA}"/>
              </a:ext>
            </a:extLst>
          </p:cNvPr>
          <p:cNvPicPr>
            <a:picLocks noChangeAspect="1"/>
          </p:cNvPicPr>
          <p:nvPr/>
        </p:nvPicPr>
        <p:blipFill>
          <a:blip r:embed="rId2"/>
          <a:stretch>
            <a:fillRect/>
          </a:stretch>
        </p:blipFill>
        <p:spPr>
          <a:xfrm>
            <a:off x="692439" y="945782"/>
            <a:ext cx="6732240" cy="996759"/>
          </a:xfrm>
          <a:prstGeom prst="rect">
            <a:avLst/>
          </a:prstGeom>
        </p:spPr>
      </p:pic>
    </p:spTree>
    <p:extLst>
      <p:ext uri="{BB962C8B-B14F-4D97-AF65-F5344CB8AC3E}">
        <p14:creationId xmlns:p14="http://schemas.microsoft.com/office/powerpoint/2010/main" val="175248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EC637A8-2757-4B0F-BEC5-5DBD36A7FD65}"/>
              </a:ext>
            </a:extLst>
          </p:cNvPr>
          <p:cNvSpPr/>
          <p:nvPr/>
        </p:nvSpPr>
        <p:spPr>
          <a:xfrm>
            <a:off x="539552" y="1512658"/>
            <a:ext cx="8280920" cy="3262432"/>
          </a:xfrm>
          <a:prstGeom prst="rect">
            <a:avLst/>
          </a:prstGeom>
        </p:spPr>
        <p:txBody>
          <a:bodyPr wrap="square">
            <a:spAutoFit/>
          </a:bodyPr>
          <a:lstStyle/>
          <a:p>
            <a:r>
              <a:rPr lang="ko-KR" altLang="en-US" sz="1200" dirty="0"/>
              <a:t>효율적 시장가설</a:t>
            </a:r>
            <a:r>
              <a:rPr lang="en-US" altLang="ko-KR" sz="1200" dirty="0"/>
              <a:t>(EMH) </a:t>
            </a:r>
            <a:r>
              <a:rPr lang="ko-KR" altLang="en-US" sz="1200" dirty="0"/>
              <a:t>지지 </a:t>
            </a:r>
            <a:r>
              <a:rPr lang="en-US" altLang="ko-KR" sz="1200" dirty="0"/>
              <a:t>Index Fund</a:t>
            </a:r>
          </a:p>
          <a:p>
            <a:pPr marL="285750" indent="-285750">
              <a:buFont typeface="Wingdings" panose="05000000000000000000" pitchFamily="2" charset="2"/>
              <a:buChar char="§"/>
            </a:pPr>
            <a:r>
              <a:rPr lang="en-US" altLang="ko-KR" sz="1200" dirty="0"/>
              <a:t>Vanguard Index Fund</a:t>
            </a:r>
            <a:r>
              <a:rPr lang="ko-KR" altLang="en-US" sz="1200" dirty="0"/>
              <a:t>가 </a:t>
            </a:r>
            <a:r>
              <a:rPr lang="en-US" altLang="ko-KR" sz="1200" dirty="0">
                <a:highlight>
                  <a:srgbClr val="FFFF00"/>
                </a:highlight>
              </a:rPr>
              <a:t>1976</a:t>
            </a:r>
            <a:r>
              <a:rPr lang="ko-KR" altLang="en-US" sz="1200" dirty="0">
                <a:highlight>
                  <a:srgbClr val="FFFF00"/>
                </a:highlight>
              </a:rPr>
              <a:t>년 </a:t>
            </a:r>
            <a:r>
              <a:rPr lang="en-US" altLang="ko-KR" sz="1200" dirty="0">
                <a:highlight>
                  <a:srgbClr val="FFFF00"/>
                </a:highlight>
              </a:rPr>
              <a:t>8</a:t>
            </a:r>
            <a:r>
              <a:rPr lang="ko-KR" altLang="en-US" sz="1200" dirty="0">
                <a:highlight>
                  <a:srgbClr val="FFFF00"/>
                </a:highlight>
              </a:rPr>
              <a:t>월</a:t>
            </a:r>
            <a:r>
              <a:rPr lang="en-US" altLang="ko-KR" sz="1200" dirty="0">
                <a:highlight>
                  <a:srgbClr val="FFFF00"/>
                </a:highlight>
              </a:rPr>
              <a:t>30</a:t>
            </a:r>
            <a:r>
              <a:rPr lang="ko-KR" altLang="en-US" sz="1200" dirty="0">
                <a:highlight>
                  <a:srgbClr val="FFFF00"/>
                </a:highlight>
              </a:rPr>
              <a:t>일 출시</a:t>
            </a:r>
            <a:endParaRPr lang="en-US" altLang="ko-KR" sz="1200" dirty="0">
              <a:highlight>
                <a:srgbClr val="FFFF00"/>
              </a:highlight>
            </a:endParaRPr>
          </a:p>
          <a:p>
            <a:pPr marL="285750" indent="-285750">
              <a:buFont typeface="Wingdings" panose="05000000000000000000" pitchFamily="2" charset="2"/>
              <a:buChar char="§"/>
            </a:pPr>
            <a:r>
              <a:rPr lang="en-US" altLang="ko-KR" sz="1200" dirty="0"/>
              <a:t>2008</a:t>
            </a:r>
            <a:r>
              <a:rPr lang="ko-KR" altLang="en-US" sz="1200" dirty="0"/>
              <a:t>년 금융위기 이후 </a:t>
            </a:r>
            <a:r>
              <a:rPr lang="en-US" altLang="ko-KR" sz="1200" dirty="0"/>
              <a:t>Active </a:t>
            </a:r>
            <a:r>
              <a:rPr lang="ko-KR" altLang="en-US" sz="1200" dirty="0"/>
              <a:t>퇴조와 </a:t>
            </a:r>
            <a:r>
              <a:rPr lang="en-US" altLang="ko-KR" sz="1200" dirty="0">
                <a:highlight>
                  <a:srgbClr val="FFFF00"/>
                </a:highlight>
              </a:rPr>
              <a:t>Passive</a:t>
            </a:r>
            <a:r>
              <a:rPr lang="ko-KR" altLang="en-US" sz="1200" dirty="0">
                <a:highlight>
                  <a:srgbClr val="FFFF00"/>
                </a:highlight>
              </a:rPr>
              <a:t>의 확장</a:t>
            </a:r>
            <a:endParaRPr lang="en-US" altLang="ko-KR" sz="1200" dirty="0">
              <a:highlight>
                <a:srgbClr val="FFFF00"/>
              </a:highlight>
            </a:endParaRPr>
          </a:p>
          <a:p>
            <a:pPr marL="285750" indent="-285750">
              <a:buFont typeface="Wingdings" panose="05000000000000000000" pitchFamily="2" charset="2"/>
              <a:buChar char="§"/>
            </a:pPr>
            <a:r>
              <a:rPr lang="en-US" altLang="ko-KR" sz="1200" dirty="0"/>
              <a:t>2021.7.</a:t>
            </a:r>
            <a:r>
              <a:rPr lang="ko-KR" altLang="en-US" sz="1200" dirty="0"/>
              <a:t>세계 </a:t>
            </a:r>
            <a:r>
              <a:rPr lang="en-US" altLang="ko-KR" sz="1200" dirty="0"/>
              <a:t>2</a:t>
            </a:r>
            <a:r>
              <a:rPr lang="ko-KR" altLang="en-US" sz="1200" dirty="0"/>
              <a:t>위 미국 </a:t>
            </a:r>
            <a:r>
              <a:rPr lang="ko-KR" altLang="en-US" sz="1200" dirty="0" err="1"/>
              <a:t>뱅가드가</a:t>
            </a:r>
            <a:r>
              <a:rPr lang="ko-KR" altLang="en-US" sz="1200" dirty="0"/>
              <a:t> 맞춤형 투자 포트폴리오 서비스를 제공하는 미 자산관리업체</a:t>
            </a:r>
            <a:endParaRPr lang="en-US" altLang="ko-KR" sz="1200" dirty="0"/>
          </a:p>
          <a:p>
            <a:r>
              <a:rPr lang="ko-KR" altLang="en-US" sz="1200" dirty="0"/>
              <a:t> </a:t>
            </a:r>
            <a:r>
              <a:rPr lang="ko-KR" altLang="en-US" sz="1200" dirty="0" err="1"/>
              <a:t>저스트인베스트를</a:t>
            </a:r>
            <a:r>
              <a:rPr lang="ko-KR" altLang="en-US" sz="1200" dirty="0"/>
              <a:t> 인수합병</a:t>
            </a:r>
            <a:r>
              <a:rPr lang="en-US" altLang="ko-KR" sz="1200" dirty="0"/>
              <a:t>(M&amp;A)</a:t>
            </a:r>
            <a:r>
              <a:rPr lang="en-US" altLang="ko-KR" sz="1200" dirty="0">
                <a:sym typeface="Wingdings" panose="05000000000000000000" pitchFamily="2" charset="2"/>
              </a:rPr>
              <a:t></a:t>
            </a:r>
            <a:r>
              <a:rPr lang="en-US" altLang="ko-KR" sz="1200" dirty="0"/>
              <a:t> </a:t>
            </a:r>
            <a:r>
              <a:rPr lang="ko-KR" altLang="en-US" sz="1200" dirty="0" err="1"/>
              <a:t>뱅가드</a:t>
            </a:r>
            <a:r>
              <a:rPr lang="ko-KR" altLang="en-US" sz="1200" dirty="0"/>
              <a:t> </a:t>
            </a:r>
            <a:r>
              <a:rPr lang="en-US" altLang="ko-KR" sz="1200" dirty="0"/>
              <a:t>46</a:t>
            </a:r>
            <a:r>
              <a:rPr lang="ko-KR" altLang="en-US" sz="1200" dirty="0"/>
              <a:t>년 역사상 처음</a:t>
            </a:r>
            <a:endParaRPr lang="en-US" altLang="ko-KR" sz="1200" dirty="0"/>
          </a:p>
          <a:p>
            <a:pPr marL="285750" indent="-285750">
              <a:buFont typeface="Wingdings" panose="05000000000000000000" pitchFamily="2" charset="2"/>
              <a:buChar char="§"/>
            </a:pPr>
            <a:endParaRPr lang="en-US" altLang="ko-KR" sz="1400" dirty="0"/>
          </a:p>
          <a:p>
            <a:pPr marL="171450" indent="-171450">
              <a:buFont typeface="Wingdings" panose="05000000000000000000" pitchFamily="2" charset="2"/>
              <a:buChar char="§"/>
            </a:pPr>
            <a:r>
              <a:rPr lang="ko-KR" altLang="en-US" sz="1200" b="1" dirty="0"/>
              <a:t> </a:t>
            </a:r>
            <a:r>
              <a:rPr lang="en-US" altLang="ko-KR" sz="1200" b="1" dirty="0">
                <a:highlight>
                  <a:srgbClr val="FFFF00"/>
                </a:highlight>
              </a:rPr>
              <a:t>Vanguard Total Stock Market Index Fund(VTSAX)</a:t>
            </a:r>
          </a:p>
          <a:p>
            <a:r>
              <a:rPr lang="en-US" altLang="ko-KR" sz="1200" dirty="0"/>
              <a:t>-</a:t>
            </a:r>
            <a:r>
              <a:rPr lang="ko-KR" altLang="en-US" sz="1200" dirty="0"/>
              <a:t>최소 투자 </a:t>
            </a:r>
            <a:r>
              <a:rPr lang="en-US" altLang="ko-KR" sz="1200" dirty="0"/>
              <a:t>: $ 3,000,,</a:t>
            </a:r>
            <a:r>
              <a:rPr lang="ko-KR" altLang="en-US" sz="1200" dirty="0"/>
              <a:t>비용 비율</a:t>
            </a:r>
            <a:r>
              <a:rPr lang="en-US" altLang="ko-KR" sz="1200" dirty="0"/>
              <a:t>: 0.04%.</a:t>
            </a:r>
          </a:p>
          <a:p>
            <a:r>
              <a:rPr lang="en-US" altLang="ko-KR" sz="1200" dirty="0"/>
              <a:t>-Vanguard Total Stock Market Index Fund</a:t>
            </a:r>
            <a:r>
              <a:rPr lang="ko-KR" altLang="en-US" sz="1200" dirty="0"/>
              <a:t>는 전체 주식 시장</a:t>
            </a:r>
            <a:r>
              <a:rPr lang="en-US" altLang="ko-KR" sz="1200" dirty="0"/>
              <a:t>(VTSAX)</a:t>
            </a:r>
            <a:r>
              <a:rPr lang="ko-KR" altLang="en-US" sz="1200" dirty="0"/>
              <a:t>에 투자</a:t>
            </a:r>
            <a:endParaRPr lang="en-US" altLang="ko-KR" sz="1200" dirty="0"/>
          </a:p>
          <a:p>
            <a:r>
              <a:rPr lang="en-US" altLang="ko-KR" sz="1200" dirty="0"/>
              <a:t>-</a:t>
            </a:r>
            <a:r>
              <a:rPr lang="ko-KR" altLang="en-US" sz="1200" dirty="0"/>
              <a:t>중소형</a:t>
            </a:r>
            <a:r>
              <a:rPr lang="en-US" altLang="ko-KR" sz="1200" dirty="0"/>
              <a:t>, </a:t>
            </a:r>
            <a:r>
              <a:rPr lang="ko-KR" altLang="en-US" sz="1200" dirty="0"/>
              <a:t>대형주 및 가치주를 포함한 미국 전체 주식 시장에 투자</a:t>
            </a:r>
            <a:endParaRPr lang="en-US" altLang="ko-KR" sz="1200" dirty="0"/>
          </a:p>
          <a:p>
            <a:pPr marL="171450" indent="-171450">
              <a:buFont typeface="Wingdings" panose="05000000000000000000" pitchFamily="2" charset="2"/>
              <a:buChar char="§"/>
            </a:pPr>
            <a:r>
              <a:rPr lang="ko-KR" altLang="en-US" sz="1200" b="1" dirty="0" err="1">
                <a:highlight>
                  <a:srgbClr val="FFFF00"/>
                </a:highlight>
              </a:rPr>
              <a:t>뱅가드</a:t>
            </a:r>
            <a:r>
              <a:rPr lang="ko-KR" altLang="en-US" sz="1200" b="1" dirty="0">
                <a:highlight>
                  <a:srgbClr val="FFFF00"/>
                </a:highlight>
              </a:rPr>
              <a:t> 토털 채권 시장 인덱스 펀드</a:t>
            </a:r>
          </a:p>
          <a:p>
            <a:r>
              <a:rPr lang="en-US" altLang="ko-KR" sz="1200" dirty="0"/>
              <a:t>-</a:t>
            </a:r>
            <a:r>
              <a:rPr lang="ko-KR" altLang="en-US" sz="1200" dirty="0"/>
              <a:t>회사채에 약 </a:t>
            </a:r>
            <a:r>
              <a:rPr lang="en-US" altLang="ko-KR" sz="1200" dirty="0"/>
              <a:t>30%, </a:t>
            </a:r>
            <a:r>
              <a:rPr lang="ko-KR" altLang="en-US" sz="1200" dirty="0"/>
              <a:t>미국 국채에 약 </a:t>
            </a:r>
            <a:r>
              <a:rPr lang="en-US" altLang="ko-KR" sz="1200" dirty="0"/>
              <a:t>70%</a:t>
            </a:r>
            <a:r>
              <a:rPr lang="ko-KR" altLang="en-US" sz="1200" dirty="0"/>
              <a:t>를 투자하는 미국 투자 등급 채권</a:t>
            </a:r>
            <a:endParaRPr lang="en-US" altLang="ko-KR" sz="1200" dirty="0"/>
          </a:p>
          <a:p>
            <a:pPr marL="171450" indent="-171450">
              <a:buFont typeface="Wingdings" panose="05000000000000000000" pitchFamily="2" charset="2"/>
              <a:buChar char="§"/>
            </a:pPr>
            <a:r>
              <a:rPr lang="ko-KR" altLang="en-US" sz="1200" b="1" dirty="0" err="1">
                <a:highlight>
                  <a:srgbClr val="FFFF00"/>
                </a:highlight>
              </a:rPr>
              <a:t>뱅가드</a:t>
            </a:r>
            <a:r>
              <a:rPr lang="ko-KR" altLang="en-US" sz="1200" b="1" dirty="0">
                <a:highlight>
                  <a:srgbClr val="FFFF00"/>
                </a:highlight>
              </a:rPr>
              <a:t> </a:t>
            </a:r>
            <a:r>
              <a:rPr lang="ko-KR" altLang="en-US" sz="1200" b="1" dirty="0" err="1">
                <a:highlight>
                  <a:srgbClr val="FFFF00"/>
                </a:highlight>
              </a:rPr>
              <a:t>밸런스드</a:t>
            </a:r>
            <a:r>
              <a:rPr lang="ko-KR" altLang="en-US" sz="1200" b="1" dirty="0">
                <a:highlight>
                  <a:srgbClr val="FFFF00"/>
                </a:highlight>
              </a:rPr>
              <a:t> 인덱스 펀드</a:t>
            </a:r>
          </a:p>
          <a:p>
            <a:r>
              <a:rPr lang="en-US" altLang="ko-KR" sz="1200" dirty="0"/>
              <a:t>-60%</a:t>
            </a:r>
            <a:r>
              <a:rPr lang="ko-KR" altLang="en-US" sz="1200" dirty="0"/>
              <a:t>가 주식에</a:t>
            </a:r>
            <a:r>
              <a:rPr lang="en-US" altLang="ko-KR" sz="1200" dirty="0"/>
              <a:t>, 40%</a:t>
            </a:r>
            <a:r>
              <a:rPr lang="ko-KR" altLang="en-US" sz="1200" dirty="0"/>
              <a:t>가 채권에 투자</a:t>
            </a:r>
            <a:endParaRPr lang="en-US" altLang="ko-KR" sz="1200" dirty="0"/>
          </a:p>
          <a:p>
            <a:pPr marL="171450" indent="-171450">
              <a:buFont typeface="Wingdings" panose="05000000000000000000" pitchFamily="2" charset="2"/>
              <a:buChar char="§"/>
            </a:pPr>
            <a:r>
              <a:rPr lang="ko-KR" altLang="en-US" sz="1200" b="1" dirty="0" err="1"/>
              <a:t>뱅가드</a:t>
            </a:r>
            <a:r>
              <a:rPr lang="ko-KR" altLang="en-US" sz="1200" b="1" dirty="0"/>
              <a:t> 선진시장 인덱스 펀드</a:t>
            </a:r>
            <a:r>
              <a:rPr lang="en-US" altLang="ko-KR" sz="1200" b="1" dirty="0"/>
              <a:t>(VMGX)</a:t>
            </a:r>
          </a:p>
          <a:p>
            <a:r>
              <a:rPr lang="en-US" altLang="ko-KR" sz="1200" dirty="0"/>
              <a:t>-</a:t>
            </a:r>
            <a:r>
              <a:rPr lang="ko-KR" altLang="en-US" sz="1200" dirty="0"/>
              <a:t>미국 이외의 시장에 있는 대기업</a:t>
            </a:r>
            <a:r>
              <a:rPr lang="en-US" altLang="ko-KR" sz="1200" dirty="0"/>
              <a:t>, </a:t>
            </a:r>
            <a:r>
              <a:rPr lang="ko-KR" altLang="en-US" sz="1200" dirty="0"/>
              <a:t>중소 기업에 투자</a:t>
            </a:r>
            <a:endParaRPr lang="en-US" altLang="ko-KR" sz="1200" dirty="0"/>
          </a:p>
          <a:p>
            <a:r>
              <a:rPr lang="en-US" altLang="ko-KR" sz="1200" dirty="0"/>
              <a:t>-FTSE Develop All Cap ex US </a:t>
            </a:r>
            <a:r>
              <a:rPr lang="ko-KR" altLang="en-US" sz="1200" dirty="0"/>
              <a:t>지수의 성과 추적</a:t>
            </a:r>
            <a:endParaRPr lang="ko-KR" altLang="en-US" sz="1400" dirty="0"/>
          </a:p>
        </p:txBody>
      </p:sp>
      <p:pic>
        <p:nvPicPr>
          <p:cNvPr id="3" name="그림 2">
            <a:extLst>
              <a:ext uri="{FF2B5EF4-FFF2-40B4-BE49-F238E27FC236}">
                <a16:creationId xmlns:a16="http://schemas.microsoft.com/office/drawing/2014/main" id="{7D061E7C-0D96-4127-945D-9B9FBD2DBC9E}"/>
              </a:ext>
            </a:extLst>
          </p:cNvPr>
          <p:cNvPicPr>
            <a:picLocks noChangeAspect="1"/>
          </p:cNvPicPr>
          <p:nvPr/>
        </p:nvPicPr>
        <p:blipFill>
          <a:blip r:embed="rId2"/>
          <a:stretch>
            <a:fillRect/>
          </a:stretch>
        </p:blipFill>
        <p:spPr>
          <a:xfrm>
            <a:off x="6012160" y="2756962"/>
            <a:ext cx="1949727" cy="2143398"/>
          </a:xfrm>
          <a:prstGeom prst="rect">
            <a:avLst/>
          </a:prstGeom>
        </p:spPr>
      </p:pic>
      <p:sp>
        <p:nvSpPr>
          <p:cNvPr id="6" name="직사각형 5">
            <a:extLst>
              <a:ext uri="{FF2B5EF4-FFF2-40B4-BE49-F238E27FC236}">
                <a16:creationId xmlns:a16="http://schemas.microsoft.com/office/drawing/2014/main" id="{CE1408C7-5626-48C7-87B9-37754F48FD8B}"/>
              </a:ext>
            </a:extLst>
          </p:cNvPr>
          <p:cNvSpPr/>
          <p:nvPr/>
        </p:nvSpPr>
        <p:spPr>
          <a:xfrm>
            <a:off x="539552" y="946250"/>
            <a:ext cx="3528392" cy="369332"/>
          </a:xfrm>
          <a:prstGeom prst="rect">
            <a:avLst/>
          </a:prstGeom>
        </p:spPr>
        <p:txBody>
          <a:bodyPr wrap="square">
            <a:spAutoFit/>
          </a:bodyPr>
          <a:lstStyle/>
          <a:p>
            <a:r>
              <a:rPr lang="en-US" altLang="ko-KR" dirty="0"/>
              <a:t>Index Fund </a:t>
            </a:r>
            <a:r>
              <a:rPr lang="ko-KR" altLang="en-US" dirty="0"/>
              <a:t>와 알파펀드</a:t>
            </a:r>
          </a:p>
        </p:txBody>
      </p:sp>
      <p:sp>
        <p:nvSpPr>
          <p:cNvPr id="7" name="직사각형 6">
            <a:extLst>
              <a:ext uri="{FF2B5EF4-FFF2-40B4-BE49-F238E27FC236}">
                <a16:creationId xmlns:a16="http://schemas.microsoft.com/office/drawing/2014/main" id="{1950BD3F-37DE-41A3-8940-4ADEBF05CA3A}"/>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389244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32DFB06-30D0-4203-8F16-8A0730913C2E}"/>
              </a:ext>
            </a:extLst>
          </p:cNvPr>
          <p:cNvSpPr/>
          <p:nvPr/>
        </p:nvSpPr>
        <p:spPr>
          <a:xfrm>
            <a:off x="251520" y="1030828"/>
            <a:ext cx="8712968" cy="3570208"/>
          </a:xfrm>
          <a:prstGeom prst="rect">
            <a:avLst/>
          </a:prstGeom>
        </p:spPr>
        <p:txBody>
          <a:bodyPr wrap="square">
            <a:spAutoFit/>
          </a:bodyPr>
          <a:lstStyle/>
          <a:p>
            <a:pPr marL="285750" indent="-285750">
              <a:buFont typeface="Arial" panose="020B0604020202020204" pitchFamily="34" charset="0"/>
              <a:buChar char="•"/>
            </a:pPr>
            <a:r>
              <a:rPr lang="ko-KR" altLang="en-US" sz="1400" dirty="0">
                <a:solidFill>
                  <a:srgbClr val="666666"/>
                </a:solidFill>
                <a:highlight>
                  <a:srgbClr val="FFFF00"/>
                </a:highlight>
                <a:latin typeface="+mj-lt"/>
                <a:ea typeface="+mj-ea"/>
              </a:rPr>
              <a:t>미국 </a:t>
            </a:r>
            <a:r>
              <a:rPr lang="en-US" altLang="ko-KR" sz="1400" dirty="0">
                <a:solidFill>
                  <a:srgbClr val="666666"/>
                </a:solidFill>
                <a:highlight>
                  <a:srgbClr val="FFFF00"/>
                </a:highlight>
                <a:latin typeface="+mj-lt"/>
                <a:ea typeface="+mj-ea"/>
              </a:rPr>
              <a:t> INDEX  FUND</a:t>
            </a:r>
            <a:br>
              <a:rPr lang="ko-KR" altLang="en-US" sz="1400" dirty="0">
                <a:latin typeface="+mj-lt"/>
                <a:ea typeface="+mj-ea"/>
              </a:rPr>
            </a:br>
            <a:r>
              <a:rPr lang="en-US" altLang="ko-KR" sz="1200" dirty="0">
                <a:solidFill>
                  <a:srgbClr val="666666"/>
                </a:solidFill>
                <a:latin typeface="+mj-ea"/>
                <a:ea typeface="+mj-ea"/>
              </a:rPr>
              <a:t>Wilshire Large Growth : </a:t>
            </a:r>
            <a:r>
              <a:rPr lang="ko-KR" altLang="en-US" sz="1200" dirty="0">
                <a:solidFill>
                  <a:srgbClr val="666666"/>
                </a:solidFill>
                <a:latin typeface="+mj-ea"/>
                <a:ea typeface="+mj-ea"/>
              </a:rPr>
              <a:t>매출액성장률과 다른 성장률 지표로 </a:t>
            </a:r>
            <a:r>
              <a:rPr lang="en-US" altLang="ko-KR" sz="1200" dirty="0">
                <a:solidFill>
                  <a:srgbClr val="666666"/>
                </a:solidFill>
                <a:latin typeface="+mj-ea"/>
                <a:ea typeface="+mj-ea"/>
              </a:rPr>
              <a:t>750</a:t>
            </a:r>
            <a:r>
              <a:rPr lang="ko-KR" altLang="en-US" sz="1200" dirty="0">
                <a:solidFill>
                  <a:srgbClr val="666666"/>
                </a:solidFill>
                <a:latin typeface="+mj-ea"/>
                <a:ea typeface="+mj-ea"/>
              </a:rPr>
              <a:t>개의 대형주 평가</a:t>
            </a:r>
            <a:br>
              <a:rPr lang="ko-KR" altLang="en-US" sz="1200" dirty="0">
                <a:latin typeface="+mj-ea"/>
                <a:ea typeface="+mj-ea"/>
              </a:rPr>
            </a:br>
            <a:r>
              <a:rPr lang="en-US" altLang="ko-KR" sz="1200" dirty="0">
                <a:solidFill>
                  <a:srgbClr val="666666"/>
                </a:solidFill>
                <a:latin typeface="+mj-ea"/>
                <a:ea typeface="+mj-ea"/>
              </a:rPr>
              <a:t>S&amp;P 500 : 500</a:t>
            </a:r>
            <a:r>
              <a:rPr lang="ko-KR" altLang="en-US" sz="1200" dirty="0">
                <a:solidFill>
                  <a:srgbClr val="666666"/>
                </a:solidFill>
                <a:latin typeface="+mj-ea"/>
                <a:ea typeface="+mj-ea"/>
              </a:rPr>
              <a:t>개의 대형주</a:t>
            </a:r>
            <a:r>
              <a:rPr lang="en-US" altLang="ko-KR" sz="1200" dirty="0">
                <a:solidFill>
                  <a:srgbClr val="666666"/>
                </a:solidFill>
                <a:latin typeface="+mj-ea"/>
                <a:ea typeface="+mj-ea"/>
              </a:rPr>
              <a:t>, </a:t>
            </a:r>
            <a:r>
              <a:rPr lang="ko-KR" altLang="en-US" sz="1200" dirty="0">
                <a:solidFill>
                  <a:srgbClr val="666666"/>
                </a:solidFill>
                <a:latin typeface="+mj-ea"/>
                <a:ea typeface="+mj-ea"/>
              </a:rPr>
              <a:t>가치주와 성장주</a:t>
            </a:r>
            <a:br>
              <a:rPr lang="ko-KR" altLang="en-US" sz="1200" dirty="0">
                <a:latin typeface="+mj-ea"/>
                <a:ea typeface="+mj-ea"/>
              </a:rPr>
            </a:br>
            <a:r>
              <a:rPr lang="en-US" altLang="ko-KR" sz="1200" dirty="0">
                <a:solidFill>
                  <a:srgbClr val="666666"/>
                </a:solidFill>
                <a:latin typeface="+mj-ea"/>
                <a:ea typeface="+mj-ea"/>
              </a:rPr>
              <a:t>Wilshire Large Value : P/E </a:t>
            </a:r>
            <a:r>
              <a:rPr lang="ko-KR" altLang="en-US" sz="1200" dirty="0">
                <a:solidFill>
                  <a:srgbClr val="666666"/>
                </a:solidFill>
                <a:latin typeface="+mj-ea"/>
                <a:ea typeface="+mj-ea"/>
              </a:rPr>
              <a:t>와 </a:t>
            </a:r>
            <a:r>
              <a:rPr lang="en-US" altLang="ko-KR" sz="1200" dirty="0">
                <a:solidFill>
                  <a:srgbClr val="666666"/>
                </a:solidFill>
                <a:latin typeface="+mj-ea"/>
                <a:ea typeface="+mj-ea"/>
              </a:rPr>
              <a:t>P/B</a:t>
            </a:r>
            <a:r>
              <a:rPr lang="ko-KR" altLang="en-US" sz="1200" dirty="0">
                <a:solidFill>
                  <a:srgbClr val="666666"/>
                </a:solidFill>
                <a:latin typeface="+mj-ea"/>
                <a:ea typeface="+mj-ea"/>
              </a:rPr>
              <a:t>가 가장 낮고 배당률이 가장 높은 </a:t>
            </a:r>
            <a:r>
              <a:rPr lang="en-US" altLang="ko-KR" sz="1200" dirty="0">
                <a:solidFill>
                  <a:srgbClr val="666666"/>
                </a:solidFill>
                <a:latin typeface="+mj-ea"/>
                <a:ea typeface="+mj-ea"/>
              </a:rPr>
              <a:t>750</a:t>
            </a:r>
            <a:r>
              <a:rPr lang="ko-KR" altLang="en-US" sz="1200" dirty="0">
                <a:solidFill>
                  <a:srgbClr val="666666"/>
                </a:solidFill>
                <a:latin typeface="+mj-ea"/>
                <a:ea typeface="+mj-ea"/>
              </a:rPr>
              <a:t>개의 대형주 평가</a:t>
            </a:r>
            <a:br>
              <a:rPr lang="ko-KR" altLang="en-US" sz="1200" dirty="0">
                <a:latin typeface="+mj-ea"/>
                <a:ea typeface="+mj-ea"/>
              </a:rPr>
            </a:br>
            <a:r>
              <a:rPr lang="en-US" altLang="ko-KR" sz="1200" dirty="0">
                <a:solidFill>
                  <a:srgbClr val="666666"/>
                </a:solidFill>
                <a:latin typeface="+mj-ea"/>
                <a:ea typeface="+mj-ea"/>
              </a:rPr>
              <a:t>Wilshire Mid-Cap Growth : Wilshire Large Growth</a:t>
            </a:r>
            <a:r>
              <a:rPr lang="ko-KR" altLang="en-US" sz="1200" dirty="0">
                <a:solidFill>
                  <a:srgbClr val="666666"/>
                </a:solidFill>
                <a:latin typeface="+mj-ea"/>
                <a:ea typeface="+mj-ea"/>
              </a:rPr>
              <a:t>와 같은 방식으로 </a:t>
            </a:r>
            <a:r>
              <a:rPr lang="en-US" altLang="ko-KR" sz="1200" dirty="0">
                <a:solidFill>
                  <a:srgbClr val="666666"/>
                </a:solidFill>
                <a:latin typeface="+mj-ea"/>
                <a:ea typeface="+mj-ea"/>
              </a:rPr>
              <a:t>501</a:t>
            </a:r>
            <a:r>
              <a:rPr lang="ko-KR" altLang="en-US" sz="1200" dirty="0">
                <a:solidFill>
                  <a:srgbClr val="666666"/>
                </a:solidFill>
                <a:latin typeface="+mj-ea"/>
                <a:ea typeface="+mj-ea"/>
              </a:rPr>
              <a:t>위부터 </a:t>
            </a:r>
            <a:r>
              <a:rPr lang="en-US" altLang="ko-KR" sz="1200" dirty="0">
                <a:solidFill>
                  <a:srgbClr val="666666"/>
                </a:solidFill>
                <a:latin typeface="+mj-ea"/>
                <a:ea typeface="+mj-ea"/>
              </a:rPr>
              <a:t>1,250</a:t>
            </a:r>
            <a:r>
              <a:rPr lang="ko-KR" altLang="en-US" sz="1200" dirty="0">
                <a:solidFill>
                  <a:srgbClr val="666666"/>
                </a:solidFill>
                <a:latin typeface="+mj-ea"/>
                <a:ea typeface="+mj-ea"/>
              </a:rPr>
              <a:t>위까지의 </a:t>
            </a:r>
            <a:r>
              <a:rPr lang="ko-KR" altLang="en-US" sz="1200" dirty="0" err="1">
                <a:solidFill>
                  <a:srgbClr val="666666"/>
                </a:solidFill>
                <a:latin typeface="+mj-ea"/>
                <a:ea typeface="+mj-ea"/>
              </a:rPr>
              <a:t>중형주</a:t>
            </a:r>
            <a:r>
              <a:rPr lang="ko-KR" altLang="en-US" sz="1200" dirty="0">
                <a:solidFill>
                  <a:srgbClr val="666666"/>
                </a:solidFill>
                <a:latin typeface="+mj-ea"/>
                <a:ea typeface="+mj-ea"/>
              </a:rPr>
              <a:t> 평가</a:t>
            </a:r>
            <a:br>
              <a:rPr lang="ko-KR" altLang="en-US" sz="1200" dirty="0">
                <a:latin typeface="+mj-ea"/>
                <a:ea typeface="+mj-ea"/>
              </a:rPr>
            </a:br>
            <a:r>
              <a:rPr lang="en-US" altLang="ko-KR" sz="1200" dirty="0">
                <a:solidFill>
                  <a:srgbClr val="666666"/>
                </a:solidFill>
                <a:latin typeface="+mj-ea"/>
                <a:ea typeface="+mj-ea"/>
              </a:rPr>
              <a:t>S&amp;P 400 : 501</a:t>
            </a:r>
            <a:r>
              <a:rPr lang="ko-KR" altLang="en-US" sz="1200" dirty="0">
                <a:solidFill>
                  <a:srgbClr val="666666"/>
                </a:solidFill>
                <a:latin typeface="+mj-ea"/>
                <a:ea typeface="+mj-ea"/>
              </a:rPr>
              <a:t>위</a:t>
            </a:r>
            <a:r>
              <a:rPr lang="en-US" altLang="ko-KR" sz="1200" dirty="0">
                <a:solidFill>
                  <a:srgbClr val="666666"/>
                </a:solidFill>
                <a:latin typeface="+mj-ea"/>
                <a:ea typeface="+mj-ea"/>
              </a:rPr>
              <a:t>~900</a:t>
            </a:r>
            <a:r>
              <a:rPr lang="ko-KR" altLang="en-US" sz="1200" dirty="0">
                <a:solidFill>
                  <a:srgbClr val="666666"/>
                </a:solidFill>
                <a:latin typeface="+mj-ea"/>
                <a:ea typeface="+mj-ea"/>
              </a:rPr>
              <a:t>위까지의 </a:t>
            </a:r>
            <a:r>
              <a:rPr lang="ko-KR" altLang="en-US" sz="1200" dirty="0" err="1">
                <a:solidFill>
                  <a:srgbClr val="666666"/>
                </a:solidFill>
                <a:latin typeface="+mj-ea"/>
                <a:ea typeface="+mj-ea"/>
              </a:rPr>
              <a:t>중형주</a:t>
            </a:r>
            <a:r>
              <a:rPr lang="en-US" altLang="ko-KR" sz="1200" dirty="0">
                <a:solidFill>
                  <a:srgbClr val="666666"/>
                </a:solidFill>
                <a:latin typeface="+mj-ea"/>
                <a:ea typeface="+mj-ea"/>
              </a:rPr>
              <a:t>, </a:t>
            </a:r>
            <a:r>
              <a:rPr lang="ko-KR" altLang="en-US" sz="1200" dirty="0">
                <a:solidFill>
                  <a:srgbClr val="666666"/>
                </a:solidFill>
                <a:latin typeface="+mj-ea"/>
                <a:ea typeface="+mj-ea"/>
              </a:rPr>
              <a:t>가치주와 성장주 모두</a:t>
            </a:r>
            <a:br>
              <a:rPr lang="ko-KR" altLang="en-US" sz="1200" dirty="0">
                <a:latin typeface="+mj-ea"/>
                <a:ea typeface="+mj-ea"/>
              </a:rPr>
            </a:br>
            <a:r>
              <a:rPr lang="en-US" altLang="ko-KR" sz="1200" dirty="0">
                <a:solidFill>
                  <a:srgbClr val="666666"/>
                </a:solidFill>
                <a:latin typeface="+mj-ea"/>
                <a:ea typeface="+mj-ea"/>
              </a:rPr>
              <a:t>Wilshire Mid-Cap Value : Wilshire Large Growth</a:t>
            </a:r>
            <a:r>
              <a:rPr lang="ko-KR" altLang="en-US" sz="1200" dirty="0">
                <a:solidFill>
                  <a:srgbClr val="666666"/>
                </a:solidFill>
                <a:latin typeface="+mj-ea"/>
                <a:ea typeface="+mj-ea"/>
              </a:rPr>
              <a:t>와 같은 방식으로 </a:t>
            </a:r>
            <a:r>
              <a:rPr lang="en-US" altLang="ko-KR" sz="1200" dirty="0">
                <a:solidFill>
                  <a:srgbClr val="666666"/>
                </a:solidFill>
                <a:latin typeface="+mj-ea"/>
                <a:ea typeface="+mj-ea"/>
              </a:rPr>
              <a:t>501</a:t>
            </a:r>
            <a:r>
              <a:rPr lang="ko-KR" altLang="en-US" sz="1200" dirty="0">
                <a:solidFill>
                  <a:srgbClr val="666666"/>
                </a:solidFill>
                <a:latin typeface="+mj-ea"/>
                <a:ea typeface="+mj-ea"/>
              </a:rPr>
              <a:t>위부터 </a:t>
            </a:r>
            <a:r>
              <a:rPr lang="en-US" altLang="ko-KR" sz="1200" dirty="0">
                <a:solidFill>
                  <a:srgbClr val="666666"/>
                </a:solidFill>
                <a:latin typeface="+mj-ea"/>
                <a:ea typeface="+mj-ea"/>
              </a:rPr>
              <a:t>1,250</a:t>
            </a:r>
            <a:r>
              <a:rPr lang="ko-KR" altLang="en-US" sz="1200" dirty="0">
                <a:solidFill>
                  <a:srgbClr val="666666"/>
                </a:solidFill>
                <a:latin typeface="+mj-ea"/>
                <a:ea typeface="+mj-ea"/>
              </a:rPr>
              <a:t>위까지의 </a:t>
            </a:r>
            <a:r>
              <a:rPr lang="ko-KR" altLang="en-US" sz="1200" dirty="0" err="1">
                <a:solidFill>
                  <a:srgbClr val="666666"/>
                </a:solidFill>
                <a:latin typeface="+mj-ea"/>
                <a:ea typeface="+mj-ea"/>
              </a:rPr>
              <a:t>중형주</a:t>
            </a:r>
            <a:r>
              <a:rPr lang="ko-KR" altLang="en-US" sz="1200" dirty="0">
                <a:solidFill>
                  <a:srgbClr val="666666"/>
                </a:solidFill>
                <a:latin typeface="+mj-ea"/>
                <a:ea typeface="+mj-ea"/>
              </a:rPr>
              <a:t> 평가</a:t>
            </a:r>
            <a:br>
              <a:rPr lang="ko-KR" altLang="en-US" sz="1200" dirty="0">
                <a:latin typeface="+mj-ea"/>
                <a:ea typeface="+mj-ea"/>
              </a:rPr>
            </a:br>
            <a:r>
              <a:rPr lang="en-US" altLang="ko-KR" sz="1200" dirty="0">
                <a:solidFill>
                  <a:srgbClr val="666666"/>
                </a:solidFill>
                <a:latin typeface="+mj-ea"/>
                <a:ea typeface="+mj-ea"/>
              </a:rPr>
              <a:t>Wilshire Small Growth : Wilshire Large Growth</a:t>
            </a:r>
            <a:r>
              <a:rPr lang="ko-KR" altLang="en-US" sz="1200" dirty="0">
                <a:solidFill>
                  <a:srgbClr val="666666"/>
                </a:solidFill>
                <a:latin typeface="+mj-ea"/>
                <a:ea typeface="+mj-ea"/>
              </a:rPr>
              <a:t>와 같은 방식으로 </a:t>
            </a:r>
            <a:r>
              <a:rPr lang="en-US" altLang="ko-KR" sz="1200" dirty="0">
                <a:solidFill>
                  <a:srgbClr val="666666"/>
                </a:solidFill>
                <a:latin typeface="+mj-ea"/>
                <a:ea typeface="+mj-ea"/>
              </a:rPr>
              <a:t>751</a:t>
            </a:r>
            <a:r>
              <a:rPr lang="ko-KR" altLang="en-US" sz="1200" dirty="0">
                <a:solidFill>
                  <a:srgbClr val="666666"/>
                </a:solidFill>
                <a:latin typeface="+mj-ea"/>
                <a:ea typeface="+mj-ea"/>
              </a:rPr>
              <a:t>위부터 </a:t>
            </a:r>
            <a:r>
              <a:rPr lang="en-US" altLang="ko-KR" sz="1200" dirty="0">
                <a:solidFill>
                  <a:srgbClr val="666666"/>
                </a:solidFill>
                <a:latin typeface="+mj-ea"/>
                <a:ea typeface="+mj-ea"/>
              </a:rPr>
              <a:t>2,500</a:t>
            </a:r>
            <a:r>
              <a:rPr lang="ko-KR" altLang="en-US" sz="1200" dirty="0">
                <a:solidFill>
                  <a:srgbClr val="666666"/>
                </a:solidFill>
                <a:latin typeface="+mj-ea"/>
                <a:ea typeface="+mj-ea"/>
              </a:rPr>
              <a:t>위까지의 소형주 평가</a:t>
            </a:r>
            <a:br>
              <a:rPr lang="ko-KR" altLang="en-US" sz="1200" dirty="0">
                <a:latin typeface="+mj-ea"/>
                <a:ea typeface="+mj-ea"/>
              </a:rPr>
            </a:br>
            <a:r>
              <a:rPr lang="en-US" altLang="ko-KR" sz="1200" dirty="0">
                <a:solidFill>
                  <a:srgbClr val="666666"/>
                </a:solidFill>
                <a:latin typeface="+mj-ea"/>
                <a:ea typeface="+mj-ea"/>
              </a:rPr>
              <a:t>Russel 2000 : 1,001</a:t>
            </a:r>
            <a:r>
              <a:rPr lang="ko-KR" altLang="en-US" sz="1200" dirty="0">
                <a:solidFill>
                  <a:srgbClr val="666666"/>
                </a:solidFill>
                <a:latin typeface="+mj-ea"/>
                <a:ea typeface="+mj-ea"/>
              </a:rPr>
              <a:t>위부터 </a:t>
            </a:r>
            <a:r>
              <a:rPr lang="en-US" altLang="ko-KR" sz="1200" dirty="0">
                <a:solidFill>
                  <a:srgbClr val="666666"/>
                </a:solidFill>
                <a:latin typeface="+mj-ea"/>
                <a:ea typeface="+mj-ea"/>
              </a:rPr>
              <a:t>3,000</a:t>
            </a:r>
            <a:r>
              <a:rPr lang="ko-KR" altLang="en-US" sz="1200" dirty="0">
                <a:solidFill>
                  <a:srgbClr val="666666"/>
                </a:solidFill>
                <a:latin typeface="+mj-ea"/>
                <a:ea typeface="+mj-ea"/>
              </a:rPr>
              <a:t>위 까지의 소형주</a:t>
            </a:r>
            <a:r>
              <a:rPr lang="en-US" altLang="ko-KR" sz="1200" dirty="0">
                <a:solidFill>
                  <a:srgbClr val="666666"/>
                </a:solidFill>
                <a:latin typeface="+mj-ea"/>
                <a:ea typeface="+mj-ea"/>
              </a:rPr>
              <a:t>, </a:t>
            </a:r>
            <a:r>
              <a:rPr lang="ko-KR" altLang="en-US" sz="1200" dirty="0">
                <a:solidFill>
                  <a:srgbClr val="666666"/>
                </a:solidFill>
                <a:latin typeface="+mj-ea"/>
                <a:ea typeface="+mj-ea"/>
              </a:rPr>
              <a:t>가치주와 성장주 모두</a:t>
            </a:r>
            <a:br>
              <a:rPr lang="ko-KR" altLang="en-US" sz="1400" dirty="0">
                <a:latin typeface="+mj-lt"/>
                <a:ea typeface="+mj-ea"/>
              </a:rPr>
            </a:br>
            <a:br>
              <a:rPr lang="ko-KR" altLang="en-US" sz="1400" dirty="0">
                <a:latin typeface="+mj-lt"/>
                <a:ea typeface="+mj-ea"/>
              </a:rPr>
            </a:br>
            <a:r>
              <a:rPr lang="ko-KR" altLang="en-US" sz="1400" dirty="0">
                <a:solidFill>
                  <a:srgbClr val="666666"/>
                </a:solidFill>
                <a:highlight>
                  <a:srgbClr val="FFFF00"/>
                </a:highlight>
                <a:latin typeface="+mj-lt"/>
                <a:ea typeface="+mj-ea"/>
              </a:rPr>
              <a:t>국제 지수 </a:t>
            </a:r>
            <a:r>
              <a:rPr lang="en-US" altLang="ko-KR" sz="1400" dirty="0">
                <a:solidFill>
                  <a:srgbClr val="666666"/>
                </a:solidFill>
                <a:highlight>
                  <a:srgbClr val="FFFF00"/>
                </a:highlight>
                <a:latin typeface="+mj-lt"/>
                <a:ea typeface="+mj-ea"/>
              </a:rPr>
              <a:t>: MSCI The World</a:t>
            </a:r>
            <a:br>
              <a:rPr lang="ko-KR" altLang="en-US" sz="1400" dirty="0">
                <a:latin typeface="+mj-lt"/>
                <a:ea typeface="+mj-ea"/>
              </a:rPr>
            </a:br>
            <a:r>
              <a:rPr lang="ko-KR" altLang="en-US" sz="1200" dirty="0">
                <a:solidFill>
                  <a:srgbClr val="666666"/>
                </a:solidFill>
                <a:latin typeface="+mj-lt"/>
                <a:ea typeface="+mj-ea"/>
              </a:rPr>
              <a:t>미국을 포함해 모든 선진국과 산업의 </a:t>
            </a:r>
            <a:r>
              <a:rPr lang="en-US" altLang="ko-KR" sz="1200" dirty="0">
                <a:solidFill>
                  <a:srgbClr val="666666"/>
                </a:solidFill>
                <a:latin typeface="+mj-lt"/>
                <a:ea typeface="+mj-ea"/>
              </a:rPr>
              <a:t>60% </a:t>
            </a:r>
            <a:r>
              <a:rPr lang="ko-KR" altLang="en-US" sz="1200" dirty="0">
                <a:solidFill>
                  <a:srgbClr val="666666"/>
                </a:solidFill>
                <a:latin typeface="+mj-lt"/>
                <a:ea typeface="+mj-ea"/>
              </a:rPr>
              <a:t>포함</a:t>
            </a:r>
            <a:br>
              <a:rPr lang="ko-KR" altLang="en-US" sz="1200" dirty="0">
                <a:latin typeface="+mj-lt"/>
                <a:ea typeface="+mj-ea"/>
              </a:rPr>
            </a:br>
            <a:r>
              <a:rPr lang="en-US" altLang="ko-KR" sz="1200" dirty="0">
                <a:solidFill>
                  <a:srgbClr val="666666"/>
                </a:solidFill>
                <a:latin typeface="+mj-lt"/>
                <a:ea typeface="+mj-ea"/>
              </a:rPr>
              <a:t>MSCI EAFE : </a:t>
            </a:r>
            <a:r>
              <a:rPr lang="ko-KR" altLang="en-US" sz="1200" dirty="0">
                <a:solidFill>
                  <a:srgbClr val="666666"/>
                </a:solidFill>
                <a:latin typeface="+mj-lt"/>
                <a:ea typeface="+mj-ea"/>
              </a:rPr>
              <a:t>미국을 제외한 유럽</a:t>
            </a:r>
            <a:r>
              <a:rPr lang="en-US" altLang="ko-KR" sz="1200" dirty="0">
                <a:solidFill>
                  <a:srgbClr val="666666"/>
                </a:solidFill>
                <a:latin typeface="+mj-lt"/>
                <a:ea typeface="+mj-ea"/>
              </a:rPr>
              <a:t>, </a:t>
            </a:r>
            <a:r>
              <a:rPr lang="ko-KR" altLang="en-US" sz="1200" dirty="0">
                <a:solidFill>
                  <a:srgbClr val="666666"/>
                </a:solidFill>
                <a:latin typeface="+mj-lt"/>
                <a:ea typeface="+mj-ea"/>
              </a:rPr>
              <a:t>호주</a:t>
            </a:r>
            <a:r>
              <a:rPr lang="en-US" altLang="ko-KR" sz="1200" dirty="0">
                <a:solidFill>
                  <a:srgbClr val="666666"/>
                </a:solidFill>
                <a:latin typeface="+mj-lt"/>
                <a:ea typeface="+mj-ea"/>
              </a:rPr>
              <a:t>, </a:t>
            </a:r>
            <a:r>
              <a:rPr lang="ko-KR" altLang="en-US" sz="1200" dirty="0">
                <a:solidFill>
                  <a:srgbClr val="666666"/>
                </a:solidFill>
                <a:latin typeface="+mj-lt"/>
                <a:ea typeface="+mj-ea"/>
              </a:rPr>
              <a:t>극동의 </a:t>
            </a:r>
            <a:r>
              <a:rPr lang="en-US" altLang="ko-KR" sz="1200" dirty="0">
                <a:solidFill>
                  <a:srgbClr val="666666"/>
                </a:solidFill>
                <a:latin typeface="+mj-lt"/>
                <a:ea typeface="+mj-ea"/>
              </a:rPr>
              <a:t>20</a:t>
            </a:r>
            <a:r>
              <a:rPr lang="ko-KR" altLang="en-US" sz="1200" dirty="0">
                <a:solidFill>
                  <a:srgbClr val="666666"/>
                </a:solidFill>
                <a:latin typeface="+mj-lt"/>
                <a:ea typeface="+mj-ea"/>
              </a:rPr>
              <a:t>개국 시가총액의 </a:t>
            </a:r>
            <a:r>
              <a:rPr lang="en-US" altLang="ko-KR" sz="1200" dirty="0">
                <a:solidFill>
                  <a:srgbClr val="666666"/>
                </a:solidFill>
                <a:latin typeface="+mj-lt"/>
                <a:ea typeface="+mj-ea"/>
              </a:rPr>
              <a:t>60% </a:t>
            </a:r>
            <a:r>
              <a:rPr lang="ko-KR" altLang="en-US" sz="1200" dirty="0">
                <a:solidFill>
                  <a:srgbClr val="666666"/>
                </a:solidFill>
                <a:latin typeface="+mj-lt"/>
                <a:ea typeface="+mj-ea"/>
              </a:rPr>
              <a:t>포함</a:t>
            </a:r>
            <a:br>
              <a:rPr lang="ko-KR" altLang="en-US" sz="1200" dirty="0">
                <a:latin typeface="+mj-lt"/>
                <a:ea typeface="+mj-ea"/>
              </a:rPr>
            </a:br>
            <a:r>
              <a:rPr lang="en-US" altLang="ko-KR" sz="1200" dirty="0">
                <a:solidFill>
                  <a:srgbClr val="666666"/>
                </a:solidFill>
                <a:latin typeface="+mj-lt"/>
                <a:ea typeface="+mj-ea"/>
              </a:rPr>
              <a:t>MSCI Emerging Markets : </a:t>
            </a:r>
            <a:r>
              <a:rPr lang="ko-KR" altLang="en-US" sz="1200" dirty="0">
                <a:solidFill>
                  <a:srgbClr val="666666"/>
                </a:solidFill>
                <a:latin typeface="+mj-lt"/>
                <a:ea typeface="+mj-ea"/>
              </a:rPr>
              <a:t>내부 지침에 의해 신흥시장으로 구분되는 국가에 </a:t>
            </a:r>
            <a:r>
              <a:rPr lang="en-US" altLang="ko-KR" sz="1200" dirty="0">
                <a:solidFill>
                  <a:srgbClr val="666666"/>
                </a:solidFill>
                <a:latin typeface="+mj-lt"/>
                <a:ea typeface="+mj-ea"/>
              </a:rPr>
              <a:t>MSCI </a:t>
            </a:r>
            <a:r>
              <a:rPr lang="ko-KR" altLang="en-US" sz="1200" dirty="0">
                <a:solidFill>
                  <a:srgbClr val="666666"/>
                </a:solidFill>
                <a:latin typeface="+mj-lt"/>
                <a:ea typeface="+mj-ea"/>
              </a:rPr>
              <a:t>기준 적용</a:t>
            </a:r>
            <a:br>
              <a:rPr lang="ko-KR" altLang="en-US" sz="1400" dirty="0">
                <a:latin typeface="+mj-lt"/>
                <a:ea typeface="+mj-ea"/>
              </a:rPr>
            </a:br>
            <a:br>
              <a:rPr lang="ko-KR" altLang="en-US" sz="1400" dirty="0">
                <a:latin typeface="+mj-lt"/>
                <a:ea typeface="+mj-ea"/>
              </a:rPr>
            </a:br>
            <a:r>
              <a:rPr lang="ko-KR" altLang="en-US" sz="1400" dirty="0">
                <a:solidFill>
                  <a:srgbClr val="666666"/>
                </a:solidFill>
                <a:highlight>
                  <a:srgbClr val="FFFF00"/>
                </a:highlight>
                <a:latin typeface="+mj-lt"/>
                <a:ea typeface="+mj-ea"/>
              </a:rPr>
              <a:t>채권 지수</a:t>
            </a:r>
            <a:br>
              <a:rPr lang="ko-KR" altLang="en-US" sz="1400" dirty="0">
                <a:latin typeface="+mj-lt"/>
                <a:ea typeface="+mj-ea"/>
              </a:rPr>
            </a:br>
            <a:r>
              <a:rPr lang="en-US" altLang="ko-KR" sz="1200" dirty="0">
                <a:solidFill>
                  <a:srgbClr val="666666"/>
                </a:solidFill>
                <a:latin typeface="+mj-lt"/>
                <a:ea typeface="+mj-ea"/>
              </a:rPr>
              <a:t>Lehman Bros. Long-Term Govt/Corp : </a:t>
            </a:r>
            <a:r>
              <a:rPr lang="ko-KR" altLang="en-US" sz="1200" dirty="0">
                <a:solidFill>
                  <a:srgbClr val="666666"/>
                </a:solidFill>
                <a:latin typeface="+mj-lt"/>
                <a:ea typeface="+mj-ea"/>
              </a:rPr>
              <a:t>액면 </a:t>
            </a:r>
            <a:r>
              <a:rPr lang="en-US" altLang="ko-KR" sz="1200" dirty="0">
                <a:solidFill>
                  <a:srgbClr val="666666"/>
                </a:solidFill>
                <a:latin typeface="+mj-lt"/>
                <a:ea typeface="+mj-ea"/>
              </a:rPr>
              <a:t>1</a:t>
            </a:r>
            <a:r>
              <a:rPr lang="ko-KR" altLang="en-US" sz="1200" dirty="0">
                <a:solidFill>
                  <a:srgbClr val="666666"/>
                </a:solidFill>
                <a:latin typeface="+mj-lt"/>
                <a:ea typeface="+mj-ea"/>
              </a:rPr>
              <a:t>억 달러 이상</a:t>
            </a:r>
            <a:r>
              <a:rPr lang="en-US" altLang="ko-KR" sz="1200" dirty="0">
                <a:solidFill>
                  <a:srgbClr val="666666"/>
                </a:solidFill>
                <a:latin typeface="+mj-lt"/>
                <a:ea typeface="+mj-ea"/>
              </a:rPr>
              <a:t>, </a:t>
            </a:r>
            <a:r>
              <a:rPr lang="ko-KR" altLang="en-US" sz="1200" dirty="0">
                <a:solidFill>
                  <a:srgbClr val="666666"/>
                </a:solidFill>
                <a:latin typeface="+mj-lt"/>
                <a:ea typeface="+mj-ea"/>
              </a:rPr>
              <a:t>만기 </a:t>
            </a:r>
            <a:r>
              <a:rPr lang="en-US" altLang="ko-KR" sz="1200" dirty="0">
                <a:solidFill>
                  <a:srgbClr val="666666"/>
                </a:solidFill>
                <a:latin typeface="+mj-lt"/>
                <a:ea typeface="+mj-ea"/>
              </a:rPr>
              <a:t>10</a:t>
            </a:r>
            <a:r>
              <a:rPr lang="ko-KR" altLang="en-US" sz="1200" dirty="0">
                <a:solidFill>
                  <a:srgbClr val="666666"/>
                </a:solidFill>
                <a:latin typeface="+mj-lt"/>
                <a:ea typeface="+mj-ea"/>
              </a:rPr>
              <a:t>년 이상의 재무부</a:t>
            </a:r>
            <a:r>
              <a:rPr lang="en-US" altLang="ko-KR" sz="1200" dirty="0">
                <a:solidFill>
                  <a:srgbClr val="666666"/>
                </a:solidFill>
                <a:latin typeface="+mj-lt"/>
                <a:ea typeface="+mj-ea"/>
              </a:rPr>
              <a:t>, </a:t>
            </a:r>
            <a:r>
              <a:rPr lang="ko-KR" altLang="en-US" sz="1200" dirty="0">
                <a:solidFill>
                  <a:srgbClr val="666666"/>
                </a:solidFill>
                <a:latin typeface="+mj-lt"/>
                <a:ea typeface="+mj-ea"/>
              </a:rPr>
              <a:t>정부기관</a:t>
            </a:r>
            <a:r>
              <a:rPr lang="en-US" altLang="ko-KR" sz="1200" dirty="0">
                <a:solidFill>
                  <a:srgbClr val="666666"/>
                </a:solidFill>
                <a:latin typeface="+mj-lt"/>
                <a:ea typeface="+mj-ea"/>
              </a:rPr>
              <a:t>, </a:t>
            </a:r>
            <a:r>
              <a:rPr lang="ko-KR" altLang="en-US" sz="1200" dirty="0">
                <a:solidFill>
                  <a:srgbClr val="666666"/>
                </a:solidFill>
                <a:latin typeface="+mj-lt"/>
                <a:ea typeface="+mj-ea"/>
              </a:rPr>
              <a:t>기업의 채권</a:t>
            </a:r>
            <a:br>
              <a:rPr lang="ko-KR" altLang="en-US" sz="1200" dirty="0">
                <a:latin typeface="+mj-lt"/>
                <a:ea typeface="+mj-ea"/>
              </a:rPr>
            </a:br>
            <a:r>
              <a:rPr lang="en-US" altLang="ko-KR" sz="1200" dirty="0">
                <a:solidFill>
                  <a:srgbClr val="666666"/>
                </a:solidFill>
                <a:latin typeface="+mj-lt"/>
                <a:ea typeface="+mj-ea"/>
              </a:rPr>
              <a:t>Lehman Bros. </a:t>
            </a:r>
            <a:r>
              <a:rPr lang="en-US" altLang="ko-KR" sz="1200" dirty="0" err="1">
                <a:solidFill>
                  <a:srgbClr val="666666"/>
                </a:solidFill>
                <a:latin typeface="+mj-lt"/>
                <a:ea typeface="+mj-ea"/>
              </a:rPr>
              <a:t>Interm</a:t>
            </a:r>
            <a:r>
              <a:rPr lang="en-US" altLang="ko-KR" sz="1200" dirty="0">
                <a:solidFill>
                  <a:srgbClr val="666666"/>
                </a:solidFill>
                <a:latin typeface="+mj-lt"/>
                <a:ea typeface="+mj-ea"/>
              </a:rPr>
              <a:t>-Term Govt/Corp : Lehman Bros. Long-Term Govt/Corp </a:t>
            </a:r>
            <a:r>
              <a:rPr lang="ko-KR" altLang="en-US" sz="1200" dirty="0">
                <a:solidFill>
                  <a:srgbClr val="666666"/>
                </a:solidFill>
                <a:latin typeface="+mj-lt"/>
                <a:ea typeface="+mj-ea"/>
              </a:rPr>
              <a:t>와 같은 기준에 만기는 </a:t>
            </a:r>
            <a:r>
              <a:rPr lang="en-US" altLang="ko-KR" sz="1200" dirty="0">
                <a:solidFill>
                  <a:srgbClr val="666666"/>
                </a:solidFill>
                <a:latin typeface="+mj-lt"/>
                <a:ea typeface="+mj-ea"/>
              </a:rPr>
              <a:t>1</a:t>
            </a:r>
            <a:r>
              <a:rPr lang="ko-KR" altLang="en-US" sz="1200" dirty="0">
                <a:solidFill>
                  <a:srgbClr val="666666"/>
                </a:solidFill>
                <a:latin typeface="+mj-lt"/>
                <a:ea typeface="+mj-ea"/>
              </a:rPr>
              <a:t>년 이상 </a:t>
            </a:r>
            <a:r>
              <a:rPr lang="en-US" altLang="ko-KR" sz="1200" dirty="0">
                <a:solidFill>
                  <a:srgbClr val="666666"/>
                </a:solidFill>
                <a:latin typeface="+mj-lt"/>
                <a:ea typeface="+mj-ea"/>
              </a:rPr>
              <a:t>10</a:t>
            </a:r>
            <a:r>
              <a:rPr lang="ko-KR" altLang="en-US" sz="1200" dirty="0">
                <a:solidFill>
                  <a:srgbClr val="666666"/>
                </a:solidFill>
                <a:latin typeface="+mj-lt"/>
                <a:ea typeface="+mj-ea"/>
              </a:rPr>
              <a:t>년 미만의 채권</a:t>
            </a:r>
            <a:endParaRPr lang="ko-KR" altLang="en-US" sz="1200" dirty="0">
              <a:latin typeface="+mj-lt"/>
              <a:ea typeface="+mj-ea"/>
            </a:endParaRPr>
          </a:p>
        </p:txBody>
      </p:sp>
      <p:sp>
        <p:nvSpPr>
          <p:cNvPr id="7" name="직사각형 6">
            <a:extLst>
              <a:ext uri="{FF2B5EF4-FFF2-40B4-BE49-F238E27FC236}">
                <a16:creationId xmlns:a16="http://schemas.microsoft.com/office/drawing/2014/main" id="{3DAD539D-8E57-4722-8651-668F1B2C59C2}"/>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976479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95797D3-C8F2-4E8B-BACD-E06B4C3BE938}"/>
              </a:ext>
            </a:extLst>
          </p:cNvPr>
          <p:cNvSpPr/>
          <p:nvPr/>
        </p:nvSpPr>
        <p:spPr>
          <a:xfrm>
            <a:off x="539552" y="1242086"/>
            <a:ext cx="8064896" cy="523220"/>
          </a:xfrm>
          <a:prstGeom prst="rect">
            <a:avLst/>
          </a:prstGeom>
        </p:spPr>
        <p:txBody>
          <a:bodyPr wrap="square">
            <a:spAutoFit/>
          </a:bodyPr>
          <a:lstStyle/>
          <a:p>
            <a:r>
              <a:rPr lang="en-US" altLang="ko-KR" sz="1400" dirty="0"/>
              <a:t>John Bogle, “The Index Mutual Fund: 40 Years of Growth, Change, and Challenge”, Journal of Financial Analyst, Jan/Feb 2016). </a:t>
            </a:r>
            <a:endParaRPr lang="ko-KR" altLang="en-US" sz="1400" dirty="0"/>
          </a:p>
        </p:txBody>
      </p:sp>
      <p:sp>
        <p:nvSpPr>
          <p:cNvPr id="6" name="직사각형 5">
            <a:extLst>
              <a:ext uri="{FF2B5EF4-FFF2-40B4-BE49-F238E27FC236}">
                <a16:creationId xmlns:a16="http://schemas.microsoft.com/office/drawing/2014/main" id="{E8C90FC3-BC3E-4CCB-9630-3FD71B7BCFC8}"/>
              </a:ext>
            </a:extLst>
          </p:cNvPr>
          <p:cNvSpPr/>
          <p:nvPr/>
        </p:nvSpPr>
        <p:spPr>
          <a:xfrm>
            <a:off x="458658" y="868753"/>
            <a:ext cx="3528392" cy="369332"/>
          </a:xfrm>
          <a:prstGeom prst="rect">
            <a:avLst/>
          </a:prstGeom>
        </p:spPr>
        <p:txBody>
          <a:bodyPr wrap="square">
            <a:spAutoFit/>
          </a:bodyPr>
          <a:lstStyle/>
          <a:p>
            <a:r>
              <a:rPr lang="en-US" altLang="ko-KR" dirty="0"/>
              <a:t>Index Fund </a:t>
            </a:r>
            <a:r>
              <a:rPr lang="ko-KR" altLang="en-US" dirty="0"/>
              <a:t>와 알파펀드</a:t>
            </a:r>
          </a:p>
        </p:txBody>
      </p:sp>
      <p:sp>
        <p:nvSpPr>
          <p:cNvPr id="3" name="직사각형 2">
            <a:extLst>
              <a:ext uri="{FF2B5EF4-FFF2-40B4-BE49-F238E27FC236}">
                <a16:creationId xmlns:a16="http://schemas.microsoft.com/office/drawing/2014/main" id="{A00815E1-CEF8-4CB8-91B4-A1524F9C00CA}"/>
              </a:ext>
            </a:extLst>
          </p:cNvPr>
          <p:cNvSpPr/>
          <p:nvPr/>
        </p:nvSpPr>
        <p:spPr>
          <a:xfrm>
            <a:off x="467544" y="1916832"/>
            <a:ext cx="7344816" cy="1723549"/>
          </a:xfrm>
          <a:prstGeom prst="rect">
            <a:avLst/>
          </a:prstGeom>
        </p:spPr>
        <p:txBody>
          <a:bodyPr wrap="square">
            <a:spAutoFit/>
          </a:bodyPr>
          <a:lstStyle/>
          <a:p>
            <a:r>
              <a:rPr lang="ko-KR" altLang="en-US" dirty="0"/>
              <a:t>‘</a:t>
            </a:r>
            <a:r>
              <a:rPr lang="en-US" altLang="ko-KR" dirty="0"/>
              <a:t>Smart beta’</a:t>
            </a:r>
          </a:p>
          <a:p>
            <a:r>
              <a:rPr lang="en-US" altLang="ko-KR" sz="1400" dirty="0"/>
              <a:t>risk factor</a:t>
            </a:r>
            <a:r>
              <a:rPr lang="ko-KR" altLang="en-US" sz="1400" dirty="0"/>
              <a:t>에 대한 </a:t>
            </a:r>
            <a:r>
              <a:rPr lang="en-US" altLang="ko-KR" sz="1400" dirty="0"/>
              <a:t>overweight </a:t>
            </a:r>
            <a:r>
              <a:rPr lang="ko-KR" altLang="en-US" sz="1400" dirty="0"/>
              <a:t>또는 </a:t>
            </a:r>
            <a:r>
              <a:rPr lang="en-US" altLang="ko-KR" sz="1400" dirty="0"/>
              <a:t>underweight</a:t>
            </a:r>
            <a:r>
              <a:rPr lang="ko-KR" altLang="en-US" sz="1400" dirty="0"/>
              <a:t>을 통해 시장 대비 초과수익을 추 구하는 투자전략</a:t>
            </a:r>
            <a:endParaRPr lang="en-US" altLang="ko-KR" sz="1400" dirty="0"/>
          </a:p>
          <a:p>
            <a:pPr marL="285750" indent="-285750">
              <a:buFont typeface="Wingdings" panose="05000000000000000000" pitchFamily="2" charset="2"/>
              <a:buChar char="à"/>
            </a:pPr>
            <a:r>
              <a:rPr lang="ko-KR" altLang="en-US" sz="1400" dirty="0"/>
              <a:t>특정 </a:t>
            </a:r>
            <a:r>
              <a:rPr lang="en-US" altLang="ko-KR" sz="1400" dirty="0"/>
              <a:t>Factor</a:t>
            </a:r>
            <a:r>
              <a:rPr lang="ko-KR" altLang="en-US" sz="1400" dirty="0"/>
              <a:t>에 노출된 </a:t>
            </a:r>
            <a:r>
              <a:rPr lang="en-US" altLang="ko-KR" sz="1400" dirty="0"/>
              <a:t>Alpha </a:t>
            </a:r>
            <a:r>
              <a:rPr lang="ko-KR" altLang="en-US" sz="1400" dirty="0"/>
              <a:t>전략 일환 정의</a:t>
            </a:r>
            <a:endParaRPr lang="en-US" altLang="ko-KR" sz="1400" dirty="0"/>
          </a:p>
          <a:p>
            <a:pPr marL="285750" indent="-285750">
              <a:buFont typeface="Wingdings" panose="05000000000000000000" pitchFamily="2" charset="2"/>
              <a:buChar char="à"/>
            </a:pPr>
            <a:r>
              <a:rPr lang="en-US" altLang="ko-KR" sz="1400" dirty="0"/>
              <a:t>(Josh </a:t>
            </a:r>
            <a:r>
              <a:rPr lang="en-US" altLang="ko-KR" sz="1400" dirty="0" err="1"/>
              <a:t>Barrickman</a:t>
            </a:r>
            <a:r>
              <a:rPr lang="en-US" altLang="ko-KR" sz="1400" dirty="0"/>
              <a:t>, “Why smart beta can't win the indexing race”, Vanguard Blog for Advisor, Feb. 2015)</a:t>
            </a:r>
          </a:p>
          <a:p>
            <a:pPr marL="285750" indent="-285750">
              <a:buFont typeface="Wingdings" panose="05000000000000000000" pitchFamily="2" charset="2"/>
              <a:buChar char="à"/>
            </a:pPr>
            <a:endParaRPr lang="ko-KR" altLang="en-US" dirty="0"/>
          </a:p>
        </p:txBody>
      </p:sp>
      <p:sp>
        <p:nvSpPr>
          <p:cNvPr id="7" name="직사각형 6">
            <a:extLst>
              <a:ext uri="{FF2B5EF4-FFF2-40B4-BE49-F238E27FC236}">
                <a16:creationId xmlns:a16="http://schemas.microsoft.com/office/drawing/2014/main" id="{BF9227BC-2D6E-46F1-A915-9C491D0942E7}"/>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53305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095A6FA6-7D3B-45B7-9DA1-0469FA0A6FBE}"/>
              </a:ext>
            </a:extLst>
          </p:cNvPr>
          <p:cNvSpPr/>
          <p:nvPr/>
        </p:nvSpPr>
        <p:spPr>
          <a:xfrm>
            <a:off x="467544" y="1605301"/>
            <a:ext cx="8280920" cy="738664"/>
          </a:xfrm>
          <a:prstGeom prst="rect">
            <a:avLst/>
          </a:prstGeom>
        </p:spPr>
        <p:txBody>
          <a:bodyPr wrap="square">
            <a:spAutoFit/>
          </a:bodyPr>
          <a:lstStyle/>
          <a:p>
            <a:r>
              <a:rPr lang="en-US" altLang="ko-KR" sz="1400" dirty="0" err="1"/>
              <a:t>Martijn</a:t>
            </a:r>
            <a:r>
              <a:rPr lang="en-US" altLang="ko-KR" sz="1400" dirty="0"/>
              <a:t> </a:t>
            </a:r>
            <a:r>
              <a:rPr lang="en-US" altLang="ko-KR" sz="1400" dirty="0" err="1"/>
              <a:t>Cremers</a:t>
            </a:r>
            <a:r>
              <a:rPr lang="en-US" altLang="ko-KR" sz="1400" dirty="0"/>
              <a:t>, Miguel Ferreira, Pedro Matos, Laura Starks, </a:t>
            </a:r>
          </a:p>
          <a:p>
            <a:r>
              <a:rPr lang="en-US" altLang="ko-KR" sz="1400" dirty="0">
                <a:highlight>
                  <a:srgbClr val="FFFF00"/>
                </a:highlight>
              </a:rPr>
              <a:t>"Indexing and Active Fund Management: International Evidence", </a:t>
            </a:r>
            <a:r>
              <a:rPr lang="en-US" altLang="ko-KR" sz="1400" dirty="0"/>
              <a:t>Journal of Financial Economics, forthcoming, 2015</a:t>
            </a:r>
            <a:endParaRPr lang="ko-KR" altLang="en-US" sz="1400" dirty="0"/>
          </a:p>
        </p:txBody>
      </p:sp>
      <p:sp>
        <p:nvSpPr>
          <p:cNvPr id="6" name="직사각형 5">
            <a:extLst>
              <a:ext uri="{FF2B5EF4-FFF2-40B4-BE49-F238E27FC236}">
                <a16:creationId xmlns:a16="http://schemas.microsoft.com/office/drawing/2014/main" id="{D96A1F29-D4E6-4063-A606-07B63B5414B2}"/>
              </a:ext>
            </a:extLst>
          </p:cNvPr>
          <p:cNvSpPr/>
          <p:nvPr/>
        </p:nvSpPr>
        <p:spPr>
          <a:xfrm>
            <a:off x="467544" y="2405998"/>
            <a:ext cx="7848872" cy="738664"/>
          </a:xfrm>
          <a:prstGeom prst="rect">
            <a:avLst/>
          </a:prstGeom>
        </p:spPr>
        <p:txBody>
          <a:bodyPr wrap="square">
            <a:spAutoFit/>
          </a:bodyPr>
          <a:lstStyle/>
          <a:p>
            <a:r>
              <a:rPr lang="en-US" altLang="ko-KR" sz="1400" dirty="0"/>
              <a:t>Moreover, the </a:t>
            </a:r>
            <a:r>
              <a:rPr lang="en-US" altLang="ko-KR" sz="1400" dirty="0">
                <a:highlight>
                  <a:srgbClr val="FFFF00"/>
                </a:highlight>
              </a:rPr>
              <a:t>average alpha generated </a:t>
            </a:r>
            <a:r>
              <a:rPr lang="en-US" altLang="ko-KR" sz="1400" dirty="0"/>
              <a:t>by active management is higher in countries with more explicit indexing and lower in countries with more </a:t>
            </a:r>
            <a:r>
              <a:rPr lang="en-US" altLang="ko-KR" sz="1400" dirty="0">
                <a:highlight>
                  <a:srgbClr val="FFFF00"/>
                </a:highlight>
              </a:rPr>
              <a:t>closet indexing</a:t>
            </a:r>
            <a:r>
              <a:rPr lang="en-US" altLang="ko-KR" sz="1400" dirty="0"/>
              <a:t>. Overall, our evidence suggests that explicit indexing improves competition in the mutual fund industry. </a:t>
            </a:r>
            <a:endParaRPr lang="ko-KR" altLang="en-US" sz="1400" dirty="0"/>
          </a:p>
        </p:txBody>
      </p:sp>
      <p:sp>
        <p:nvSpPr>
          <p:cNvPr id="8" name="직사각형 7">
            <a:extLst>
              <a:ext uri="{FF2B5EF4-FFF2-40B4-BE49-F238E27FC236}">
                <a16:creationId xmlns:a16="http://schemas.microsoft.com/office/drawing/2014/main" id="{449909F5-2E60-4D67-94BD-AD14E273C6E3}"/>
              </a:ext>
            </a:extLst>
          </p:cNvPr>
          <p:cNvSpPr/>
          <p:nvPr/>
        </p:nvSpPr>
        <p:spPr>
          <a:xfrm>
            <a:off x="446814" y="3268728"/>
            <a:ext cx="7839014" cy="3200876"/>
          </a:xfrm>
          <a:prstGeom prst="rect">
            <a:avLst/>
          </a:prstGeom>
        </p:spPr>
        <p:txBody>
          <a:bodyPr wrap="square">
            <a:spAutoFit/>
          </a:bodyPr>
          <a:lstStyle/>
          <a:p>
            <a:pPr algn="just" fontAlgn="base"/>
            <a:r>
              <a:rPr lang="en-US" altLang="ko-KR" sz="1200" kern="0" dirty="0">
                <a:solidFill>
                  <a:srgbClr val="000000"/>
                </a:solidFill>
                <a:highlight>
                  <a:srgbClr val="FFFF00"/>
                </a:highlight>
                <a:latin typeface="+mj-ea"/>
              </a:rPr>
              <a:t>Active Shares’ : </a:t>
            </a:r>
            <a:r>
              <a:rPr lang="ko-KR" altLang="en-US" sz="1200" kern="0" dirty="0">
                <a:solidFill>
                  <a:srgbClr val="000000"/>
                </a:solidFill>
                <a:highlight>
                  <a:srgbClr val="FFFF00"/>
                </a:highlight>
                <a:latin typeface="+mj-ea"/>
              </a:rPr>
              <a:t> </a:t>
            </a:r>
            <a:r>
              <a:rPr lang="ko-KR" altLang="en-US" sz="1000" kern="0" dirty="0">
                <a:solidFill>
                  <a:srgbClr val="000000"/>
                </a:solidFill>
                <a:latin typeface="+mj-ea"/>
              </a:rPr>
              <a:t>펀드내 </a:t>
            </a:r>
            <a:r>
              <a:rPr lang="ko-KR" altLang="en-US" sz="1000" kern="0" dirty="0">
                <a:solidFill>
                  <a:srgbClr val="000000"/>
                </a:solidFill>
                <a:highlight>
                  <a:srgbClr val="FFFF00"/>
                </a:highlight>
                <a:latin typeface="+mj-ea"/>
              </a:rPr>
              <a:t>개별주식의 비중과 벤치마크 내 해당 주식의 비중을 비교하는 개념</a:t>
            </a:r>
            <a:r>
              <a:rPr lang="en-US" altLang="ko-KR" sz="1000" kern="0" dirty="0">
                <a:solidFill>
                  <a:srgbClr val="000000"/>
                </a:solidFill>
                <a:latin typeface="+mj-ea"/>
              </a:rPr>
              <a:t> </a:t>
            </a:r>
          </a:p>
          <a:p>
            <a:pPr algn="just" fontAlgn="base"/>
            <a:r>
              <a:rPr lang="ko-KR" altLang="en-US" sz="1000" kern="0" dirty="0">
                <a:solidFill>
                  <a:srgbClr val="000000"/>
                </a:solidFill>
                <a:latin typeface="+mj-ea"/>
              </a:rPr>
              <a:t>순수 인덱스펀드는 ‘</a:t>
            </a:r>
            <a:r>
              <a:rPr lang="en-US" altLang="ko-KR" sz="1000" kern="0" dirty="0">
                <a:solidFill>
                  <a:srgbClr val="000000"/>
                </a:solidFill>
                <a:latin typeface="+mj-ea"/>
              </a:rPr>
              <a:t>0’</a:t>
            </a:r>
            <a:r>
              <a:rPr lang="ko-KR" altLang="en-US" sz="1000" kern="0" dirty="0">
                <a:solidFill>
                  <a:srgbClr val="000000"/>
                </a:solidFill>
                <a:latin typeface="+mj-ea"/>
              </a:rPr>
              <a:t>의 ‘</a:t>
            </a:r>
            <a:r>
              <a:rPr lang="en-US" altLang="ko-KR" sz="1000" kern="0" dirty="0">
                <a:solidFill>
                  <a:srgbClr val="000000"/>
                </a:solidFill>
                <a:latin typeface="+mj-ea"/>
              </a:rPr>
              <a:t>Active Shares’</a:t>
            </a:r>
            <a:r>
              <a:rPr lang="ko-KR" altLang="en-US" sz="1000" kern="0" dirty="0">
                <a:solidFill>
                  <a:srgbClr val="000000"/>
                </a:solidFill>
                <a:latin typeface="+mj-ea"/>
              </a:rPr>
              <a:t>를 갖지만 </a:t>
            </a:r>
            <a:r>
              <a:rPr lang="en-US" altLang="ko-KR" sz="1000" kern="0" dirty="0">
                <a:solidFill>
                  <a:srgbClr val="000000"/>
                </a:solidFill>
                <a:latin typeface="+mj-ea"/>
              </a:rPr>
              <a:t>,Active </a:t>
            </a:r>
            <a:r>
              <a:rPr lang="ko-KR" altLang="en-US" sz="1000" kern="0" dirty="0">
                <a:solidFill>
                  <a:srgbClr val="000000"/>
                </a:solidFill>
                <a:latin typeface="+mj-ea"/>
              </a:rPr>
              <a:t>펀드일수록 수치가 높아짐</a:t>
            </a:r>
            <a:r>
              <a:rPr lang="en-US" altLang="ko-KR" sz="1000" kern="0" dirty="0">
                <a:solidFill>
                  <a:srgbClr val="000000"/>
                </a:solidFill>
                <a:latin typeface="+mj-ea"/>
              </a:rPr>
              <a:t>. ‘</a:t>
            </a:r>
          </a:p>
          <a:p>
            <a:pPr algn="just" fontAlgn="base"/>
            <a:endParaRPr lang="en-US" altLang="ko-KR" sz="1000" kern="0" dirty="0">
              <a:solidFill>
                <a:srgbClr val="000000"/>
              </a:solidFill>
              <a:latin typeface="+mj-ea"/>
            </a:endParaRPr>
          </a:p>
          <a:p>
            <a:pPr algn="just" fontAlgn="base"/>
            <a:r>
              <a:rPr lang="en-US" altLang="ko-KR" sz="1000" kern="0" dirty="0">
                <a:solidFill>
                  <a:srgbClr val="000000"/>
                </a:solidFill>
                <a:latin typeface="+mj-ea"/>
              </a:rPr>
              <a:t>Active Shares’</a:t>
            </a:r>
            <a:r>
              <a:rPr lang="ko-KR" altLang="en-US" sz="1000" kern="0" dirty="0">
                <a:solidFill>
                  <a:srgbClr val="000000"/>
                </a:solidFill>
                <a:latin typeface="+mj-ea"/>
              </a:rPr>
              <a:t>는 </a:t>
            </a:r>
            <a:r>
              <a:rPr lang="ko-KR" altLang="en-US" sz="1000" kern="0" dirty="0" err="1">
                <a:solidFill>
                  <a:srgbClr val="000000"/>
                </a:solidFill>
                <a:latin typeface="+mj-ea"/>
              </a:rPr>
              <a:t>운용자</a:t>
            </a:r>
            <a:r>
              <a:rPr lang="en-US" altLang="ko-KR" sz="1000" kern="0" dirty="0">
                <a:solidFill>
                  <a:srgbClr val="000000"/>
                </a:solidFill>
                <a:latin typeface="+mj-ea"/>
              </a:rPr>
              <a:t>(manager)</a:t>
            </a:r>
            <a:r>
              <a:rPr lang="ko-KR" altLang="en-US" sz="1000" kern="0" dirty="0">
                <a:solidFill>
                  <a:srgbClr val="000000"/>
                </a:solidFill>
                <a:latin typeface="+mj-ea"/>
              </a:rPr>
              <a:t>의 능력과 개별종목에 대한 확신</a:t>
            </a:r>
            <a:r>
              <a:rPr lang="en-US" altLang="ko-KR" sz="1000" kern="0" dirty="0">
                <a:solidFill>
                  <a:srgbClr val="000000"/>
                </a:solidFill>
                <a:latin typeface="+mj-ea"/>
              </a:rPr>
              <a:t>, </a:t>
            </a:r>
            <a:r>
              <a:rPr lang="ko-KR" altLang="en-US" sz="1000" kern="0" dirty="0">
                <a:solidFill>
                  <a:srgbClr val="000000"/>
                </a:solidFill>
                <a:latin typeface="+mj-ea"/>
              </a:rPr>
              <a:t>이상현상과 같은 투자기회의 활용 정도를 반영하는 지표임</a:t>
            </a:r>
            <a:r>
              <a:rPr lang="en-US" altLang="ko-KR" sz="1000" kern="0" dirty="0">
                <a:solidFill>
                  <a:srgbClr val="000000"/>
                </a:solidFill>
                <a:latin typeface="+mj-ea"/>
              </a:rPr>
              <a:t>. </a:t>
            </a:r>
          </a:p>
          <a:p>
            <a:pPr algn="just" fontAlgn="base"/>
            <a:endParaRPr lang="ko-KR" altLang="en-US" sz="1000" kern="0" dirty="0">
              <a:solidFill>
                <a:srgbClr val="000000"/>
              </a:solidFill>
              <a:latin typeface="+mj-ea"/>
            </a:endParaRPr>
          </a:p>
          <a:p>
            <a:pPr algn="just" fontAlgn="base"/>
            <a:r>
              <a:rPr lang="en-US" altLang="ko-KR" sz="1000" kern="0" dirty="0">
                <a:solidFill>
                  <a:srgbClr val="000000"/>
                </a:solidFill>
                <a:latin typeface="+mj-ea"/>
              </a:rPr>
              <a:t>'Active Shares'</a:t>
            </a:r>
            <a:r>
              <a:rPr lang="ko-KR" altLang="en-US" sz="1000" kern="0" dirty="0">
                <a:solidFill>
                  <a:srgbClr val="000000"/>
                </a:solidFill>
                <a:latin typeface="+mj-ea"/>
              </a:rPr>
              <a:t>의 비율이 높을수록 감수할 위험의 정도와 함께 기대수익률도 상승하며</a:t>
            </a:r>
            <a:r>
              <a:rPr lang="en-US" altLang="ko-KR" sz="1000" kern="0" dirty="0">
                <a:solidFill>
                  <a:srgbClr val="000000"/>
                </a:solidFill>
                <a:latin typeface="+mj-ea"/>
              </a:rPr>
              <a:t>, </a:t>
            </a:r>
            <a:r>
              <a:rPr lang="ko-KR" altLang="en-US" sz="1000" kern="0" dirty="0">
                <a:solidFill>
                  <a:srgbClr val="000000"/>
                </a:solidFill>
                <a:latin typeface="+mj-ea"/>
              </a:rPr>
              <a:t>이에 기반하여 펀드수수료가 책정될 수 있음</a:t>
            </a:r>
            <a:r>
              <a:rPr lang="en-US" altLang="ko-KR" sz="1000" kern="0" dirty="0">
                <a:solidFill>
                  <a:srgbClr val="000000"/>
                </a:solidFill>
                <a:latin typeface="+mj-ea"/>
              </a:rPr>
              <a:t>.</a:t>
            </a:r>
            <a:endParaRPr lang="ko-KR" altLang="en-US" sz="1000" kern="0" dirty="0">
              <a:solidFill>
                <a:srgbClr val="000000"/>
              </a:solidFill>
              <a:latin typeface="+mj-ea"/>
            </a:endParaRPr>
          </a:p>
          <a:p>
            <a:pPr algn="just" fontAlgn="base"/>
            <a:r>
              <a:rPr lang="en-US" altLang="ko-KR" sz="1000" kern="0" dirty="0" err="1">
                <a:solidFill>
                  <a:srgbClr val="000000"/>
                </a:solidFill>
                <a:latin typeface="+mj-ea"/>
              </a:rPr>
              <a:t>Cremers</a:t>
            </a:r>
            <a:r>
              <a:rPr lang="en-US" altLang="ko-KR" sz="1000" kern="0" dirty="0">
                <a:solidFill>
                  <a:srgbClr val="000000"/>
                </a:solidFill>
                <a:latin typeface="+mj-ea"/>
              </a:rPr>
              <a:t> &amp; </a:t>
            </a:r>
            <a:r>
              <a:rPr lang="en-US" altLang="ko-KR" sz="1000" kern="0" dirty="0" err="1">
                <a:solidFill>
                  <a:srgbClr val="000000"/>
                </a:solidFill>
                <a:latin typeface="+mj-ea"/>
              </a:rPr>
              <a:t>Petajisto</a:t>
            </a:r>
            <a:r>
              <a:rPr lang="en-US" altLang="ko-KR" sz="1000" kern="0" dirty="0">
                <a:solidFill>
                  <a:srgbClr val="000000"/>
                </a:solidFill>
                <a:latin typeface="+mj-ea"/>
              </a:rPr>
              <a:t>('Active Shares' </a:t>
            </a:r>
            <a:r>
              <a:rPr lang="ko-KR" altLang="en-US" sz="1000" kern="0" dirty="0">
                <a:solidFill>
                  <a:srgbClr val="000000"/>
                </a:solidFill>
                <a:latin typeface="+mj-ea"/>
              </a:rPr>
              <a:t>개념 처음 제시</a:t>
            </a:r>
            <a:r>
              <a:rPr lang="en-US" altLang="ko-KR" sz="1000" kern="0" dirty="0">
                <a:solidFill>
                  <a:srgbClr val="000000"/>
                </a:solidFill>
                <a:latin typeface="+mj-ea"/>
              </a:rPr>
              <a:t>) ‘Active Shares’ </a:t>
            </a:r>
            <a:r>
              <a:rPr lang="ko-KR" altLang="en-US" sz="1000" kern="0" dirty="0">
                <a:solidFill>
                  <a:srgbClr val="000000"/>
                </a:solidFill>
                <a:latin typeface="+mj-ea"/>
              </a:rPr>
              <a:t>비중 </a:t>
            </a:r>
            <a:r>
              <a:rPr lang="en-US" altLang="ko-KR" sz="1000" kern="0" dirty="0">
                <a:solidFill>
                  <a:srgbClr val="000000"/>
                </a:solidFill>
                <a:latin typeface="+mj-ea"/>
              </a:rPr>
              <a:t>60% </a:t>
            </a:r>
            <a:r>
              <a:rPr lang="ko-KR" altLang="en-US" sz="1000" kern="0" dirty="0">
                <a:solidFill>
                  <a:srgbClr val="000000"/>
                </a:solidFill>
                <a:latin typeface="+mj-ea"/>
              </a:rPr>
              <a:t>이하를 </a:t>
            </a:r>
            <a:r>
              <a:rPr lang="ko-KR" altLang="en-US" sz="1000" kern="0" dirty="0">
                <a:solidFill>
                  <a:srgbClr val="000000"/>
                </a:solidFill>
                <a:highlight>
                  <a:srgbClr val="FFFF00"/>
                </a:highlight>
                <a:latin typeface="+mj-ea"/>
              </a:rPr>
              <a:t>‘</a:t>
            </a:r>
            <a:r>
              <a:rPr lang="en-US" altLang="ko-KR" sz="1000" kern="0" dirty="0">
                <a:solidFill>
                  <a:srgbClr val="000000"/>
                </a:solidFill>
                <a:highlight>
                  <a:srgbClr val="FFFF00"/>
                </a:highlight>
                <a:latin typeface="+mj-ea"/>
              </a:rPr>
              <a:t>Closet Indexing’</a:t>
            </a:r>
            <a:r>
              <a:rPr lang="ko-KR" altLang="en-US" sz="1000" kern="0" dirty="0">
                <a:solidFill>
                  <a:srgbClr val="000000"/>
                </a:solidFill>
                <a:highlight>
                  <a:srgbClr val="FFFF00"/>
                </a:highlight>
                <a:latin typeface="+mj-ea"/>
              </a:rPr>
              <a:t>으로 분류하였음</a:t>
            </a:r>
            <a:r>
              <a:rPr lang="en-US" altLang="ko-KR" sz="1000" kern="0" dirty="0">
                <a:solidFill>
                  <a:srgbClr val="000000"/>
                </a:solidFill>
                <a:latin typeface="+mj-ea"/>
              </a:rPr>
              <a:t>. </a:t>
            </a:r>
          </a:p>
          <a:p>
            <a:pPr algn="just" fontAlgn="base"/>
            <a:endParaRPr lang="ko-KR" altLang="en-US" sz="1000" kern="0" dirty="0">
              <a:solidFill>
                <a:srgbClr val="000000"/>
              </a:solidFill>
              <a:latin typeface="+mj-ea"/>
            </a:endParaRPr>
          </a:p>
          <a:p>
            <a:pPr algn="just" fontAlgn="base"/>
            <a:r>
              <a:rPr lang="en-US" altLang="ko-KR" sz="1000" kern="0" dirty="0">
                <a:solidFill>
                  <a:srgbClr val="000000"/>
                </a:solidFill>
                <a:latin typeface="+mj-ea"/>
              </a:rPr>
              <a:t>Active </a:t>
            </a:r>
            <a:r>
              <a:rPr lang="ko-KR" altLang="en-US" sz="1000" kern="0" dirty="0">
                <a:solidFill>
                  <a:srgbClr val="000000"/>
                </a:solidFill>
                <a:latin typeface="+mj-ea"/>
              </a:rPr>
              <a:t>펀드 운용자는 펀드내 구성종목 중 최대 </a:t>
            </a:r>
            <a:r>
              <a:rPr lang="en-US" altLang="ko-KR" sz="1000" kern="0" dirty="0">
                <a:solidFill>
                  <a:srgbClr val="000000"/>
                </a:solidFill>
                <a:latin typeface="+mj-ea"/>
              </a:rPr>
              <a:t>40%</a:t>
            </a:r>
            <a:r>
              <a:rPr lang="ko-KR" altLang="en-US" sz="1000" kern="0" dirty="0">
                <a:solidFill>
                  <a:srgbClr val="000000"/>
                </a:solidFill>
                <a:latin typeface="+mj-ea"/>
              </a:rPr>
              <a:t>에 해당하는 종목으로 미래의 초과성과</a:t>
            </a:r>
            <a:r>
              <a:rPr lang="en-US" altLang="ko-KR" sz="1000" kern="0" dirty="0">
                <a:solidFill>
                  <a:srgbClr val="000000"/>
                </a:solidFill>
                <a:latin typeface="+mj-ea"/>
              </a:rPr>
              <a:t>(Alpha)</a:t>
            </a:r>
            <a:r>
              <a:rPr lang="ko-KR" altLang="en-US" sz="1000" kern="0" dirty="0">
                <a:solidFill>
                  <a:srgbClr val="000000"/>
                </a:solidFill>
                <a:latin typeface="+mj-ea"/>
              </a:rPr>
              <a:t>를 창출해야 하며</a:t>
            </a:r>
            <a:r>
              <a:rPr lang="en-US" altLang="ko-KR" sz="1000" kern="0" dirty="0">
                <a:solidFill>
                  <a:srgbClr val="000000"/>
                </a:solidFill>
                <a:latin typeface="+mj-ea"/>
              </a:rPr>
              <a:t>, </a:t>
            </a:r>
            <a:r>
              <a:rPr lang="ko-KR" altLang="en-US" sz="1000" kern="0" dirty="0">
                <a:solidFill>
                  <a:srgbClr val="000000"/>
                </a:solidFill>
                <a:latin typeface="+mj-ea"/>
              </a:rPr>
              <a:t>역으로 펀드 구성종목 중 </a:t>
            </a:r>
            <a:r>
              <a:rPr lang="en-US" altLang="ko-KR" sz="1000" kern="0" dirty="0">
                <a:solidFill>
                  <a:srgbClr val="000000"/>
                </a:solidFill>
                <a:latin typeface="+mj-ea"/>
              </a:rPr>
              <a:t>60%</a:t>
            </a:r>
            <a:r>
              <a:rPr lang="ko-KR" altLang="en-US" sz="1000" kern="0" dirty="0">
                <a:solidFill>
                  <a:srgbClr val="000000"/>
                </a:solidFill>
                <a:latin typeface="+mj-ea"/>
              </a:rPr>
              <a:t>에 해당하는 종목은 벤치마크 성과</a:t>
            </a:r>
            <a:r>
              <a:rPr lang="en-US" altLang="ko-KR" sz="1000" kern="0" dirty="0">
                <a:solidFill>
                  <a:srgbClr val="000000"/>
                </a:solidFill>
                <a:latin typeface="+mj-ea"/>
              </a:rPr>
              <a:t>(Beta)</a:t>
            </a:r>
            <a:r>
              <a:rPr lang="ko-KR" altLang="en-US" sz="1000" kern="0" dirty="0">
                <a:solidFill>
                  <a:srgbClr val="000000"/>
                </a:solidFill>
                <a:latin typeface="+mj-ea"/>
              </a:rPr>
              <a:t>를 달성하는데 한정한다는 것임</a:t>
            </a:r>
            <a:r>
              <a:rPr lang="en-US" altLang="ko-KR" sz="1000" kern="0" dirty="0">
                <a:solidFill>
                  <a:srgbClr val="000000"/>
                </a:solidFill>
                <a:latin typeface="+mj-ea"/>
              </a:rPr>
              <a:t>. </a:t>
            </a:r>
          </a:p>
          <a:p>
            <a:pPr algn="just" fontAlgn="base"/>
            <a:endParaRPr lang="ko-KR" altLang="en-US" sz="1000" kern="0" dirty="0">
              <a:solidFill>
                <a:srgbClr val="000000"/>
              </a:solidFill>
              <a:latin typeface="+mj-ea"/>
            </a:endParaRPr>
          </a:p>
          <a:p>
            <a:pPr algn="just" fontAlgn="base"/>
            <a:r>
              <a:rPr lang="ko-KR" altLang="en-US" sz="1000" kern="0" dirty="0">
                <a:solidFill>
                  <a:srgbClr val="000000"/>
                </a:solidFill>
                <a:latin typeface="+mj-ea"/>
              </a:rPr>
              <a:t>결국 </a:t>
            </a:r>
            <a:r>
              <a:rPr lang="en-US" altLang="ko-KR" sz="1000" kern="0" dirty="0">
                <a:solidFill>
                  <a:srgbClr val="000000"/>
                </a:solidFill>
                <a:latin typeface="+mj-ea"/>
              </a:rPr>
              <a:t>Active </a:t>
            </a:r>
            <a:r>
              <a:rPr lang="ko-KR" altLang="en-US" sz="1000" kern="0" dirty="0">
                <a:solidFill>
                  <a:srgbClr val="000000"/>
                </a:solidFill>
                <a:latin typeface="+mj-ea"/>
              </a:rPr>
              <a:t>운용을 표방하지만 실제 운용스타일은 </a:t>
            </a:r>
            <a:r>
              <a:rPr lang="en-US" altLang="ko-KR" sz="1000" kern="0" dirty="0">
                <a:solidFill>
                  <a:srgbClr val="000000"/>
                </a:solidFill>
                <a:latin typeface="+mj-ea"/>
              </a:rPr>
              <a:t>Passive </a:t>
            </a:r>
            <a:r>
              <a:rPr lang="ko-KR" altLang="en-US" sz="1000" kern="0" dirty="0">
                <a:solidFill>
                  <a:srgbClr val="000000"/>
                </a:solidFill>
                <a:latin typeface="+mj-ea"/>
              </a:rPr>
              <a:t>운용에 가깝게 유지하면서 </a:t>
            </a:r>
            <a:r>
              <a:rPr lang="ko-KR" altLang="en-US" sz="1000" kern="0" dirty="0">
                <a:solidFill>
                  <a:srgbClr val="000000"/>
                </a:solidFill>
                <a:highlight>
                  <a:srgbClr val="FFFF00"/>
                </a:highlight>
                <a:latin typeface="+mj-ea"/>
              </a:rPr>
              <a:t>상대적으로 높은 운용보수를 </a:t>
            </a:r>
            <a:r>
              <a:rPr lang="ko-KR" altLang="en-US" sz="1000" kern="0" dirty="0">
                <a:solidFill>
                  <a:srgbClr val="000000"/>
                </a:solidFill>
                <a:latin typeface="+mj-ea"/>
              </a:rPr>
              <a:t>수취하고 있음</a:t>
            </a:r>
            <a:r>
              <a:rPr lang="en-US" altLang="ko-KR" sz="1000" kern="0" dirty="0">
                <a:solidFill>
                  <a:srgbClr val="000000"/>
                </a:solidFill>
                <a:latin typeface="+mj-ea"/>
              </a:rPr>
              <a:t>.</a:t>
            </a:r>
            <a:endParaRPr lang="ko-KR" altLang="en-US" sz="1000" kern="0" dirty="0">
              <a:solidFill>
                <a:srgbClr val="000000"/>
              </a:solidFill>
              <a:latin typeface="+mj-ea"/>
            </a:endParaRPr>
          </a:p>
          <a:p>
            <a:pPr algn="just" fontAlgn="base"/>
            <a:r>
              <a:rPr lang="ko-KR" altLang="en-US" sz="1000" kern="0" dirty="0">
                <a:solidFill>
                  <a:srgbClr val="000000"/>
                </a:solidFill>
                <a:latin typeface="+mj-ea"/>
              </a:rPr>
              <a:t>해당 논문에서 각국의 펀드시장에 대한 실증분석</a:t>
            </a:r>
            <a:r>
              <a:rPr lang="en-US" altLang="ko-KR" sz="1000" kern="0" dirty="0">
                <a:solidFill>
                  <a:srgbClr val="000000"/>
                </a:solidFill>
                <a:latin typeface="+mj-ea"/>
              </a:rPr>
              <a:t>(2010</a:t>
            </a:r>
            <a:r>
              <a:rPr lang="ko-KR" altLang="en-US" sz="1000" kern="0" dirty="0">
                <a:solidFill>
                  <a:srgbClr val="000000"/>
                </a:solidFill>
                <a:latin typeface="+mj-ea"/>
              </a:rPr>
              <a:t>년말 기준 </a:t>
            </a:r>
            <a:r>
              <a:rPr lang="en-US" altLang="ko-KR" sz="1000" kern="0" dirty="0">
                <a:solidFill>
                  <a:srgbClr val="000000"/>
                </a:solidFill>
                <a:latin typeface="+mj-ea"/>
              </a:rPr>
              <a:t>32</a:t>
            </a:r>
            <a:r>
              <a:rPr lang="ko-KR" altLang="en-US" sz="1000" kern="0" dirty="0">
                <a:solidFill>
                  <a:srgbClr val="000000"/>
                </a:solidFill>
                <a:latin typeface="+mj-ea"/>
              </a:rPr>
              <a:t>개국 </a:t>
            </a:r>
            <a:r>
              <a:rPr lang="en-US" altLang="ko-KR" sz="1000" kern="0" dirty="0">
                <a:solidFill>
                  <a:srgbClr val="000000"/>
                </a:solidFill>
                <a:latin typeface="+mj-ea"/>
              </a:rPr>
              <a:t>24,492</a:t>
            </a:r>
            <a:r>
              <a:rPr lang="ko-KR" altLang="en-US" sz="1000" kern="0" dirty="0">
                <a:solidFill>
                  <a:srgbClr val="000000"/>
                </a:solidFill>
                <a:latin typeface="+mj-ea"/>
              </a:rPr>
              <a:t>개 펀드</a:t>
            </a:r>
            <a:r>
              <a:rPr lang="en-US" altLang="ko-KR" sz="1000" kern="0" dirty="0">
                <a:solidFill>
                  <a:srgbClr val="000000"/>
                </a:solidFill>
                <a:latin typeface="+mj-ea"/>
              </a:rPr>
              <a:t>(</a:t>
            </a:r>
            <a:r>
              <a:rPr lang="ko-KR" altLang="en-US" sz="1000" kern="0" dirty="0">
                <a:solidFill>
                  <a:srgbClr val="000000"/>
                </a:solidFill>
                <a:latin typeface="+mj-ea"/>
              </a:rPr>
              <a:t>순자산규모 </a:t>
            </a:r>
            <a:r>
              <a:rPr lang="en-US" altLang="ko-KR" sz="1000" kern="0" dirty="0">
                <a:solidFill>
                  <a:srgbClr val="000000"/>
                </a:solidFill>
                <a:latin typeface="+mj-ea"/>
              </a:rPr>
              <a:t>9.8</a:t>
            </a:r>
            <a:r>
              <a:rPr lang="ko-KR" altLang="en-US" sz="1000" kern="0" dirty="0">
                <a:solidFill>
                  <a:srgbClr val="000000"/>
                </a:solidFill>
                <a:latin typeface="+mj-ea"/>
              </a:rPr>
              <a:t>조원</a:t>
            </a:r>
            <a:r>
              <a:rPr lang="en-US" altLang="ko-KR" sz="1000" kern="0" dirty="0">
                <a:solidFill>
                  <a:srgbClr val="000000"/>
                </a:solidFill>
                <a:latin typeface="+mj-ea"/>
              </a:rPr>
              <a:t>) </a:t>
            </a:r>
            <a:r>
              <a:rPr lang="ko-KR" altLang="en-US" sz="1000" kern="0" dirty="0">
                <a:solidFill>
                  <a:srgbClr val="000000"/>
                </a:solidFill>
                <a:latin typeface="+mj-ea"/>
              </a:rPr>
              <a:t>대상</a:t>
            </a:r>
            <a:r>
              <a:rPr lang="en-US" altLang="ko-KR" sz="1000" kern="0" dirty="0">
                <a:solidFill>
                  <a:srgbClr val="000000"/>
                </a:solidFill>
                <a:latin typeface="+mj-ea"/>
              </a:rPr>
              <a:t>)</a:t>
            </a:r>
            <a:r>
              <a:rPr lang="ko-KR" altLang="en-US" sz="1000" kern="0" dirty="0">
                <a:solidFill>
                  <a:srgbClr val="000000"/>
                </a:solidFill>
                <a:latin typeface="+mj-ea"/>
              </a:rPr>
              <a:t>을 통해 평균적으로 </a:t>
            </a:r>
            <a:r>
              <a:rPr lang="en-US" altLang="ko-KR" sz="1000" kern="0" dirty="0">
                <a:solidFill>
                  <a:srgbClr val="000000"/>
                </a:solidFill>
                <a:latin typeface="+mj-ea"/>
              </a:rPr>
              <a:t>58%</a:t>
            </a:r>
            <a:r>
              <a:rPr lang="ko-KR" altLang="en-US" sz="1000" kern="0" dirty="0">
                <a:solidFill>
                  <a:srgbClr val="000000"/>
                </a:solidFill>
                <a:latin typeface="+mj-ea"/>
              </a:rPr>
              <a:t>가 </a:t>
            </a:r>
            <a:r>
              <a:rPr lang="en-US" altLang="ko-KR" sz="1000" kern="0" dirty="0">
                <a:solidFill>
                  <a:srgbClr val="000000"/>
                </a:solidFill>
                <a:latin typeface="+mj-ea"/>
              </a:rPr>
              <a:t>Active </a:t>
            </a:r>
            <a:r>
              <a:rPr lang="ko-KR" altLang="en-US" sz="1000" kern="0" dirty="0">
                <a:solidFill>
                  <a:srgbClr val="000000"/>
                </a:solidFill>
                <a:latin typeface="+mj-ea"/>
              </a:rPr>
              <a:t>펀드이며</a:t>
            </a:r>
            <a:r>
              <a:rPr lang="en-US" altLang="ko-KR" sz="1000" kern="0" dirty="0">
                <a:solidFill>
                  <a:srgbClr val="000000"/>
                </a:solidFill>
                <a:latin typeface="+mj-ea"/>
              </a:rPr>
              <a:t>, </a:t>
            </a:r>
            <a:r>
              <a:rPr lang="ko-KR" altLang="en-US" sz="1000" kern="0" dirty="0">
                <a:solidFill>
                  <a:srgbClr val="000000"/>
                </a:solidFill>
                <a:latin typeface="+mj-ea"/>
              </a:rPr>
              <a:t>명시적인</a:t>
            </a:r>
            <a:r>
              <a:rPr lang="en-US" altLang="ko-KR" sz="1000" kern="0" dirty="0">
                <a:solidFill>
                  <a:srgbClr val="000000"/>
                </a:solidFill>
                <a:latin typeface="+mj-ea"/>
              </a:rPr>
              <a:t>(explicit) Indexing </a:t>
            </a:r>
            <a:r>
              <a:rPr lang="ko-KR" altLang="en-US" sz="1000" kern="0" dirty="0">
                <a:solidFill>
                  <a:srgbClr val="000000"/>
                </a:solidFill>
                <a:latin typeface="+mj-ea"/>
              </a:rPr>
              <a:t>비율은 </a:t>
            </a:r>
            <a:r>
              <a:rPr lang="en-US" altLang="ko-KR" sz="1000" kern="0" dirty="0">
                <a:solidFill>
                  <a:srgbClr val="000000"/>
                </a:solidFill>
                <a:latin typeface="+mj-ea"/>
              </a:rPr>
              <a:t>22%</a:t>
            </a:r>
            <a:r>
              <a:rPr lang="ko-KR" altLang="en-US" sz="1000" kern="0" dirty="0">
                <a:solidFill>
                  <a:srgbClr val="000000"/>
                </a:solidFill>
                <a:latin typeface="+mj-ea"/>
              </a:rPr>
              <a:t>이고 </a:t>
            </a:r>
            <a:r>
              <a:rPr lang="en-US" altLang="ko-KR" sz="1000" kern="0" dirty="0">
                <a:solidFill>
                  <a:srgbClr val="000000"/>
                </a:solidFill>
                <a:latin typeface="+mj-ea"/>
              </a:rPr>
              <a:t>Closet Indexing</a:t>
            </a:r>
            <a:r>
              <a:rPr lang="ko-KR" altLang="en-US" sz="1000" kern="0" dirty="0">
                <a:solidFill>
                  <a:srgbClr val="000000"/>
                </a:solidFill>
                <a:latin typeface="+mj-ea"/>
              </a:rPr>
              <a:t>의 비중은 </a:t>
            </a:r>
            <a:r>
              <a:rPr lang="en-US" altLang="ko-KR" sz="1000" kern="0" dirty="0">
                <a:solidFill>
                  <a:srgbClr val="000000"/>
                </a:solidFill>
                <a:latin typeface="+mj-ea"/>
              </a:rPr>
              <a:t>20% </a:t>
            </a:r>
            <a:r>
              <a:rPr lang="ko-KR" altLang="en-US" sz="1000" kern="0" dirty="0">
                <a:solidFill>
                  <a:srgbClr val="000000"/>
                </a:solidFill>
                <a:latin typeface="+mj-ea"/>
              </a:rPr>
              <a:t>수준인 것으로 나타났음</a:t>
            </a:r>
            <a:r>
              <a:rPr lang="en-US" altLang="ko-KR" sz="1000" kern="0" dirty="0">
                <a:solidFill>
                  <a:srgbClr val="000000"/>
                </a:solidFill>
                <a:latin typeface="+mj-ea"/>
              </a:rPr>
              <a:t>. </a:t>
            </a:r>
            <a:r>
              <a:rPr lang="ko-KR" altLang="en-US" sz="1000" kern="0" dirty="0">
                <a:solidFill>
                  <a:srgbClr val="000000"/>
                </a:solidFill>
                <a:latin typeface="+mj-ea"/>
              </a:rPr>
              <a:t>명시적인</a:t>
            </a:r>
            <a:r>
              <a:rPr lang="en-US" altLang="ko-KR" sz="1000" kern="0" dirty="0">
                <a:solidFill>
                  <a:srgbClr val="000000"/>
                </a:solidFill>
                <a:latin typeface="+mj-ea"/>
              </a:rPr>
              <a:t>(explicit) Indexing</a:t>
            </a:r>
            <a:r>
              <a:rPr lang="ko-KR" altLang="en-US" sz="1000" kern="0" dirty="0">
                <a:solidFill>
                  <a:srgbClr val="000000"/>
                </a:solidFill>
                <a:latin typeface="+mj-ea"/>
              </a:rPr>
              <a:t>이 발달할수록 </a:t>
            </a:r>
            <a:r>
              <a:rPr lang="en-US" altLang="ko-KR" sz="1000" kern="0" dirty="0">
                <a:solidFill>
                  <a:srgbClr val="000000"/>
                </a:solidFill>
                <a:latin typeface="+mj-ea"/>
              </a:rPr>
              <a:t>Active </a:t>
            </a:r>
            <a:r>
              <a:rPr lang="ko-KR" altLang="en-US" sz="1000" kern="0" dirty="0">
                <a:solidFill>
                  <a:srgbClr val="000000"/>
                </a:solidFill>
                <a:latin typeface="+mj-ea"/>
              </a:rPr>
              <a:t>펀드의 비용이 낮아지는 것이 관찰되었음</a:t>
            </a:r>
            <a:r>
              <a:rPr lang="en-US" altLang="ko-KR" sz="1000" kern="0" dirty="0">
                <a:solidFill>
                  <a:srgbClr val="000000"/>
                </a:solidFill>
                <a:latin typeface="+mj-ea"/>
              </a:rPr>
              <a:t>. </a:t>
            </a:r>
            <a:r>
              <a:rPr lang="ko-KR" altLang="en-US" sz="1000" kern="0" dirty="0">
                <a:solidFill>
                  <a:srgbClr val="000000"/>
                </a:solidFill>
                <a:latin typeface="+mj-ea"/>
              </a:rPr>
              <a:t>또한 </a:t>
            </a:r>
            <a:r>
              <a:rPr lang="en-US" altLang="ko-KR" sz="1000" kern="0" dirty="0">
                <a:solidFill>
                  <a:srgbClr val="000000"/>
                </a:solidFill>
                <a:latin typeface="+mj-ea"/>
              </a:rPr>
              <a:t>Index </a:t>
            </a:r>
            <a:r>
              <a:rPr lang="ko-KR" altLang="en-US" sz="1000" kern="0" dirty="0">
                <a:solidFill>
                  <a:srgbClr val="000000"/>
                </a:solidFill>
                <a:latin typeface="+mj-ea"/>
              </a:rPr>
              <a:t>펀드와 </a:t>
            </a:r>
            <a:r>
              <a:rPr lang="en-US" altLang="ko-KR" sz="1000" kern="0" dirty="0">
                <a:solidFill>
                  <a:srgbClr val="000000"/>
                </a:solidFill>
                <a:latin typeface="+mj-ea"/>
              </a:rPr>
              <a:t>ETF</a:t>
            </a:r>
            <a:r>
              <a:rPr lang="ko-KR" altLang="en-US" sz="1000" kern="0" dirty="0">
                <a:solidFill>
                  <a:srgbClr val="000000"/>
                </a:solidFill>
                <a:latin typeface="+mj-ea"/>
              </a:rPr>
              <a:t>의 비중이 높을수록 </a:t>
            </a:r>
            <a:r>
              <a:rPr lang="en-US" altLang="ko-KR" sz="1000" kern="0" dirty="0">
                <a:solidFill>
                  <a:srgbClr val="000000"/>
                </a:solidFill>
                <a:latin typeface="+mj-ea"/>
              </a:rPr>
              <a:t>Active </a:t>
            </a:r>
            <a:r>
              <a:rPr lang="ko-KR" altLang="en-US" sz="1000" kern="0" dirty="0">
                <a:solidFill>
                  <a:srgbClr val="000000"/>
                </a:solidFill>
                <a:latin typeface="+mj-ea"/>
              </a:rPr>
              <a:t>펀드의 성과가 개선되는 반면</a:t>
            </a:r>
            <a:r>
              <a:rPr lang="en-US" altLang="ko-KR" sz="1000" kern="0" dirty="0">
                <a:solidFill>
                  <a:srgbClr val="000000"/>
                </a:solidFill>
                <a:latin typeface="+mj-ea"/>
              </a:rPr>
              <a:t>, Closet Indexing </a:t>
            </a:r>
            <a:r>
              <a:rPr lang="ko-KR" altLang="en-US" sz="1000" kern="0" dirty="0">
                <a:solidFill>
                  <a:srgbClr val="000000"/>
                </a:solidFill>
                <a:latin typeface="+mj-ea"/>
              </a:rPr>
              <a:t>비중이 높을수록 </a:t>
            </a:r>
            <a:r>
              <a:rPr lang="en-US" altLang="ko-KR" sz="1000" kern="0" dirty="0">
                <a:solidFill>
                  <a:srgbClr val="000000"/>
                </a:solidFill>
                <a:latin typeface="+mj-ea"/>
              </a:rPr>
              <a:t>Active </a:t>
            </a:r>
            <a:r>
              <a:rPr lang="ko-KR" altLang="en-US" sz="1000" kern="0" dirty="0">
                <a:solidFill>
                  <a:srgbClr val="000000"/>
                </a:solidFill>
                <a:latin typeface="+mj-ea"/>
              </a:rPr>
              <a:t>펀드의 성과가 상대적으로 낮은 것으로 분석되었음</a:t>
            </a:r>
            <a:r>
              <a:rPr lang="en-US" altLang="ko-KR" sz="1000" kern="0" dirty="0">
                <a:solidFill>
                  <a:srgbClr val="000000"/>
                </a:solidFill>
                <a:latin typeface="+mj-ea"/>
              </a:rPr>
              <a:t>.</a:t>
            </a:r>
          </a:p>
          <a:p>
            <a:pPr algn="just" fontAlgn="base"/>
            <a:endParaRPr lang="ko-KR" altLang="en-US" sz="1000" kern="0" dirty="0">
              <a:solidFill>
                <a:srgbClr val="000000"/>
              </a:solidFill>
              <a:latin typeface="+mj-ea"/>
            </a:endParaRPr>
          </a:p>
          <a:p>
            <a:pPr algn="just" fontAlgn="base"/>
            <a:r>
              <a:rPr lang="en-US" altLang="ko-KR" sz="1000" kern="0" dirty="0">
                <a:solidFill>
                  <a:srgbClr val="000000"/>
                </a:solidFill>
                <a:latin typeface="+mj-ea"/>
              </a:rPr>
              <a:t>Closet Indexing</a:t>
            </a:r>
            <a:r>
              <a:rPr lang="ko-KR" altLang="en-US" sz="1000" kern="0" dirty="0">
                <a:solidFill>
                  <a:srgbClr val="000000"/>
                </a:solidFill>
                <a:latin typeface="+mj-ea"/>
              </a:rPr>
              <a:t>은 </a:t>
            </a:r>
            <a:r>
              <a:rPr lang="en-US" altLang="ko-KR" sz="1000" kern="0" dirty="0">
                <a:solidFill>
                  <a:srgbClr val="000000"/>
                </a:solidFill>
                <a:latin typeface="+mj-ea"/>
              </a:rPr>
              <a:t>Active Fund</a:t>
            </a:r>
            <a:r>
              <a:rPr lang="ko-KR" altLang="en-US" sz="1000" kern="0" dirty="0">
                <a:solidFill>
                  <a:srgbClr val="000000"/>
                </a:solidFill>
                <a:latin typeface="+mj-ea"/>
              </a:rPr>
              <a:t>의 </a:t>
            </a:r>
            <a:r>
              <a:rPr lang="en-US" altLang="ko-KR" sz="1000" kern="0" dirty="0">
                <a:solidFill>
                  <a:srgbClr val="000000"/>
                </a:solidFill>
                <a:latin typeface="+mj-ea"/>
              </a:rPr>
              <a:t>Passive </a:t>
            </a:r>
            <a:r>
              <a:rPr lang="ko-KR" altLang="en-US" sz="1000" kern="0" dirty="0">
                <a:solidFill>
                  <a:srgbClr val="000000"/>
                </a:solidFill>
                <a:latin typeface="+mj-ea"/>
              </a:rPr>
              <a:t>운용전략 채용이라는 투자전략의 모호함과 함께 </a:t>
            </a:r>
            <a:r>
              <a:rPr lang="en-US" altLang="ko-KR" sz="1000" kern="0" dirty="0">
                <a:solidFill>
                  <a:srgbClr val="000000"/>
                </a:solidFill>
                <a:latin typeface="+mj-ea"/>
              </a:rPr>
              <a:t>Passive Fund</a:t>
            </a:r>
            <a:r>
              <a:rPr lang="ko-KR" altLang="en-US" sz="1000" kern="0" dirty="0">
                <a:solidFill>
                  <a:srgbClr val="000000"/>
                </a:solidFill>
                <a:latin typeface="+mj-ea"/>
              </a:rPr>
              <a:t>에 비해 상대적으로 높은 보수를 수취하고 있다는 점에서 투자자 보호차원의 이슈를 제기할 수 있음</a:t>
            </a:r>
            <a:r>
              <a:rPr lang="en-US" altLang="ko-KR" sz="1000" kern="0" dirty="0">
                <a:solidFill>
                  <a:srgbClr val="000000"/>
                </a:solidFill>
                <a:latin typeface="+mj-ea"/>
              </a:rPr>
              <a:t>. </a:t>
            </a:r>
          </a:p>
          <a:p>
            <a:pPr algn="just" fontAlgn="base"/>
            <a:endParaRPr lang="ko-KR" altLang="en-US" sz="1000" kern="0" dirty="0">
              <a:solidFill>
                <a:srgbClr val="000000"/>
              </a:solidFill>
              <a:latin typeface="+mj-ea"/>
            </a:endParaRPr>
          </a:p>
        </p:txBody>
      </p:sp>
      <p:sp>
        <p:nvSpPr>
          <p:cNvPr id="9" name="직사각형 8">
            <a:extLst>
              <a:ext uri="{FF2B5EF4-FFF2-40B4-BE49-F238E27FC236}">
                <a16:creationId xmlns:a16="http://schemas.microsoft.com/office/drawing/2014/main" id="{2EED826A-FB71-4E8D-9F21-0705527C47F4}"/>
              </a:ext>
            </a:extLst>
          </p:cNvPr>
          <p:cNvSpPr/>
          <p:nvPr/>
        </p:nvSpPr>
        <p:spPr>
          <a:xfrm>
            <a:off x="499082" y="1161573"/>
            <a:ext cx="3528392" cy="369332"/>
          </a:xfrm>
          <a:prstGeom prst="rect">
            <a:avLst/>
          </a:prstGeom>
        </p:spPr>
        <p:txBody>
          <a:bodyPr wrap="square">
            <a:spAutoFit/>
          </a:bodyPr>
          <a:lstStyle/>
          <a:p>
            <a:r>
              <a:rPr lang="en-US" altLang="ko-KR" dirty="0"/>
              <a:t>Index Fund </a:t>
            </a:r>
            <a:r>
              <a:rPr lang="ko-KR" altLang="en-US" dirty="0"/>
              <a:t>와 알파펀드</a:t>
            </a:r>
          </a:p>
        </p:txBody>
      </p:sp>
      <p:sp>
        <p:nvSpPr>
          <p:cNvPr id="10" name="직사각형 9">
            <a:extLst>
              <a:ext uri="{FF2B5EF4-FFF2-40B4-BE49-F238E27FC236}">
                <a16:creationId xmlns:a16="http://schemas.microsoft.com/office/drawing/2014/main" id="{74177D28-DF12-42CC-AE1E-C866DEEBEDAF}"/>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232593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A6CA018-4730-4A83-AB6C-6430C2E992E1}"/>
              </a:ext>
            </a:extLst>
          </p:cNvPr>
          <p:cNvSpPr/>
          <p:nvPr/>
        </p:nvSpPr>
        <p:spPr>
          <a:xfrm>
            <a:off x="539552" y="1586088"/>
            <a:ext cx="7200800" cy="523220"/>
          </a:xfrm>
          <a:prstGeom prst="rect">
            <a:avLst/>
          </a:prstGeom>
        </p:spPr>
        <p:txBody>
          <a:bodyPr wrap="square">
            <a:spAutoFit/>
          </a:bodyPr>
          <a:lstStyle/>
          <a:p>
            <a:r>
              <a:rPr lang="en-US" altLang="ko-KR" sz="1400" dirty="0">
                <a:latin typeface="+mj-lt"/>
              </a:rPr>
              <a:t>The portion of an asset's return that is </a:t>
            </a:r>
            <a:r>
              <a:rPr lang="en-US" altLang="ko-KR" sz="1400" dirty="0">
                <a:highlight>
                  <a:srgbClr val="FFFF00"/>
                </a:highlight>
                <a:latin typeface="+mj-lt"/>
              </a:rPr>
              <a:t>not explained by exposure to this benchmark is called </a:t>
            </a:r>
            <a:r>
              <a:rPr lang="en-US" altLang="ko-KR" sz="1400" b="1" dirty="0">
                <a:highlight>
                  <a:srgbClr val="FFFF00"/>
                </a:highlight>
                <a:latin typeface="+mj-lt"/>
              </a:rPr>
              <a:t>alpha</a:t>
            </a:r>
            <a:r>
              <a:rPr lang="en-US" altLang="ko-KR" sz="1400" dirty="0">
                <a:latin typeface="+mj-lt"/>
              </a:rPr>
              <a:t>, </a:t>
            </a:r>
            <a:r>
              <a:rPr lang="en-US" altLang="ko-KR" sz="1400" dirty="0">
                <a:highlight>
                  <a:srgbClr val="FFFF00"/>
                </a:highlight>
                <a:latin typeface="+mj-lt"/>
              </a:rPr>
              <a:t>and hence the signals </a:t>
            </a:r>
            <a:r>
              <a:rPr lang="en-US" altLang="ko-KR" sz="1400" dirty="0">
                <a:latin typeface="+mj-lt"/>
              </a:rPr>
              <a:t>that aim to produce such uncorrelated returns are also called </a:t>
            </a:r>
            <a:r>
              <a:rPr lang="en-US" altLang="ko-KR" sz="1400" b="1" dirty="0">
                <a:latin typeface="+mj-lt"/>
              </a:rPr>
              <a:t>alpha factors</a:t>
            </a:r>
            <a:r>
              <a:rPr lang="en-US" altLang="ko-KR" sz="1400" dirty="0">
                <a:latin typeface="+mj-lt"/>
              </a:rPr>
              <a:t>.</a:t>
            </a:r>
            <a:endParaRPr lang="ko-KR" altLang="en-US" sz="1400" dirty="0">
              <a:latin typeface="+mj-lt"/>
            </a:endParaRPr>
          </a:p>
        </p:txBody>
      </p:sp>
      <p:sp>
        <p:nvSpPr>
          <p:cNvPr id="6" name="직사각형 5">
            <a:extLst>
              <a:ext uri="{FF2B5EF4-FFF2-40B4-BE49-F238E27FC236}">
                <a16:creationId xmlns:a16="http://schemas.microsoft.com/office/drawing/2014/main" id="{1F63E619-4F33-453E-8DC3-370B2764A8F5}"/>
              </a:ext>
            </a:extLst>
          </p:cNvPr>
          <p:cNvSpPr/>
          <p:nvPr/>
        </p:nvSpPr>
        <p:spPr>
          <a:xfrm>
            <a:off x="540528" y="1041670"/>
            <a:ext cx="3528392" cy="369332"/>
          </a:xfrm>
          <a:prstGeom prst="rect">
            <a:avLst/>
          </a:prstGeom>
        </p:spPr>
        <p:txBody>
          <a:bodyPr wrap="square">
            <a:spAutoFit/>
          </a:bodyPr>
          <a:lstStyle/>
          <a:p>
            <a:r>
              <a:rPr lang="en-US" altLang="ko-KR" dirty="0"/>
              <a:t>Index Fund </a:t>
            </a:r>
            <a:r>
              <a:rPr lang="ko-KR" altLang="en-US" dirty="0"/>
              <a:t>와 알파펀드</a:t>
            </a:r>
          </a:p>
        </p:txBody>
      </p:sp>
      <p:sp>
        <p:nvSpPr>
          <p:cNvPr id="3" name="직사각형 2">
            <a:extLst>
              <a:ext uri="{FF2B5EF4-FFF2-40B4-BE49-F238E27FC236}">
                <a16:creationId xmlns:a16="http://schemas.microsoft.com/office/drawing/2014/main" id="{03DD93EF-D120-4BB8-9EA3-45721F728B8A}"/>
              </a:ext>
            </a:extLst>
          </p:cNvPr>
          <p:cNvSpPr/>
          <p:nvPr/>
        </p:nvSpPr>
        <p:spPr>
          <a:xfrm>
            <a:off x="539552" y="2564904"/>
            <a:ext cx="8136904" cy="1600438"/>
          </a:xfrm>
          <a:prstGeom prst="rect">
            <a:avLst/>
          </a:prstGeom>
          <a:ln>
            <a:solidFill>
              <a:schemeClr val="accent1"/>
            </a:solidFill>
          </a:ln>
        </p:spPr>
        <p:txBody>
          <a:bodyPr wrap="square">
            <a:spAutoFit/>
          </a:bodyPr>
          <a:lstStyle/>
          <a:p>
            <a:r>
              <a:rPr lang="en-US" altLang="ko-KR" sz="1400" dirty="0">
                <a:solidFill>
                  <a:srgbClr val="6D737D"/>
                </a:solidFill>
                <a:highlight>
                  <a:srgbClr val="FFFF00"/>
                </a:highlight>
                <a:latin typeface="+mj-lt"/>
              </a:rPr>
              <a:t>Alpha factors</a:t>
            </a:r>
            <a:r>
              <a:rPr lang="en-US" altLang="ko-KR" sz="1400" dirty="0">
                <a:solidFill>
                  <a:srgbClr val="6D737D"/>
                </a:solidFill>
                <a:latin typeface="+mj-lt"/>
              </a:rPr>
              <a:t> are transformations of raw data </a:t>
            </a:r>
            <a:r>
              <a:rPr lang="en-US" altLang="ko-KR" sz="1400" dirty="0">
                <a:solidFill>
                  <a:srgbClr val="6D737D"/>
                </a:solidFill>
                <a:highlight>
                  <a:srgbClr val="FFFF00"/>
                </a:highlight>
                <a:latin typeface="+mj-lt"/>
              </a:rPr>
              <a:t>that aim to predict asset price movements. </a:t>
            </a:r>
          </a:p>
          <a:p>
            <a:r>
              <a:rPr lang="en-US" altLang="ko-KR" sz="1400" dirty="0">
                <a:solidFill>
                  <a:srgbClr val="6D737D"/>
                </a:solidFill>
                <a:latin typeface="+mj-lt"/>
              </a:rPr>
              <a:t>They are designed to</a:t>
            </a:r>
            <a:r>
              <a:rPr lang="en-US" altLang="ko-KR" sz="1400" dirty="0">
                <a:solidFill>
                  <a:srgbClr val="6D737D"/>
                </a:solidFill>
                <a:highlight>
                  <a:srgbClr val="FFFF00"/>
                </a:highlight>
                <a:latin typeface="+mj-lt"/>
              </a:rPr>
              <a:t> </a:t>
            </a:r>
            <a:r>
              <a:rPr lang="en-US" altLang="ko-KR" sz="1400" b="1" dirty="0">
                <a:solidFill>
                  <a:srgbClr val="6D737D"/>
                </a:solidFill>
                <a:highlight>
                  <a:srgbClr val="FFFF00"/>
                </a:highlight>
                <a:latin typeface="+mj-lt"/>
              </a:rPr>
              <a:t>capture risks that drive asset returns</a:t>
            </a:r>
            <a:r>
              <a:rPr lang="en-US" altLang="ko-KR" sz="1400" dirty="0">
                <a:solidFill>
                  <a:srgbClr val="6D737D"/>
                </a:solidFill>
                <a:latin typeface="+mj-lt"/>
              </a:rPr>
              <a:t>. </a:t>
            </a:r>
          </a:p>
          <a:p>
            <a:r>
              <a:rPr lang="en-US" altLang="ko-KR" sz="1400" dirty="0">
                <a:solidFill>
                  <a:srgbClr val="6D737D"/>
                </a:solidFill>
                <a:latin typeface="+mj-lt"/>
              </a:rPr>
              <a:t>A factor may combine one or several inputs, but </a:t>
            </a:r>
            <a:r>
              <a:rPr lang="en-US" altLang="ko-KR" sz="1400" dirty="0">
                <a:solidFill>
                  <a:srgbClr val="6D737D"/>
                </a:solidFill>
                <a:highlight>
                  <a:srgbClr val="FFFF00"/>
                </a:highlight>
                <a:latin typeface="+mj-lt"/>
              </a:rPr>
              <a:t>outputs a single value </a:t>
            </a:r>
            <a:r>
              <a:rPr lang="en-US" altLang="ko-KR" sz="1400" dirty="0">
                <a:solidFill>
                  <a:srgbClr val="6D737D"/>
                </a:solidFill>
                <a:latin typeface="+mj-lt"/>
              </a:rPr>
              <a:t>for each asset, every time the strategy evaluates the factor to obtain a signal. </a:t>
            </a:r>
          </a:p>
          <a:p>
            <a:r>
              <a:rPr lang="en-US" altLang="ko-KR" sz="1400" dirty="0">
                <a:solidFill>
                  <a:srgbClr val="6D737D"/>
                </a:solidFill>
                <a:latin typeface="+mj-lt"/>
              </a:rPr>
              <a:t>Trade decisions may rely on </a:t>
            </a:r>
            <a:r>
              <a:rPr lang="en-US" altLang="ko-KR" sz="1400" dirty="0">
                <a:solidFill>
                  <a:srgbClr val="6D737D"/>
                </a:solidFill>
                <a:highlight>
                  <a:srgbClr val="FFFF00"/>
                </a:highlight>
                <a:latin typeface="+mj-lt"/>
              </a:rPr>
              <a:t>relative factor values across assets </a:t>
            </a:r>
            <a:r>
              <a:rPr lang="en-US" altLang="ko-KR" sz="1400" dirty="0">
                <a:solidFill>
                  <a:srgbClr val="6D737D"/>
                </a:solidFill>
                <a:latin typeface="+mj-lt"/>
              </a:rPr>
              <a:t>or </a:t>
            </a:r>
            <a:r>
              <a:rPr lang="en-US" altLang="ko-KR" sz="1400" dirty="0">
                <a:solidFill>
                  <a:srgbClr val="6D737D"/>
                </a:solidFill>
                <a:highlight>
                  <a:srgbClr val="FFFF00"/>
                </a:highlight>
                <a:latin typeface="+mj-lt"/>
              </a:rPr>
              <a:t>patterns f</a:t>
            </a:r>
            <a:r>
              <a:rPr lang="en-US" altLang="ko-KR" sz="1400" dirty="0">
                <a:solidFill>
                  <a:srgbClr val="6D737D"/>
                </a:solidFill>
                <a:latin typeface="+mj-lt"/>
              </a:rPr>
              <a:t>or a single asset.</a:t>
            </a:r>
          </a:p>
          <a:p>
            <a:r>
              <a:rPr lang="en-US" altLang="ko-KR" sz="1400" dirty="0">
                <a:solidFill>
                  <a:srgbClr val="6D737D"/>
                </a:solidFill>
                <a:latin typeface="+mj-lt"/>
              </a:rPr>
              <a:t>The </a:t>
            </a:r>
            <a:r>
              <a:rPr lang="en-US" altLang="ko-KR" sz="1400" dirty="0">
                <a:solidFill>
                  <a:srgbClr val="6D737D"/>
                </a:solidFill>
                <a:highlight>
                  <a:srgbClr val="FFFF00"/>
                </a:highlight>
                <a:latin typeface="+mj-lt"/>
              </a:rPr>
              <a:t>design, evaluation, and combination of alpha factors </a:t>
            </a:r>
            <a:r>
              <a:rPr lang="en-US" altLang="ko-KR" sz="1400" dirty="0">
                <a:solidFill>
                  <a:srgbClr val="6D737D"/>
                </a:solidFill>
                <a:latin typeface="+mj-lt"/>
              </a:rPr>
              <a:t>are critical steps during the research phase of the algorithmic trading strategy workflow </a:t>
            </a:r>
            <a:endParaRPr lang="en-US" altLang="ko-KR" sz="1400" b="0" i="0" dirty="0">
              <a:solidFill>
                <a:srgbClr val="6D737D"/>
              </a:solidFill>
              <a:effectLst/>
              <a:latin typeface="+mj-lt"/>
            </a:endParaRPr>
          </a:p>
        </p:txBody>
      </p:sp>
      <p:sp>
        <p:nvSpPr>
          <p:cNvPr id="7" name="직사각형 6">
            <a:extLst>
              <a:ext uri="{FF2B5EF4-FFF2-40B4-BE49-F238E27FC236}">
                <a16:creationId xmlns:a16="http://schemas.microsoft.com/office/drawing/2014/main" id="{CE219347-6944-4DF5-9405-8B9513EBD616}"/>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976635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BD5EC8C3-7D08-45A3-A34E-E0E9995ED3BF}"/>
              </a:ext>
            </a:extLst>
          </p:cNvPr>
          <p:cNvSpPr/>
          <p:nvPr/>
        </p:nvSpPr>
        <p:spPr>
          <a:xfrm>
            <a:off x="399472" y="1022061"/>
            <a:ext cx="3528392" cy="369332"/>
          </a:xfrm>
          <a:prstGeom prst="rect">
            <a:avLst/>
          </a:prstGeom>
        </p:spPr>
        <p:txBody>
          <a:bodyPr wrap="square">
            <a:spAutoFit/>
          </a:bodyPr>
          <a:lstStyle/>
          <a:p>
            <a:r>
              <a:rPr lang="en-US" altLang="ko-KR" dirty="0"/>
              <a:t>Index Fund </a:t>
            </a:r>
            <a:r>
              <a:rPr lang="ko-KR" altLang="en-US" dirty="0"/>
              <a:t>와 알파펀드</a:t>
            </a:r>
          </a:p>
        </p:txBody>
      </p:sp>
      <p:sp>
        <p:nvSpPr>
          <p:cNvPr id="2" name="직사각형 1">
            <a:extLst>
              <a:ext uri="{FF2B5EF4-FFF2-40B4-BE49-F238E27FC236}">
                <a16:creationId xmlns:a16="http://schemas.microsoft.com/office/drawing/2014/main" id="{9E1799FC-67D9-427F-BE01-345BC5FBD0FB}"/>
              </a:ext>
            </a:extLst>
          </p:cNvPr>
          <p:cNvSpPr/>
          <p:nvPr/>
        </p:nvSpPr>
        <p:spPr>
          <a:xfrm>
            <a:off x="395536" y="1484784"/>
            <a:ext cx="8352928" cy="1384995"/>
          </a:xfrm>
          <a:prstGeom prst="rect">
            <a:avLst/>
          </a:prstGeom>
        </p:spPr>
        <p:txBody>
          <a:bodyPr wrap="square">
            <a:spAutoFit/>
          </a:bodyPr>
          <a:lstStyle/>
          <a:p>
            <a:r>
              <a:rPr lang="en-US" altLang="ko-KR" sz="1400" dirty="0" err="1">
                <a:latin typeface="+mj-lt"/>
              </a:rPr>
              <a:t>Alphalens</a:t>
            </a:r>
            <a:r>
              <a:rPr lang="en-US" altLang="ko-KR" sz="1400" dirty="0">
                <a:latin typeface="+mj-lt"/>
              </a:rPr>
              <a:t> facilitates the analysis of the predictive power of alpha factors concerning the:</a:t>
            </a:r>
          </a:p>
          <a:p>
            <a:pPr>
              <a:buFont typeface="Arial" panose="020B0604020202020204" pitchFamily="34" charset="0"/>
              <a:buChar char="•"/>
            </a:pPr>
            <a:r>
              <a:rPr lang="en-US" altLang="ko-KR" sz="1400" dirty="0">
                <a:highlight>
                  <a:srgbClr val="FFFF00"/>
                </a:highlight>
                <a:latin typeface="+mj-lt"/>
              </a:rPr>
              <a:t>Correlation</a:t>
            </a:r>
            <a:r>
              <a:rPr lang="en-US" altLang="ko-KR" sz="1400" dirty="0">
                <a:latin typeface="+mj-lt"/>
              </a:rPr>
              <a:t> of the signals with subsequent returns</a:t>
            </a:r>
          </a:p>
          <a:p>
            <a:pPr>
              <a:buFont typeface="Arial" panose="020B0604020202020204" pitchFamily="34" charset="0"/>
              <a:buChar char="•"/>
            </a:pPr>
            <a:r>
              <a:rPr lang="en-US" altLang="ko-KR" sz="1400" dirty="0">
                <a:highlight>
                  <a:srgbClr val="FFFF00"/>
                </a:highlight>
                <a:latin typeface="+mj-lt"/>
              </a:rPr>
              <a:t>Profitability </a:t>
            </a:r>
            <a:r>
              <a:rPr lang="en-US" altLang="ko-KR" sz="1400" dirty="0">
                <a:latin typeface="+mj-lt"/>
              </a:rPr>
              <a:t>of an equal or factor-weighted portfolio based on a (subset of) the signals</a:t>
            </a:r>
          </a:p>
          <a:p>
            <a:pPr>
              <a:buFont typeface="Arial" panose="020B0604020202020204" pitchFamily="34" charset="0"/>
              <a:buChar char="•"/>
            </a:pPr>
            <a:r>
              <a:rPr lang="en-US" altLang="ko-KR" sz="1400" dirty="0">
                <a:highlight>
                  <a:srgbClr val="FFFF00"/>
                </a:highlight>
                <a:latin typeface="+mj-lt"/>
              </a:rPr>
              <a:t>Turnover of factors </a:t>
            </a:r>
            <a:r>
              <a:rPr lang="en-US" altLang="ko-KR" sz="1400" dirty="0">
                <a:latin typeface="+mj-lt"/>
              </a:rPr>
              <a:t>to indicate the potential trading costs</a:t>
            </a:r>
          </a:p>
          <a:p>
            <a:pPr>
              <a:buFont typeface="Arial" panose="020B0604020202020204" pitchFamily="34" charset="0"/>
              <a:buChar char="•"/>
            </a:pPr>
            <a:r>
              <a:rPr lang="en-US" altLang="ko-KR" sz="1400" dirty="0">
                <a:highlight>
                  <a:srgbClr val="FFFF00"/>
                </a:highlight>
                <a:latin typeface="+mj-lt"/>
              </a:rPr>
              <a:t>Factor performance</a:t>
            </a:r>
            <a:r>
              <a:rPr lang="en-US" altLang="ko-KR" sz="1400" dirty="0">
                <a:latin typeface="+mj-lt"/>
              </a:rPr>
              <a:t> during specific events</a:t>
            </a:r>
          </a:p>
          <a:p>
            <a:pPr>
              <a:buFont typeface="Arial" panose="020B0604020202020204" pitchFamily="34" charset="0"/>
              <a:buChar char="•"/>
            </a:pPr>
            <a:r>
              <a:rPr lang="en-US" altLang="ko-KR" sz="1400" dirty="0">
                <a:highlight>
                  <a:srgbClr val="FFFF00"/>
                </a:highlight>
                <a:latin typeface="+mj-lt"/>
              </a:rPr>
              <a:t>Breakdowns of the preceding </a:t>
            </a:r>
            <a:r>
              <a:rPr lang="en-US" altLang="ko-KR" sz="1400" dirty="0">
                <a:latin typeface="+mj-lt"/>
              </a:rPr>
              <a:t>by sector</a:t>
            </a:r>
            <a:endParaRPr lang="en-US" altLang="ko-KR" sz="1400" b="0" i="0" dirty="0">
              <a:effectLst/>
              <a:latin typeface="+mj-lt"/>
            </a:endParaRPr>
          </a:p>
        </p:txBody>
      </p:sp>
      <p:sp>
        <p:nvSpPr>
          <p:cNvPr id="7" name="직사각형 6">
            <a:extLst>
              <a:ext uri="{FF2B5EF4-FFF2-40B4-BE49-F238E27FC236}">
                <a16:creationId xmlns:a16="http://schemas.microsoft.com/office/drawing/2014/main" id="{52C5D66B-D872-41E3-9239-EE7B3BA83AB1}"/>
              </a:ext>
            </a:extLst>
          </p:cNvPr>
          <p:cNvSpPr/>
          <p:nvPr/>
        </p:nvSpPr>
        <p:spPr>
          <a:xfrm>
            <a:off x="422155" y="251531"/>
            <a:ext cx="7272808" cy="369332"/>
          </a:xfrm>
          <a:prstGeom prst="rect">
            <a:avLst/>
          </a:prstGeom>
        </p:spPr>
        <p:txBody>
          <a:bodyPr wrap="square">
            <a:spAutoFit/>
          </a:bodyPr>
          <a:lstStyle/>
          <a:p>
            <a:r>
              <a:rPr lang="en-US" altLang="ko-KR" b="1" dirty="0">
                <a:solidFill>
                  <a:srgbClr val="24292F"/>
                </a:solidFill>
                <a:latin typeface="+mj-lt"/>
              </a:rPr>
              <a:t>04 Financial Feature Engineering: How to research Alpha Factors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177995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E3553805-35C4-4FA5-92A1-962BA0EED37A}"/>
              </a:ext>
            </a:extLst>
          </p:cNvPr>
          <p:cNvSpPr/>
          <p:nvPr/>
        </p:nvSpPr>
        <p:spPr>
          <a:xfrm>
            <a:off x="539552" y="857232"/>
            <a:ext cx="1771639" cy="517578"/>
          </a:xfrm>
          <a:prstGeom prst="rect">
            <a:avLst/>
          </a:prstGeom>
        </p:spPr>
        <p:txBody>
          <a:bodyPr wrap="none">
            <a:spAutoFit/>
          </a:bodyPr>
          <a:lstStyle/>
          <a:p>
            <a:pPr algn="just" fontAlgn="base">
              <a:lnSpc>
                <a:spcPct val="160000"/>
              </a:lnSpc>
            </a:pPr>
            <a:r>
              <a:rPr lang="en-US" altLang="ko-KR" sz="2000" kern="0" dirty="0">
                <a:solidFill>
                  <a:srgbClr val="000000"/>
                </a:solidFill>
                <a:latin typeface="+mj-ea"/>
                <a:ea typeface="+mj-ea"/>
              </a:rPr>
              <a:t>Kalman filter?</a:t>
            </a:r>
            <a:endParaRPr lang="ko-KR" altLang="en-US" sz="2000" kern="0" dirty="0">
              <a:solidFill>
                <a:srgbClr val="000000"/>
              </a:solidFill>
              <a:latin typeface="+mj-ea"/>
              <a:ea typeface="+mj-ea"/>
            </a:endParaRPr>
          </a:p>
        </p:txBody>
      </p:sp>
      <p:sp>
        <p:nvSpPr>
          <p:cNvPr id="7" name="직사각형 6">
            <a:extLst>
              <a:ext uri="{FF2B5EF4-FFF2-40B4-BE49-F238E27FC236}">
                <a16:creationId xmlns:a16="http://schemas.microsoft.com/office/drawing/2014/main" id="{6D005B0C-BFFE-4F63-9B77-A52E350298B3}"/>
              </a:ext>
            </a:extLst>
          </p:cNvPr>
          <p:cNvSpPr/>
          <p:nvPr/>
        </p:nvSpPr>
        <p:spPr>
          <a:xfrm>
            <a:off x="395536" y="1340768"/>
            <a:ext cx="7848872" cy="4893647"/>
          </a:xfrm>
          <a:prstGeom prst="rect">
            <a:avLst/>
          </a:prstGeom>
        </p:spPr>
        <p:txBody>
          <a:bodyPr wrap="square">
            <a:spAutoFit/>
          </a:bodyPr>
          <a:lstStyle/>
          <a:p>
            <a:pPr algn="just" fontAlgn="base"/>
            <a:r>
              <a:rPr lang="en-US" altLang="ko-KR" sz="1200" kern="0" dirty="0">
                <a:solidFill>
                  <a:srgbClr val="000000"/>
                </a:solidFill>
                <a:latin typeface="+mj-ea"/>
                <a:ea typeface="+mj-ea"/>
              </a:rPr>
              <a:t>-1960</a:t>
            </a:r>
            <a:r>
              <a:rPr lang="ko-KR" altLang="en-US" sz="1200" kern="0" dirty="0">
                <a:solidFill>
                  <a:srgbClr val="000000"/>
                </a:solidFill>
                <a:latin typeface="+mj-ea"/>
                <a:ea typeface="+mj-ea"/>
              </a:rPr>
              <a:t>년대 초 </a:t>
            </a:r>
            <a:r>
              <a:rPr lang="ko-KR" altLang="en-US" sz="1200" kern="0" dirty="0" err="1">
                <a:solidFill>
                  <a:srgbClr val="000000"/>
                </a:solidFill>
                <a:latin typeface="+mj-ea"/>
                <a:ea typeface="+mj-ea"/>
              </a:rPr>
              <a:t>루돌프</a:t>
            </a:r>
            <a:r>
              <a:rPr lang="ko-KR" altLang="en-US" sz="1200" kern="0" dirty="0">
                <a:solidFill>
                  <a:srgbClr val="000000"/>
                </a:solidFill>
                <a:latin typeface="+mj-ea"/>
                <a:ea typeface="+mj-ea"/>
              </a:rPr>
              <a:t> 칼만이 개발한 알고리즘</a:t>
            </a:r>
            <a:r>
              <a:rPr lang="en-US" altLang="ko-KR" sz="1200" kern="0" dirty="0">
                <a:solidFill>
                  <a:srgbClr val="000000"/>
                </a:solidFill>
                <a:latin typeface="+mj-ea"/>
                <a:ea typeface="+mj-ea"/>
              </a:rPr>
              <a:t>, NASA</a:t>
            </a:r>
            <a:r>
              <a:rPr lang="ko-KR" altLang="en-US" sz="1200" kern="0" dirty="0">
                <a:solidFill>
                  <a:srgbClr val="000000"/>
                </a:solidFill>
                <a:latin typeface="+mj-ea"/>
                <a:ea typeface="+mj-ea"/>
              </a:rPr>
              <a:t>의 아폴로 프로젝트에서 네비게이션 개발 시에 사용</a:t>
            </a:r>
          </a:p>
          <a:p>
            <a:pPr algn="just" fontAlgn="base"/>
            <a:r>
              <a:rPr lang="en-US" altLang="ko-KR" sz="1200" kern="0" dirty="0">
                <a:solidFill>
                  <a:srgbClr val="000000"/>
                </a:solidFill>
                <a:latin typeface="+mj-ea"/>
                <a:ea typeface="+mj-ea"/>
              </a:rPr>
              <a:t>-</a:t>
            </a:r>
            <a:r>
              <a:rPr lang="ko-KR" altLang="en-US" sz="1200" kern="0" dirty="0">
                <a:solidFill>
                  <a:srgbClr val="000000"/>
                </a:solidFill>
                <a:latin typeface="+mj-ea"/>
                <a:ea typeface="+mj-ea"/>
              </a:rPr>
              <a:t>관측데이터로 부터 위치를 예측하는 방법에 자주 등장</a:t>
            </a:r>
            <a:r>
              <a:rPr lang="en-US" altLang="ko-KR" sz="1200" kern="0" dirty="0">
                <a:solidFill>
                  <a:srgbClr val="000000"/>
                </a:solidFill>
                <a:latin typeface="+mj-ea"/>
                <a:ea typeface="+mj-ea"/>
                <a:sym typeface="Wingdings" panose="05000000000000000000" pitchFamily="2" charset="2"/>
              </a:rPr>
              <a:t> </a:t>
            </a:r>
            <a:r>
              <a:rPr lang="ko-KR" altLang="en-US" sz="1200" kern="0" dirty="0">
                <a:solidFill>
                  <a:srgbClr val="000000"/>
                </a:solidFill>
                <a:highlight>
                  <a:srgbClr val="FFFF00"/>
                </a:highlight>
                <a:latin typeface="+mj-ea"/>
                <a:ea typeface="+mj-ea"/>
              </a:rPr>
              <a:t>현재는 </a:t>
            </a:r>
            <a:r>
              <a:rPr lang="en-US" altLang="ko-KR" sz="1200" kern="0" dirty="0">
                <a:solidFill>
                  <a:srgbClr val="000000"/>
                </a:solidFill>
                <a:highlight>
                  <a:srgbClr val="FFFF00"/>
                </a:highlight>
                <a:latin typeface="+mj-ea"/>
                <a:ea typeface="+mj-ea"/>
              </a:rPr>
              <a:t>GPS, </a:t>
            </a:r>
            <a:r>
              <a:rPr lang="ko-KR" altLang="en-US" sz="1200" kern="0" dirty="0">
                <a:solidFill>
                  <a:srgbClr val="000000"/>
                </a:solidFill>
                <a:highlight>
                  <a:srgbClr val="FFFF00"/>
                </a:highlight>
                <a:latin typeface="+mj-ea"/>
                <a:ea typeface="+mj-ea"/>
              </a:rPr>
              <a:t>날씨 예측</a:t>
            </a:r>
            <a:r>
              <a:rPr lang="en-US" altLang="ko-KR" sz="1200" kern="0" dirty="0">
                <a:solidFill>
                  <a:srgbClr val="000000"/>
                </a:solidFill>
                <a:highlight>
                  <a:srgbClr val="FFFF00"/>
                </a:highlight>
                <a:latin typeface="+mj-ea"/>
                <a:ea typeface="+mj-ea"/>
              </a:rPr>
              <a:t>, </a:t>
            </a:r>
            <a:r>
              <a:rPr lang="ko-KR" altLang="en-US" sz="1200" kern="0" dirty="0">
                <a:solidFill>
                  <a:srgbClr val="000000"/>
                </a:solidFill>
                <a:highlight>
                  <a:srgbClr val="FFFF00"/>
                </a:highlight>
                <a:latin typeface="+mj-ea"/>
                <a:ea typeface="+mj-ea"/>
              </a:rPr>
              <a:t>주식 예측 등 다양한 예제에서 널리 사용</a:t>
            </a:r>
          </a:p>
          <a:p>
            <a:pPr algn="just" fontAlgn="base"/>
            <a:r>
              <a:rPr lang="en-US" altLang="ko-KR" sz="1200" kern="0" dirty="0">
                <a:solidFill>
                  <a:srgbClr val="000000"/>
                </a:solidFill>
                <a:latin typeface="+mj-ea"/>
                <a:ea typeface="+mj-ea"/>
                <a:sym typeface="Wingdings" panose="05000000000000000000" pitchFamily="2" charset="2"/>
              </a:rPr>
              <a:t></a:t>
            </a:r>
            <a:r>
              <a:rPr lang="en-US" altLang="ko-KR" sz="1200" kern="0" dirty="0">
                <a:solidFill>
                  <a:srgbClr val="000000"/>
                </a:solidFill>
                <a:latin typeface="+mj-ea"/>
                <a:ea typeface="+mj-ea"/>
              </a:rPr>
              <a:t> Kalman filter</a:t>
            </a:r>
            <a:r>
              <a:rPr lang="ko-KR" altLang="en-US" sz="1200" kern="0" dirty="0">
                <a:solidFill>
                  <a:srgbClr val="000000"/>
                </a:solidFill>
                <a:latin typeface="+mj-ea"/>
                <a:ea typeface="+mj-ea"/>
              </a:rPr>
              <a:t>는 </a:t>
            </a:r>
            <a:r>
              <a:rPr lang="en-US" altLang="ko-KR" sz="1200" kern="0" dirty="0">
                <a:solidFill>
                  <a:srgbClr val="000000"/>
                </a:solidFill>
                <a:latin typeface="+mj-ea"/>
                <a:ea typeface="+mj-ea"/>
              </a:rPr>
              <a:t>system</a:t>
            </a:r>
            <a:r>
              <a:rPr lang="ko-KR" altLang="en-US" sz="1200" kern="0" dirty="0">
                <a:solidFill>
                  <a:srgbClr val="000000"/>
                </a:solidFill>
                <a:latin typeface="+mj-ea"/>
                <a:ea typeface="+mj-ea"/>
              </a:rPr>
              <a:t>을 </a:t>
            </a:r>
            <a:r>
              <a:rPr lang="ko-KR" altLang="en-US" sz="1200" kern="0" dirty="0" err="1">
                <a:solidFill>
                  <a:srgbClr val="000000"/>
                </a:solidFill>
                <a:latin typeface="+mj-ea"/>
                <a:ea typeface="+mj-ea"/>
              </a:rPr>
              <a:t>선형화하여</a:t>
            </a:r>
            <a:r>
              <a:rPr lang="ko-KR" altLang="en-US" sz="1200" kern="0" dirty="0">
                <a:solidFill>
                  <a:srgbClr val="000000"/>
                </a:solidFill>
                <a:latin typeface="+mj-ea"/>
                <a:ea typeface="+mj-ea"/>
              </a:rPr>
              <a:t> 해석하려는 방법</a:t>
            </a:r>
          </a:p>
          <a:p>
            <a:pPr algn="just" fontAlgn="base"/>
            <a:r>
              <a:rPr lang="en-US" altLang="ko-KR" sz="1200" kern="0" dirty="0">
                <a:solidFill>
                  <a:srgbClr val="000000"/>
                </a:solidFill>
                <a:latin typeface="+mj-ea"/>
                <a:ea typeface="+mj-ea"/>
              </a:rPr>
              <a:t>(</a:t>
            </a:r>
            <a:r>
              <a:rPr lang="ko-KR" altLang="en-US" sz="1200" kern="0" dirty="0">
                <a:solidFill>
                  <a:srgbClr val="000000"/>
                </a:solidFill>
                <a:latin typeface="+mj-ea"/>
                <a:ea typeface="+mj-ea"/>
              </a:rPr>
              <a:t>가정</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228600" indent="-228600" algn="just" fontAlgn="base">
              <a:buAutoNum type="arabicParenR"/>
            </a:pPr>
            <a:r>
              <a:rPr lang="ko-KR" altLang="en-US" sz="1200" kern="0" dirty="0">
                <a:solidFill>
                  <a:srgbClr val="000000"/>
                </a:solidFill>
                <a:latin typeface="+mj-ea"/>
                <a:ea typeface="+mj-ea"/>
              </a:rPr>
              <a:t>모션 모델과 측정 모델이 </a:t>
            </a:r>
            <a:r>
              <a:rPr lang="en-US" altLang="ko-KR" sz="1200" kern="0" dirty="0">
                <a:solidFill>
                  <a:srgbClr val="000000"/>
                </a:solidFill>
                <a:latin typeface="+mj-ea"/>
                <a:ea typeface="+mj-ea"/>
              </a:rPr>
              <a:t>linear</a:t>
            </a:r>
            <a:r>
              <a:rPr lang="ko-KR" altLang="en-US" sz="1200" kern="0" dirty="0">
                <a:solidFill>
                  <a:srgbClr val="000000"/>
                </a:solidFill>
                <a:latin typeface="+mj-ea"/>
                <a:ea typeface="+mj-ea"/>
              </a:rPr>
              <a:t>할 경우</a:t>
            </a:r>
            <a:endParaRPr lang="en-US" altLang="ko-KR" sz="1200" kern="0" dirty="0">
              <a:solidFill>
                <a:srgbClr val="000000"/>
              </a:solidFill>
              <a:latin typeface="+mj-ea"/>
              <a:ea typeface="+mj-ea"/>
            </a:endParaRPr>
          </a:p>
          <a:p>
            <a:pPr marL="228600" indent="-228600" algn="just" fontAlgn="base">
              <a:buAutoNum type="arabicParenR"/>
            </a:pPr>
            <a:r>
              <a:rPr lang="ko-KR" altLang="en-US" sz="1200" kern="0" dirty="0">
                <a:solidFill>
                  <a:srgbClr val="000000"/>
                </a:solidFill>
                <a:latin typeface="+mj-ea"/>
                <a:ea typeface="+mj-ea"/>
              </a:rPr>
              <a:t>모션 모델과 측정 모델이 </a:t>
            </a:r>
            <a:r>
              <a:rPr lang="en-US" altLang="ko-KR" sz="1200" kern="0" dirty="0">
                <a:solidFill>
                  <a:srgbClr val="000000"/>
                </a:solidFill>
                <a:latin typeface="+mj-ea"/>
                <a:ea typeface="+mj-ea"/>
              </a:rPr>
              <a:t>Gaussian </a:t>
            </a:r>
            <a:r>
              <a:rPr lang="ko-KR" altLang="en-US" sz="1200" kern="0" dirty="0">
                <a:solidFill>
                  <a:srgbClr val="000000"/>
                </a:solidFill>
                <a:latin typeface="+mj-ea"/>
                <a:ea typeface="+mj-ea"/>
              </a:rPr>
              <a:t>분포를 따를 경우</a:t>
            </a:r>
            <a:endParaRPr lang="en-US" altLang="ko-KR" sz="1200" kern="0" dirty="0">
              <a:solidFill>
                <a:srgbClr val="000000"/>
              </a:solidFill>
              <a:latin typeface="+mj-ea"/>
              <a:ea typeface="+mj-ea"/>
            </a:endParaRPr>
          </a:p>
          <a:p>
            <a:pPr algn="just" fontAlgn="base"/>
            <a:endParaRPr lang="ko-KR" altLang="en-US" sz="1200" kern="0" dirty="0">
              <a:solidFill>
                <a:srgbClr val="000000"/>
              </a:solidFill>
              <a:latin typeface="+mj-ea"/>
              <a:ea typeface="+mj-ea"/>
            </a:endParaRPr>
          </a:p>
          <a:p>
            <a:pPr algn="just" fontAlgn="base"/>
            <a:r>
              <a:rPr lang="ko-KR" altLang="en-US" sz="1200" kern="0" dirty="0">
                <a:solidFill>
                  <a:srgbClr val="000000"/>
                </a:solidFill>
                <a:highlight>
                  <a:srgbClr val="FFFF00"/>
                </a:highlight>
                <a:latin typeface="+mj-ea"/>
                <a:ea typeface="+mj-ea"/>
              </a:rPr>
              <a:t>모션 모델</a:t>
            </a:r>
          </a:p>
          <a:p>
            <a:pPr algn="just" fontAlgn="base"/>
            <a:r>
              <a:rPr lang="ko-KR" altLang="en-US" sz="1200" kern="0" dirty="0">
                <a:solidFill>
                  <a:srgbClr val="000000"/>
                </a:solidFill>
                <a:latin typeface="+mj-ea"/>
                <a:ea typeface="+mj-ea"/>
              </a:rPr>
              <a:t>로봇이 현재위치에서 모션 입력을 </a:t>
            </a:r>
            <a:r>
              <a:rPr lang="ko-KR" altLang="en-US" sz="1200" kern="0" dirty="0" err="1">
                <a:solidFill>
                  <a:srgbClr val="000000"/>
                </a:solidFill>
                <a:latin typeface="+mj-ea"/>
                <a:ea typeface="+mj-ea"/>
              </a:rPr>
              <a:t>입력받아서</a:t>
            </a:r>
            <a:r>
              <a:rPr lang="ko-KR" altLang="en-US" sz="1200" kern="0" dirty="0">
                <a:solidFill>
                  <a:srgbClr val="000000"/>
                </a:solidFill>
                <a:latin typeface="+mj-ea"/>
                <a:ea typeface="+mj-ea"/>
              </a:rPr>
              <a:t> 움직였을 때의 확률 모델</a:t>
            </a:r>
          </a:p>
          <a:p>
            <a:pPr algn="just" fontAlgn="base"/>
            <a:r>
              <a:rPr lang="ko-KR" altLang="en-US" sz="1200" kern="0" dirty="0">
                <a:solidFill>
                  <a:srgbClr val="000000"/>
                </a:solidFill>
                <a:highlight>
                  <a:srgbClr val="FFFF00"/>
                </a:highlight>
                <a:latin typeface="+mj-ea"/>
                <a:ea typeface="+mj-ea"/>
              </a:rPr>
              <a:t>측정 모델</a:t>
            </a:r>
          </a:p>
          <a:p>
            <a:pPr algn="just" fontAlgn="base"/>
            <a:r>
              <a:rPr lang="ko-KR" altLang="en-US" sz="1200" kern="0" dirty="0">
                <a:solidFill>
                  <a:srgbClr val="000000"/>
                </a:solidFill>
                <a:latin typeface="+mj-ea"/>
                <a:ea typeface="+mj-ea"/>
              </a:rPr>
              <a:t>로봇이 현재위치에서 자신이 가진 센서를 이용해서 자신이 어디에 위치해 있는지를 측정했을 때의 확률 모델</a:t>
            </a:r>
          </a:p>
          <a:p>
            <a:pPr algn="just" fontAlgn="base"/>
            <a:r>
              <a:rPr lang="ko-KR" altLang="en-US" sz="1200" kern="0" dirty="0">
                <a:solidFill>
                  <a:srgbClr val="000000"/>
                </a:solidFill>
                <a:latin typeface="+mj-ea"/>
                <a:ea typeface="+mj-ea"/>
              </a:rPr>
              <a:t>칼만 필터는 상태 예측</a:t>
            </a:r>
            <a:r>
              <a:rPr lang="en-US" altLang="ko-KR" sz="1200" kern="0" dirty="0">
                <a:solidFill>
                  <a:srgbClr val="000000"/>
                </a:solidFill>
                <a:latin typeface="+mj-ea"/>
                <a:ea typeface="+mj-ea"/>
              </a:rPr>
              <a:t>(state prediction)</a:t>
            </a:r>
            <a:r>
              <a:rPr lang="ko-KR" altLang="en-US" sz="1200" kern="0" dirty="0">
                <a:solidFill>
                  <a:srgbClr val="000000"/>
                </a:solidFill>
                <a:latin typeface="+mj-ea"/>
                <a:ea typeface="+mj-ea"/>
              </a:rPr>
              <a:t>과 측정 업데이트</a:t>
            </a:r>
            <a:r>
              <a:rPr lang="en-US" altLang="ko-KR" sz="1200" kern="0" dirty="0">
                <a:solidFill>
                  <a:srgbClr val="000000"/>
                </a:solidFill>
                <a:latin typeface="+mj-ea"/>
                <a:ea typeface="+mj-ea"/>
              </a:rPr>
              <a:t>(measurement update)</a:t>
            </a:r>
            <a:r>
              <a:rPr lang="ko-KR" altLang="en-US" sz="1200" kern="0" dirty="0">
                <a:solidFill>
                  <a:srgbClr val="000000"/>
                </a:solidFill>
                <a:latin typeface="+mj-ea"/>
                <a:ea typeface="+mj-ea"/>
              </a:rPr>
              <a:t>를 반복적으로 수행하며 로봇의 현재 위치를 계산한다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r>
              <a:rPr lang="en-US" altLang="ko-KR" sz="1200" kern="0" dirty="0">
                <a:solidFill>
                  <a:srgbClr val="000000"/>
                </a:solidFill>
                <a:latin typeface="+mj-ea"/>
                <a:ea typeface="+mj-ea"/>
              </a:rPr>
              <a:t>1</a:t>
            </a:r>
            <a:r>
              <a:rPr lang="ko-KR" altLang="en-US" sz="1200" kern="0" dirty="0">
                <a:solidFill>
                  <a:srgbClr val="000000"/>
                </a:solidFill>
                <a:latin typeface="+mj-ea"/>
                <a:ea typeface="+mj-ea"/>
              </a:rPr>
              <a:t>차원의 경우</a:t>
            </a:r>
            <a:endParaRPr lang="en-US" altLang="ko-KR" sz="1200" kern="0" dirty="0">
              <a:solidFill>
                <a:srgbClr val="000000"/>
              </a:solidFill>
              <a:latin typeface="+mj-ea"/>
              <a:ea typeface="+mj-ea"/>
            </a:endParaRPr>
          </a:p>
          <a:p>
            <a:pPr algn="just" fontAlgn="base"/>
            <a:endParaRPr lang="ko-KR" altLang="en-US" sz="1200" kern="0" dirty="0">
              <a:solidFill>
                <a:srgbClr val="000000"/>
              </a:solidFill>
              <a:latin typeface="+mj-ea"/>
              <a:ea typeface="+mj-ea"/>
            </a:endParaRPr>
          </a:p>
          <a:p>
            <a:pPr algn="just" fontAlgn="base"/>
            <a:r>
              <a:rPr lang="ko-KR" altLang="en-US" sz="1200" kern="0" dirty="0">
                <a:solidFill>
                  <a:srgbClr val="000000"/>
                </a:solidFill>
                <a:highlight>
                  <a:srgbClr val="FFFF00"/>
                </a:highlight>
                <a:latin typeface="+mj-ea"/>
                <a:ea typeface="+mj-ea"/>
              </a:rPr>
              <a:t>상태 예측 단계</a:t>
            </a:r>
          </a:p>
          <a:p>
            <a:pPr algn="just" fontAlgn="base"/>
            <a:r>
              <a:rPr lang="ko-KR" altLang="en-US" sz="1200" kern="0" dirty="0">
                <a:solidFill>
                  <a:srgbClr val="000000"/>
                </a:solidFill>
                <a:latin typeface="+mj-ea"/>
                <a:ea typeface="+mj-ea"/>
              </a:rPr>
              <a:t>이전 측정 업데이트에서 계산한 확률 분포와 로봇 모션 입력의 확률 분포를 이용해 현재 상태의 분포를 예측</a:t>
            </a:r>
          </a:p>
          <a:p>
            <a:pPr marL="171450" indent="-171450" algn="just" fontAlgn="base">
              <a:buFont typeface="Wingdings" panose="05000000000000000000" pitchFamily="2" charset="2"/>
              <a:buChar char="à"/>
            </a:pPr>
            <a:r>
              <a:rPr lang="ko-KR" altLang="en-US" sz="1200" kern="0" dirty="0">
                <a:solidFill>
                  <a:srgbClr val="000000"/>
                </a:solidFill>
                <a:latin typeface="+mj-ea"/>
                <a:ea typeface="+mj-ea"/>
              </a:rPr>
              <a:t>이 때 확률분포의 평균은 간단히 두 평균을 더한 것이고 확률분포의 분산은 두 분산을 더한 것이 됩니다</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이는 </a:t>
            </a:r>
            <a:r>
              <a:rPr lang="en-US" altLang="ko-KR" sz="1200" kern="0" dirty="0">
                <a:solidFill>
                  <a:srgbClr val="000000"/>
                </a:solidFill>
                <a:latin typeface="+mj-ea"/>
                <a:ea typeface="+mj-ea"/>
              </a:rPr>
              <a:t>1</a:t>
            </a:r>
            <a:r>
              <a:rPr lang="ko-KR" altLang="en-US" sz="1200" kern="0" dirty="0">
                <a:solidFill>
                  <a:srgbClr val="000000"/>
                </a:solidFill>
                <a:latin typeface="+mj-ea"/>
                <a:ea typeface="+mj-ea"/>
              </a:rPr>
              <a:t>차원의 경우를 예로 들고 있기 때문에 간단한 합이 되지만 뒤에서 다룰 다차원의 경우에는 좀더 복잡한 수식으로 상태 예측이 수행</a:t>
            </a:r>
            <a:endParaRPr lang="en-US" altLang="ko-KR" sz="1200" kern="0" dirty="0">
              <a:solidFill>
                <a:srgbClr val="000000"/>
              </a:solidFill>
              <a:latin typeface="+mj-ea"/>
              <a:ea typeface="+mj-ea"/>
            </a:endParaRPr>
          </a:p>
          <a:p>
            <a:pPr marL="171450" indent="-171450" algn="just" fontAlgn="base">
              <a:buFont typeface="Wingdings" panose="05000000000000000000" pitchFamily="2" charset="2"/>
              <a:buChar char="à"/>
            </a:pPr>
            <a:endParaRPr lang="ko-KR" altLang="en-US" sz="1200" kern="0" dirty="0">
              <a:solidFill>
                <a:srgbClr val="000000"/>
              </a:solidFill>
              <a:latin typeface="+mj-ea"/>
              <a:ea typeface="+mj-ea"/>
            </a:endParaRPr>
          </a:p>
          <a:p>
            <a:pPr algn="just" fontAlgn="base"/>
            <a:r>
              <a:rPr lang="ko-KR" altLang="en-US" sz="1200" kern="0" dirty="0">
                <a:solidFill>
                  <a:srgbClr val="000000"/>
                </a:solidFill>
                <a:highlight>
                  <a:srgbClr val="FFFF00"/>
                </a:highlight>
                <a:latin typeface="+mj-ea"/>
                <a:ea typeface="+mj-ea"/>
              </a:rPr>
              <a:t>측정 업데이트</a:t>
            </a:r>
          </a:p>
          <a:p>
            <a:pPr algn="just" fontAlgn="base"/>
            <a:r>
              <a:rPr lang="ko-KR" altLang="en-US" sz="1200" kern="0" dirty="0">
                <a:solidFill>
                  <a:srgbClr val="000000"/>
                </a:solidFill>
                <a:latin typeface="+mj-ea"/>
                <a:ea typeface="+mj-ea"/>
              </a:rPr>
              <a:t>상태 예측단계에서 예측된 현재 로봇 위치에 대한 확률분포와 현재 로봇의 위치에서 측정한 </a:t>
            </a:r>
            <a:r>
              <a:rPr lang="ko-KR" altLang="en-US" sz="1200" kern="0" dirty="0" err="1">
                <a:solidFill>
                  <a:srgbClr val="000000"/>
                </a:solidFill>
                <a:latin typeface="+mj-ea"/>
                <a:ea typeface="+mj-ea"/>
              </a:rPr>
              <a:t>관찰값의</a:t>
            </a:r>
            <a:r>
              <a:rPr lang="ko-KR" altLang="en-US" sz="1200" kern="0" dirty="0">
                <a:solidFill>
                  <a:srgbClr val="000000"/>
                </a:solidFill>
                <a:latin typeface="+mj-ea"/>
                <a:ea typeface="+mj-ea"/>
              </a:rPr>
              <a:t> 확률 분포를 이용하여 사후 확률분포를 업데이트 하는 방식으로 수행</a:t>
            </a:r>
          </a:p>
        </p:txBody>
      </p:sp>
      <p:sp>
        <p:nvSpPr>
          <p:cNvPr id="8" name="직사각형 7">
            <a:extLst>
              <a:ext uri="{FF2B5EF4-FFF2-40B4-BE49-F238E27FC236}">
                <a16:creationId xmlns:a16="http://schemas.microsoft.com/office/drawing/2014/main" id="{8A54034A-8754-4DCE-AD20-73749903A8BB}"/>
              </a:ext>
            </a:extLst>
          </p:cNvPr>
          <p:cNvSpPr/>
          <p:nvPr/>
        </p:nvSpPr>
        <p:spPr>
          <a:xfrm>
            <a:off x="467544" y="6234415"/>
            <a:ext cx="6480720" cy="306559"/>
          </a:xfrm>
          <a:prstGeom prst="rect">
            <a:avLst/>
          </a:prstGeom>
        </p:spPr>
        <p:txBody>
          <a:bodyPr wrap="square">
            <a:spAutoFit/>
          </a:bodyPr>
          <a:lstStyle/>
          <a:p>
            <a:pPr algn="just" fontAlgn="base">
              <a:lnSpc>
                <a:spcPct val="160000"/>
              </a:lnSpc>
            </a:pPr>
            <a:r>
              <a:rPr lang="ko-KR" altLang="en-US" sz="1000" i="1" kern="0" dirty="0">
                <a:solidFill>
                  <a:srgbClr val="000000"/>
                </a:solidFill>
                <a:highlight>
                  <a:srgbClr val="FFFF00"/>
                </a:highlight>
                <a:ea typeface="함초롬바탕" panose="02030504000101010101" pitchFamily="18" charset="-127"/>
              </a:rPr>
              <a:t>상세 내용 자료 </a:t>
            </a:r>
            <a:r>
              <a:rPr lang="en-US" altLang="ko-KR" sz="1000" i="1" kern="0" dirty="0">
                <a:solidFill>
                  <a:srgbClr val="000000"/>
                </a:solidFill>
                <a:highlight>
                  <a:srgbClr val="FFFF00"/>
                </a:highlight>
                <a:latin typeface="함초롬바탕" panose="02030504000101010101" pitchFamily="18" charset="-127"/>
              </a:rPr>
              <a:t>: </a:t>
            </a:r>
            <a:r>
              <a:rPr lang="ko-KR" altLang="en-US" sz="1000" i="1" kern="0" dirty="0">
                <a:solidFill>
                  <a:srgbClr val="000000"/>
                </a:solidFill>
                <a:highlight>
                  <a:srgbClr val="FFFF00"/>
                </a:highlight>
                <a:ea typeface="함초롬바탕" panose="02030504000101010101" pitchFamily="18" charset="-127"/>
              </a:rPr>
              <a:t>선형 칼만 필터 기초</a:t>
            </a:r>
            <a:r>
              <a:rPr lang="en-US" altLang="ko-KR" sz="1000" i="1" kern="0" dirty="0">
                <a:solidFill>
                  <a:srgbClr val="000000"/>
                </a:solidFill>
                <a:highlight>
                  <a:srgbClr val="FFFF00"/>
                </a:highlight>
                <a:latin typeface="함초롬바탕" panose="02030504000101010101" pitchFamily="18" charset="-127"/>
              </a:rPr>
              <a:t>(Technology Focus) </a:t>
            </a:r>
            <a:r>
              <a:rPr lang="ko-KR" altLang="en-US" sz="1000" i="1" kern="0" dirty="0">
                <a:solidFill>
                  <a:srgbClr val="000000"/>
                </a:solidFill>
                <a:highlight>
                  <a:srgbClr val="FFFF00"/>
                </a:highlight>
                <a:ea typeface="함초롬바탕" panose="02030504000101010101" pitchFamily="18" charset="-127"/>
              </a:rPr>
              <a:t>필요시 공유</a:t>
            </a:r>
            <a:endParaRPr lang="ko-KR" altLang="en-US" sz="1000" i="1" kern="0" dirty="0">
              <a:solidFill>
                <a:srgbClr val="000000"/>
              </a:solidFill>
              <a:highlight>
                <a:srgbClr val="FFFF00"/>
              </a:highlight>
            </a:endParaRPr>
          </a:p>
        </p:txBody>
      </p:sp>
      <p:sp>
        <p:nvSpPr>
          <p:cNvPr id="6" name="직사각형 5">
            <a:extLst>
              <a:ext uri="{FF2B5EF4-FFF2-40B4-BE49-F238E27FC236}">
                <a16:creationId xmlns:a16="http://schemas.microsoft.com/office/drawing/2014/main" id="{67B88727-C6E1-49C0-9DAB-DC537E81092E}"/>
              </a:ext>
            </a:extLst>
          </p:cNvPr>
          <p:cNvSpPr/>
          <p:nvPr/>
        </p:nvSpPr>
        <p:spPr>
          <a:xfrm>
            <a:off x="349172" y="165223"/>
            <a:ext cx="6599092" cy="369332"/>
          </a:xfrm>
          <a:prstGeom prst="rect">
            <a:avLst/>
          </a:prstGeom>
        </p:spPr>
        <p:txBody>
          <a:bodyPr wrap="square">
            <a:spAutoFit/>
          </a:bodyPr>
          <a:lstStyle/>
          <a:p>
            <a:r>
              <a:rPr lang="en-US" altLang="ko-KR" b="1" dirty="0">
                <a:solidFill>
                  <a:srgbClr val="24292F"/>
                </a:solidFill>
                <a:latin typeface="+mj-lt"/>
              </a:rPr>
              <a:t>05 Portfolio Optimization and Performance Evaluation</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24502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3ACF46C6-E3E5-4636-9F88-C1931C33542E}"/>
              </a:ext>
            </a:extLst>
          </p:cNvPr>
          <p:cNvSpPr/>
          <p:nvPr/>
        </p:nvSpPr>
        <p:spPr>
          <a:xfrm>
            <a:off x="179512" y="275842"/>
            <a:ext cx="6120680" cy="369332"/>
          </a:xfrm>
          <a:prstGeom prst="rect">
            <a:avLst/>
          </a:prstGeom>
        </p:spPr>
        <p:txBody>
          <a:bodyPr wrap="square">
            <a:spAutoFit/>
          </a:bodyPr>
          <a:lstStyle/>
          <a:p>
            <a:r>
              <a:rPr lang="en-US" altLang="ko-KR" b="1" dirty="0" err="1">
                <a:solidFill>
                  <a:srgbClr val="000000"/>
                </a:solidFill>
                <a:latin typeface="Noto Sans KR"/>
              </a:rPr>
              <a:t>candlestick_</a:t>
            </a:r>
            <a:r>
              <a:rPr lang="en-US" altLang="ko-KR" b="1" dirty="0" err="1">
                <a:solidFill>
                  <a:srgbClr val="000000"/>
                </a:solidFill>
                <a:highlight>
                  <a:srgbClr val="FFFF00"/>
                </a:highlight>
                <a:latin typeface="Noto Sans KR"/>
              </a:rPr>
              <a:t>ohlc</a:t>
            </a:r>
            <a:r>
              <a:rPr lang="en-US" altLang="ko-KR" b="1" dirty="0">
                <a:solidFill>
                  <a:srgbClr val="000000"/>
                </a:solidFill>
                <a:latin typeface="Noto Sans KR"/>
              </a:rPr>
              <a:t> </a:t>
            </a:r>
            <a:r>
              <a:rPr lang="ko-KR" altLang="en-US" b="1" dirty="0">
                <a:solidFill>
                  <a:srgbClr val="000000"/>
                </a:solidFill>
                <a:latin typeface="Noto Sans KR"/>
              </a:rPr>
              <a:t>사용하기 </a:t>
            </a:r>
            <a:r>
              <a:rPr lang="en-US" altLang="ko-KR" b="1" dirty="0">
                <a:solidFill>
                  <a:srgbClr val="000000"/>
                </a:solidFill>
                <a:latin typeface="Noto Sans KR"/>
              </a:rPr>
              <a:t>(</a:t>
            </a:r>
            <a:r>
              <a:rPr lang="en-US" altLang="ko-KR" b="1" dirty="0" err="1">
                <a:solidFill>
                  <a:srgbClr val="000000"/>
                </a:solidFill>
                <a:latin typeface="Noto Sans KR"/>
              </a:rPr>
              <a:t>ch</a:t>
            </a:r>
            <a:r>
              <a:rPr lang="en-US" altLang="ko-KR" b="1" dirty="0">
                <a:solidFill>
                  <a:srgbClr val="000000"/>
                </a:solidFill>
                <a:latin typeface="Noto Sans KR"/>
              </a:rPr>
              <a:t> 4. page 165-166)</a:t>
            </a:r>
            <a:endParaRPr lang="ko-KR" altLang="en-US" b="1" i="0" dirty="0">
              <a:solidFill>
                <a:srgbClr val="000000"/>
              </a:solidFill>
              <a:effectLst/>
              <a:latin typeface="Noto Sans KR"/>
            </a:endParaRPr>
          </a:p>
        </p:txBody>
      </p:sp>
      <p:sp>
        <p:nvSpPr>
          <p:cNvPr id="9" name="직사각형 8">
            <a:extLst>
              <a:ext uri="{FF2B5EF4-FFF2-40B4-BE49-F238E27FC236}">
                <a16:creationId xmlns:a16="http://schemas.microsoft.com/office/drawing/2014/main" id="{167CE87D-2FE7-47EE-8FF6-4BBCA91E9CDE}"/>
              </a:ext>
            </a:extLst>
          </p:cNvPr>
          <p:cNvSpPr/>
          <p:nvPr/>
        </p:nvSpPr>
        <p:spPr>
          <a:xfrm>
            <a:off x="179512" y="943705"/>
            <a:ext cx="8568952" cy="3108543"/>
          </a:xfrm>
          <a:prstGeom prst="rect">
            <a:avLst/>
          </a:prstGeom>
        </p:spPr>
        <p:txBody>
          <a:bodyPr wrap="square">
            <a:spAutoFit/>
          </a:bodyPr>
          <a:lstStyle/>
          <a:p>
            <a:pPr algn="just" fontAlgn="base"/>
            <a:r>
              <a:rPr lang="en-US" altLang="ko-KR" sz="1400" kern="0" dirty="0">
                <a:solidFill>
                  <a:srgbClr val="000000"/>
                </a:solidFill>
                <a:latin typeface="+mj-lt"/>
              </a:rPr>
              <a:t>import datetime</a:t>
            </a:r>
          </a:p>
          <a:p>
            <a:pPr algn="just" fontAlgn="base"/>
            <a:r>
              <a:rPr lang="en-US" altLang="ko-KR" sz="1400" kern="0" dirty="0">
                <a:solidFill>
                  <a:srgbClr val="000000"/>
                </a:solidFill>
                <a:latin typeface="+mj-lt"/>
              </a:rPr>
              <a:t>import </a:t>
            </a:r>
            <a:r>
              <a:rPr lang="en-US" altLang="ko-KR" sz="1400" kern="0" dirty="0" err="1">
                <a:solidFill>
                  <a:srgbClr val="000000"/>
                </a:solidFill>
                <a:latin typeface="+mj-lt"/>
              </a:rPr>
              <a:t>matplotlib.dates</a:t>
            </a:r>
            <a:r>
              <a:rPr lang="en-US" altLang="ko-KR" sz="1400" kern="0" dirty="0">
                <a:solidFill>
                  <a:srgbClr val="000000"/>
                </a:solidFill>
                <a:latin typeface="+mj-lt"/>
              </a:rPr>
              <a:t> as </a:t>
            </a:r>
            <a:r>
              <a:rPr lang="en-US" altLang="ko-KR" sz="1400" kern="0" dirty="0" err="1">
                <a:solidFill>
                  <a:srgbClr val="000000"/>
                </a:solidFill>
                <a:latin typeface="+mj-lt"/>
              </a:rPr>
              <a:t>mdates</a:t>
            </a:r>
            <a:endParaRPr lang="en-US" altLang="ko-KR" sz="1400" kern="0" dirty="0">
              <a:solidFill>
                <a:srgbClr val="000000"/>
              </a:solidFill>
              <a:latin typeface="+mj-lt"/>
            </a:endParaRPr>
          </a:p>
          <a:p>
            <a:pPr algn="just" fontAlgn="base"/>
            <a:r>
              <a:rPr lang="en-US" altLang="ko-KR" sz="1400" kern="0" dirty="0">
                <a:solidFill>
                  <a:srgbClr val="000000"/>
                </a:solidFill>
                <a:latin typeface="+mj-lt"/>
              </a:rPr>
              <a:t>import </a:t>
            </a:r>
            <a:r>
              <a:rPr lang="en-US" altLang="ko-KR" sz="1400" kern="0" dirty="0" err="1">
                <a:solidFill>
                  <a:srgbClr val="000000"/>
                </a:solidFill>
                <a:latin typeface="+mj-lt"/>
              </a:rPr>
              <a:t>matplotlib.pyplot</a:t>
            </a:r>
            <a:r>
              <a:rPr lang="en-US" altLang="ko-KR" sz="1400" kern="0" dirty="0">
                <a:solidFill>
                  <a:srgbClr val="000000"/>
                </a:solidFill>
                <a:latin typeface="+mj-lt"/>
              </a:rPr>
              <a:t> as </a:t>
            </a:r>
            <a:r>
              <a:rPr lang="en-US" altLang="ko-KR" sz="1400" kern="0" dirty="0" err="1">
                <a:solidFill>
                  <a:srgbClr val="000000"/>
                </a:solidFill>
                <a:latin typeface="+mj-lt"/>
              </a:rPr>
              <a:t>plt</a:t>
            </a:r>
            <a:endParaRPr lang="en-US" altLang="ko-KR" sz="1400" kern="0" dirty="0">
              <a:solidFill>
                <a:srgbClr val="000000"/>
              </a:solidFill>
              <a:latin typeface="+mj-lt"/>
            </a:endParaRPr>
          </a:p>
          <a:p>
            <a:pPr algn="just" fontAlgn="base"/>
            <a:r>
              <a:rPr lang="en-US" altLang="ko-KR" sz="1400" kern="0" dirty="0">
                <a:solidFill>
                  <a:srgbClr val="000000"/>
                </a:solidFill>
                <a:latin typeface="+mj-lt"/>
              </a:rPr>
              <a:t>import </a:t>
            </a:r>
            <a:r>
              <a:rPr lang="en-US" altLang="ko-KR" sz="1400" kern="0" dirty="0" err="1">
                <a:solidFill>
                  <a:srgbClr val="000000"/>
                </a:solidFill>
                <a:latin typeface="+mj-lt"/>
              </a:rPr>
              <a:t>pandas_datareader</a:t>
            </a:r>
            <a:r>
              <a:rPr lang="en-US" altLang="ko-KR" sz="1400" kern="0" dirty="0">
                <a:solidFill>
                  <a:srgbClr val="000000"/>
                </a:solidFill>
                <a:latin typeface="+mj-lt"/>
              </a:rPr>
              <a:t> as pd</a:t>
            </a:r>
          </a:p>
          <a:p>
            <a:pPr algn="just" fontAlgn="base"/>
            <a:r>
              <a:rPr lang="en-US" altLang="ko-KR" sz="1400" kern="0" dirty="0">
                <a:solidFill>
                  <a:srgbClr val="000000"/>
                </a:solidFill>
                <a:latin typeface="+mj-lt"/>
              </a:rPr>
              <a:t>from </a:t>
            </a:r>
            <a:r>
              <a:rPr lang="en-US" altLang="ko-KR" sz="1400" kern="0" dirty="0" err="1">
                <a:solidFill>
                  <a:srgbClr val="000000"/>
                </a:solidFill>
                <a:latin typeface="+mj-lt"/>
              </a:rPr>
              <a:t>mpl_finance</a:t>
            </a:r>
            <a:r>
              <a:rPr lang="en-US" altLang="ko-KR" sz="1400" kern="0" dirty="0">
                <a:solidFill>
                  <a:srgbClr val="000000"/>
                </a:solidFill>
                <a:latin typeface="+mj-lt"/>
              </a:rPr>
              <a:t> import </a:t>
            </a:r>
            <a:r>
              <a:rPr lang="en-US" altLang="ko-KR" sz="1400" kern="0" dirty="0" err="1">
                <a:solidFill>
                  <a:srgbClr val="000000"/>
                </a:solidFill>
                <a:latin typeface="+mj-lt"/>
              </a:rPr>
              <a:t>candlestick_ohlc</a:t>
            </a:r>
            <a:endParaRPr lang="en-US" altLang="ko-KR" sz="1400" kern="0" dirty="0">
              <a:solidFill>
                <a:srgbClr val="000000"/>
              </a:solidFill>
              <a:latin typeface="+mj-lt"/>
            </a:endParaRPr>
          </a:p>
          <a:p>
            <a:pPr algn="just" fontAlgn="base"/>
            <a:r>
              <a:rPr lang="en-US" altLang="ko-KR" sz="1400" kern="0" dirty="0">
                <a:solidFill>
                  <a:srgbClr val="000000"/>
                </a:solidFill>
                <a:latin typeface="+mj-lt"/>
              </a:rPr>
              <a:t>start = </a:t>
            </a:r>
            <a:r>
              <a:rPr lang="en-US" altLang="ko-KR" sz="1400" kern="0" dirty="0" err="1">
                <a:solidFill>
                  <a:srgbClr val="000000"/>
                </a:solidFill>
                <a:latin typeface="+mj-lt"/>
              </a:rPr>
              <a:t>datetime.datetime</a:t>
            </a:r>
            <a:r>
              <a:rPr lang="en-US" altLang="ko-KR" sz="1400" kern="0" dirty="0">
                <a:solidFill>
                  <a:srgbClr val="000000"/>
                </a:solidFill>
                <a:latin typeface="+mj-lt"/>
              </a:rPr>
              <a:t>(2018, 12, 1)</a:t>
            </a:r>
          </a:p>
          <a:p>
            <a:pPr algn="just" fontAlgn="base"/>
            <a:r>
              <a:rPr lang="en-US" altLang="ko-KR" sz="1400" kern="0" dirty="0">
                <a:solidFill>
                  <a:srgbClr val="000000"/>
                </a:solidFill>
                <a:latin typeface="+mj-lt"/>
              </a:rPr>
              <a:t>end = </a:t>
            </a:r>
            <a:r>
              <a:rPr lang="en-US" altLang="ko-KR" sz="1400" kern="0" dirty="0" err="1">
                <a:solidFill>
                  <a:srgbClr val="000000"/>
                </a:solidFill>
                <a:latin typeface="+mj-lt"/>
              </a:rPr>
              <a:t>datetime.datetime</a:t>
            </a:r>
            <a:r>
              <a:rPr lang="en-US" altLang="ko-KR" sz="1400" kern="0" dirty="0">
                <a:solidFill>
                  <a:srgbClr val="000000"/>
                </a:solidFill>
                <a:latin typeface="+mj-lt"/>
              </a:rPr>
              <a:t>(2018, 12, 31)</a:t>
            </a:r>
          </a:p>
          <a:p>
            <a:pPr algn="just" fontAlgn="base"/>
            <a:r>
              <a:rPr lang="en-US" altLang="ko-KR" sz="1400" kern="0" dirty="0" err="1">
                <a:solidFill>
                  <a:srgbClr val="000000"/>
                </a:solidFill>
                <a:latin typeface="+mj-lt"/>
              </a:rPr>
              <a:t>samsung</a:t>
            </a:r>
            <a:r>
              <a:rPr lang="en-US" altLang="ko-KR" sz="1400" kern="0" dirty="0">
                <a:solidFill>
                  <a:srgbClr val="000000"/>
                </a:solidFill>
                <a:latin typeface="+mj-lt"/>
              </a:rPr>
              <a:t> = </a:t>
            </a:r>
            <a:r>
              <a:rPr lang="en-US" altLang="ko-KR" sz="1400" kern="0" dirty="0" err="1">
                <a:solidFill>
                  <a:srgbClr val="000000"/>
                </a:solidFill>
                <a:latin typeface="+mj-lt"/>
              </a:rPr>
              <a:t>pd.DataReader</a:t>
            </a:r>
            <a:r>
              <a:rPr lang="en-US" altLang="ko-KR" sz="1400" kern="0" dirty="0">
                <a:solidFill>
                  <a:srgbClr val="000000"/>
                </a:solidFill>
                <a:latin typeface="+mj-lt"/>
              </a:rPr>
              <a:t>("005930.KS", "yahoo", start, end)</a:t>
            </a:r>
          </a:p>
          <a:p>
            <a:pPr algn="just" fontAlgn="base"/>
            <a:r>
              <a:rPr lang="en-US" altLang="ko-KR" sz="1400" kern="0" dirty="0">
                <a:solidFill>
                  <a:srgbClr val="000000"/>
                </a:solidFill>
                <a:latin typeface="+mj-lt"/>
              </a:rPr>
              <a:t>fig = </a:t>
            </a:r>
            <a:r>
              <a:rPr lang="en-US" altLang="ko-KR" sz="1400" kern="0" dirty="0" err="1">
                <a:solidFill>
                  <a:srgbClr val="000000"/>
                </a:solidFill>
                <a:latin typeface="+mj-lt"/>
              </a:rPr>
              <a:t>plt.figure</a:t>
            </a:r>
            <a:r>
              <a:rPr lang="en-US" altLang="ko-KR" sz="1400" kern="0" dirty="0">
                <a:solidFill>
                  <a:srgbClr val="000000"/>
                </a:solidFill>
                <a:latin typeface="+mj-lt"/>
              </a:rPr>
              <a:t>(</a:t>
            </a:r>
            <a:r>
              <a:rPr lang="en-US" altLang="ko-KR" sz="1400" kern="0" dirty="0" err="1">
                <a:solidFill>
                  <a:srgbClr val="000000"/>
                </a:solidFill>
                <a:latin typeface="+mj-lt"/>
              </a:rPr>
              <a:t>figsize</a:t>
            </a:r>
            <a:r>
              <a:rPr lang="en-US" altLang="ko-KR" sz="1400" kern="0" dirty="0">
                <a:solidFill>
                  <a:srgbClr val="000000"/>
                </a:solidFill>
                <a:latin typeface="+mj-lt"/>
              </a:rPr>
              <a:t>=(12, 8))</a:t>
            </a:r>
          </a:p>
          <a:p>
            <a:pPr algn="just" fontAlgn="base"/>
            <a:r>
              <a:rPr lang="en-US" altLang="ko-KR" sz="1400" kern="0" dirty="0">
                <a:solidFill>
                  <a:srgbClr val="000000"/>
                </a:solidFill>
                <a:latin typeface="+mj-lt"/>
              </a:rPr>
              <a:t>ax = </a:t>
            </a:r>
            <a:r>
              <a:rPr lang="en-US" altLang="ko-KR" sz="1400" kern="0" dirty="0" err="1">
                <a:solidFill>
                  <a:srgbClr val="000000"/>
                </a:solidFill>
                <a:latin typeface="+mj-lt"/>
              </a:rPr>
              <a:t>fig.add_subplot</a:t>
            </a:r>
            <a:r>
              <a:rPr lang="en-US" altLang="ko-KR" sz="1400" kern="0" dirty="0">
                <a:solidFill>
                  <a:srgbClr val="000000"/>
                </a:solidFill>
                <a:latin typeface="+mj-lt"/>
              </a:rPr>
              <a:t>(111)</a:t>
            </a:r>
          </a:p>
          <a:p>
            <a:pPr algn="just" fontAlgn="base"/>
            <a:r>
              <a:rPr lang="en-US" altLang="ko-KR" sz="1400" kern="0" dirty="0">
                <a:solidFill>
                  <a:srgbClr val="000000"/>
                </a:solidFill>
                <a:latin typeface="+mj-lt"/>
              </a:rPr>
              <a:t># "from </a:t>
            </a:r>
            <a:r>
              <a:rPr lang="en-US" altLang="ko-KR" sz="1400" kern="0" dirty="0" err="1">
                <a:solidFill>
                  <a:srgbClr val="000000"/>
                </a:solidFill>
                <a:latin typeface="+mj-lt"/>
              </a:rPr>
              <a:t>mpl_finance</a:t>
            </a:r>
            <a:r>
              <a:rPr lang="en-US" altLang="ko-KR" sz="1400" kern="0" dirty="0">
                <a:solidFill>
                  <a:srgbClr val="000000"/>
                </a:solidFill>
                <a:latin typeface="+mj-lt"/>
              </a:rPr>
              <a:t> </a:t>
            </a:r>
            <a:r>
              <a:rPr lang="ko-KR" altLang="en-US" sz="1400" kern="0" dirty="0">
                <a:solidFill>
                  <a:srgbClr val="000000"/>
                </a:solidFill>
                <a:latin typeface="+mj-lt"/>
                <a:ea typeface="함초롬바탕" panose="02030504000101010101" pitchFamily="18" charset="-127"/>
              </a:rPr>
              <a:t>의 </a:t>
            </a:r>
            <a:r>
              <a:rPr lang="en-US" altLang="ko-KR" sz="1400" kern="0" dirty="0" err="1">
                <a:solidFill>
                  <a:srgbClr val="000000"/>
                </a:solidFill>
                <a:latin typeface="+mj-lt"/>
              </a:rPr>
              <a:t>candlestick_ohlc</a:t>
            </a:r>
            <a:r>
              <a:rPr lang="en-US" altLang="ko-KR" sz="1400" kern="0" dirty="0">
                <a:solidFill>
                  <a:srgbClr val="000000"/>
                </a:solidFill>
                <a:latin typeface="+mj-lt"/>
              </a:rPr>
              <a:t>()" </a:t>
            </a:r>
          </a:p>
          <a:p>
            <a:pPr algn="just" fontAlgn="base"/>
            <a:r>
              <a:rPr lang="en-US" altLang="ko-KR" sz="1400" kern="0" dirty="0" err="1">
                <a:solidFill>
                  <a:srgbClr val="000000"/>
                </a:solidFill>
                <a:latin typeface="+mj-lt"/>
              </a:rPr>
              <a:t>candlestick_ohlc</a:t>
            </a:r>
            <a:r>
              <a:rPr lang="en-US" altLang="ko-KR" sz="1400" kern="0" dirty="0">
                <a:solidFill>
                  <a:srgbClr val="000000"/>
                </a:solidFill>
                <a:latin typeface="+mj-lt"/>
              </a:rPr>
              <a:t>(</a:t>
            </a:r>
            <a:r>
              <a:rPr lang="en-US" altLang="ko-KR" sz="1400" kern="0" dirty="0" err="1">
                <a:solidFill>
                  <a:srgbClr val="000000"/>
                </a:solidFill>
                <a:latin typeface="+mj-lt"/>
              </a:rPr>
              <a:t>ax,zip</a:t>
            </a:r>
            <a:r>
              <a:rPr lang="en-US" altLang="ko-KR" sz="1400" kern="0" dirty="0">
                <a:solidFill>
                  <a:srgbClr val="000000"/>
                </a:solidFill>
                <a:latin typeface="+mj-lt"/>
              </a:rPr>
              <a:t>(mdates.date2num(</a:t>
            </a:r>
            <a:r>
              <a:rPr lang="en-US" altLang="ko-KR" sz="1400" kern="0" dirty="0" err="1">
                <a:solidFill>
                  <a:srgbClr val="000000"/>
                </a:solidFill>
                <a:latin typeface="+mj-lt"/>
              </a:rPr>
              <a:t>samsung.index.to_pydatetime</a:t>
            </a:r>
            <a:r>
              <a:rPr lang="en-US" altLang="ko-KR" sz="1400" kern="0" dirty="0">
                <a:solidFill>
                  <a:srgbClr val="000000"/>
                </a:solidFill>
                <a:latin typeface="+mj-lt"/>
              </a:rPr>
              <a:t>()),</a:t>
            </a:r>
            <a:r>
              <a:rPr lang="en-US" altLang="ko-KR" sz="1400" kern="0" dirty="0" err="1">
                <a:solidFill>
                  <a:srgbClr val="000000"/>
                </a:solidFill>
                <a:latin typeface="+mj-lt"/>
              </a:rPr>
              <a:t>samsung</a:t>
            </a:r>
            <a:r>
              <a:rPr lang="en-US" altLang="ko-KR" sz="1400" kern="0" dirty="0">
                <a:solidFill>
                  <a:srgbClr val="000000"/>
                </a:solidFill>
                <a:latin typeface="+mj-lt"/>
              </a:rPr>
              <a:t>['Open'],</a:t>
            </a:r>
            <a:r>
              <a:rPr lang="en-US" altLang="ko-KR" sz="1400" kern="0" dirty="0" err="1">
                <a:solidFill>
                  <a:srgbClr val="000000"/>
                </a:solidFill>
                <a:latin typeface="+mj-lt"/>
              </a:rPr>
              <a:t>samsung</a:t>
            </a:r>
            <a:r>
              <a:rPr lang="en-US" altLang="ko-KR" sz="1400" kern="0" dirty="0">
                <a:solidFill>
                  <a:srgbClr val="000000"/>
                </a:solidFill>
                <a:latin typeface="+mj-lt"/>
              </a:rPr>
              <a:t>['High'],</a:t>
            </a:r>
            <a:r>
              <a:rPr lang="en-US" altLang="ko-KR" sz="1400" kern="0" dirty="0" err="1">
                <a:solidFill>
                  <a:srgbClr val="000000"/>
                </a:solidFill>
                <a:latin typeface="+mj-lt"/>
              </a:rPr>
              <a:t>samsung</a:t>
            </a:r>
            <a:r>
              <a:rPr lang="en-US" altLang="ko-KR" sz="1400" kern="0" dirty="0">
                <a:solidFill>
                  <a:srgbClr val="000000"/>
                </a:solidFill>
                <a:latin typeface="+mj-lt"/>
              </a:rPr>
              <a:t>['Low'],</a:t>
            </a:r>
            <a:r>
              <a:rPr lang="en-US" altLang="ko-KR" sz="1400" kern="0" dirty="0" err="1">
                <a:solidFill>
                  <a:srgbClr val="000000"/>
                </a:solidFill>
                <a:latin typeface="+mj-lt"/>
              </a:rPr>
              <a:t>samsung</a:t>
            </a:r>
            <a:r>
              <a:rPr lang="en-US" altLang="ko-KR" sz="1400" kern="0" dirty="0">
                <a:solidFill>
                  <a:srgbClr val="000000"/>
                </a:solidFill>
                <a:latin typeface="+mj-lt"/>
              </a:rPr>
              <a:t>['Close']),width=0.5,colorup="r",</a:t>
            </a:r>
            <a:r>
              <a:rPr lang="en-US" altLang="ko-KR" sz="1400" kern="0" dirty="0" err="1">
                <a:solidFill>
                  <a:srgbClr val="000000"/>
                </a:solidFill>
                <a:latin typeface="+mj-lt"/>
              </a:rPr>
              <a:t>colordown</a:t>
            </a:r>
            <a:r>
              <a:rPr lang="en-US" altLang="ko-KR" sz="1400" kern="0" dirty="0">
                <a:solidFill>
                  <a:srgbClr val="000000"/>
                </a:solidFill>
                <a:latin typeface="+mj-lt"/>
              </a:rPr>
              <a:t>="b")</a:t>
            </a:r>
          </a:p>
          <a:p>
            <a:pPr algn="just" fontAlgn="base"/>
            <a:r>
              <a:rPr lang="en-US" altLang="ko-KR" sz="1400" kern="0" dirty="0" err="1">
                <a:solidFill>
                  <a:srgbClr val="000000"/>
                </a:solidFill>
                <a:latin typeface="+mj-lt"/>
              </a:rPr>
              <a:t>plt.show</a:t>
            </a:r>
            <a:r>
              <a:rPr lang="en-US" altLang="ko-KR" sz="1400" kern="0" dirty="0">
                <a:solidFill>
                  <a:srgbClr val="000000"/>
                </a:solidFill>
                <a:latin typeface="+mj-lt"/>
              </a:rPr>
              <a:t>()</a:t>
            </a:r>
          </a:p>
        </p:txBody>
      </p:sp>
    </p:spTree>
    <p:extLst>
      <p:ext uri="{BB962C8B-B14F-4D97-AF65-F5344CB8AC3E}">
        <p14:creationId xmlns:p14="http://schemas.microsoft.com/office/powerpoint/2010/main" val="830407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A7AF085-6F4E-4011-9FC8-FF29362A1BA1}"/>
              </a:ext>
            </a:extLst>
          </p:cNvPr>
          <p:cNvSpPr/>
          <p:nvPr/>
        </p:nvSpPr>
        <p:spPr>
          <a:xfrm>
            <a:off x="481182" y="2175085"/>
            <a:ext cx="7416824" cy="1600438"/>
          </a:xfrm>
          <a:prstGeom prst="rect">
            <a:avLst/>
          </a:prstGeom>
        </p:spPr>
        <p:txBody>
          <a:bodyPr wrap="square">
            <a:spAutoFit/>
          </a:bodyPr>
          <a:lstStyle/>
          <a:p>
            <a:r>
              <a:rPr lang="en-US" altLang="ko-KR" sz="1400" b="1" dirty="0">
                <a:solidFill>
                  <a:srgbClr val="202122"/>
                </a:solidFill>
                <a:latin typeface="+mj-lt"/>
              </a:rPr>
              <a:t>information coefficient</a:t>
            </a:r>
            <a:r>
              <a:rPr lang="en-US" altLang="ko-KR" sz="1400" dirty="0">
                <a:solidFill>
                  <a:srgbClr val="202122"/>
                </a:solidFill>
                <a:latin typeface="+mj-lt"/>
              </a:rPr>
              <a:t> (</a:t>
            </a:r>
            <a:r>
              <a:rPr lang="en-US" altLang="ko-KR" sz="1400" b="1" dirty="0">
                <a:solidFill>
                  <a:srgbClr val="202122"/>
                </a:solidFill>
                <a:latin typeface="+mj-lt"/>
              </a:rPr>
              <a:t>IC</a:t>
            </a:r>
            <a:r>
              <a:rPr lang="en-US" altLang="ko-KR" sz="1400" dirty="0">
                <a:solidFill>
                  <a:srgbClr val="202122"/>
                </a:solidFill>
                <a:latin typeface="+mj-lt"/>
              </a:rPr>
              <a:t>) is a measure of the merit of a predicted value. In </a:t>
            </a:r>
            <a:r>
              <a:rPr lang="en-US" altLang="ko-KR" sz="1400" dirty="0">
                <a:solidFill>
                  <a:srgbClr val="0645AD"/>
                </a:solidFill>
                <a:latin typeface="+mj-lt"/>
                <a:hlinkClick r:id="rId2" tooltip="Finance"/>
              </a:rPr>
              <a:t>finance</a:t>
            </a:r>
            <a:r>
              <a:rPr lang="en-US" altLang="ko-KR" sz="1400" dirty="0">
                <a:solidFill>
                  <a:srgbClr val="202122"/>
                </a:solidFill>
                <a:latin typeface="+mj-lt"/>
              </a:rPr>
              <a:t>, the information coefficient is used as a performance metric for the predictive skill of a </a:t>
            </a:r>
            <a:r>
              <a:rPr lang="en-US" altLang="ko-KR" sz="1400" dirty="0">
                <a:solidFill>
                  <a:srgbClr val="0645AD"/>
                </a:solidFill>
                <a:latin typeface="+mj-lt"/>
                <a:hlinkClick r:id="rId3" tooltip="Financial analyst"/>
              </a:rPr>
              <a:t>financial analyst</a:t>
            </a:r>
            <a:r>
              <a:rPr lang="en-US" altLang="ko-KR" sz="1400" dirty="0">
                <a:solidFill>
                  <a:srgbClr val="202122"/>
                </a:solidFill>
                <a:latin typeface="+mj-lt"/>
              </a:rPr>
              <a:t>.</a:t>
            </a:r>
            <a:r>
              <a:rPr lang="en-US" altLang="ko-KR" sz="1400" baseline="30000" dirty="0">
                <a:solidFill>
                  <a:srgbClr val="0645AD"/>
                </a:solidFill>
                <a:latin typeface="+mj-lt"/>
                <a:hlinkClick r:id="rId4"/>
              </a:rPr>
              <a:t>[1]</a:t>
            </a:r>
            <a:r>
              <a:rPr lang="en-US" altLang="ko-KR" sz="1400" dirty="0">
                <a:solidFill>
                  <a:srgbClr val="202122"/>
                </a:solidFill>
                <a:latin typeface="+mj-lt"/>
              </a:rPr>
              <a:t> The information coefficient is similar to </a:t>
            </a:r>
            <a:r>
              <a:rPr lang="en-US" altLang="ko-KR" sz="1400" dirty="0">
                <a:solidFill>
                  <a:srgbClr val="0645AD"/>
                </a:solidFill>
                <a:latin typeface="+mj-lt"/>
                <a:hlinkClick r:id="rId5" tooltip="Correlation"/>
              </a:rPr>
              <a:t>correlation</a:t>
            </a:r>
            <a:r>
              <a:rPr lang="en-US" altLang="ko-KR" sz="1400" dirty="0">
                <a:solidFill>
                  <a:srgbClr val="202122"/>
                </a:solidFill>
                <a:latin typeface="+mj-lt"/>
              </a:rPr>
              <a:t> in that it can be seen to measure the linear relationship between two </a:t>
            </a:r>
            <a:r>
              <a:rPr lang="en-US" altLang="ko-KR" sz="1400" dirty="0">
                <a:solidFill>
                  <a:srgbClr val="0645AD"/>
                </a:solidFill>
                <a:latin typeface="+mj-lt"/>
                <a:hlinkClick r:id="rId6" tooltip="Random variables"/>
              </a:rPr>
              <a:t>random variables</a:t>
            </a:r>
            <a:r>
              <a:rPr lang="en-US" altLang="ko-KR" sz="1400" dirty="0">
                <a:solidFill>
                  <a:srgbClr val="202122"/>
                </a:solidFill>
                <a:latin typeface="+mj-lt"/>
              </a:rPr>
              <a:t>, e.g. predicted stock </a:t>
            </a:r>
            <a:r>
              <a:rPr lang="en-US" altLang="ko-KR" sz="1400" dirty="0">
                <a:solidFill>
                  <a:srgbClr val="0645AD"/>
                </a:solidFill>
                <a:latin typeface="+mj-lt"/>
                <a:hlinkClick r:id="rId7" tooltip="Rate of return"/>
              </a:rPr>
              <a:t>returns</a:t>
            </a:r>
            <a:r>
              <a:rPr lang="en-US" altLang="ko-KR" sz="1400" dirty="0">
                <a:solidFill>
                  <a:srgbClr val="202122"/>
                </a:solidFill>
                <a:latin typeface="+mj-lt"/>
              </a:rPr>
              <a:t> and the actualized returns. </a:t>
            </a:r>
            <a:r>
              <a:rPr lang="en-US" altLang="ko-KR" sz="1400" dirty="0">
                <a:solidFill>
                  <a:srgbClr val="202122"/>
                </a:solidFill>
                <a:highlight>
                  <a:srgbClr val="FFFF00"/>
                </a:highlight>
                <a:latin typeface="+mj-lt"/>
              </a:rPr>
              <a:t>The information coefficient ranges from 0 to 1, </a:t>
            </a:r>
            <a:r>
              <a:rPr lang="en-US" altLang="ko-KR" sz="1400" dirty="0">
                <a:solidFill>
                  <a:srgbClr val="202122"/>
                </a:solidFill>
                <a:latin typeface="+mj-lt"/>
              </a:rPr>
              <a:t>with </a:t>
            </a:r>
            <a:r>
              <a:rPr lang="en-US" altLang="ko-KR" sz="1400" dirty="0">
                <a:solidFill>
                  <a:srgbClr val="202122"/>
                </a:solidFill>
                <a:highlight>
                  <a:srgbClr val="FFFF00"/>
                </a:highlight>
                <a:latin typeface="+mj-lt"/>
              </a:rPr>
              <a:t>0 denoting no linear relationship between </a:t>
            </a:r>
            <a:r>
              <a:rPr lang="en-US" altLang="ko-KR" sz="1400" dirty="0">
                <a:solidFill>
                  <a:srgbClr val="202122"/>
                </a:solidFill>
                <a:latin typeface="+mj-lt"/>
              </a:rPr>
              <a:t>predictions and actual values (poor forecasting skills) and </a:t>
            </a:r>
            <a:r>
              <a:rPr lang="en-US" altLang="ko-KR" sz="1400" dirty="0">
                <a:solidFill>
                  <a:srgbClr val="202122"/>
                </a:solidFill>
                <a:highlight>
                  <a:srgbClr val="FFFF00"/>
                </a:highlight>
                <a:latin typeface="+mj-lt"/>
              </a:rPr>
              <a:t>1 denoting a perfect linear relationship (good forecasting skills</a:t>
            </a:r>
            <a:r>
              <a:rPr lang="en-US" altLang="ko-KR" sz="1400" dirty="0">
                <a:solidFill>
                  <a:srgbClr val="202122"/>
                </a:solidFill>
                <a:latin typeface="+mj-lt"/>
              </a:rPr>
              <a:t>)</a:t>
            </a:r>
            <a:endParaRPr lang="ko-KR" altLang="en-US" sz="1400" dirty="0">
              <a:latin typeface="+mj-lt"/>
            </a:endParaRPr>
          </a:p>
        </p:txBody>
      </p:sp>
      <p:sp>
        <p:nvSpPr>
          <p:cNvPr id="3" name="직사각형 2">
            <a:extLst>
              <a:ext uri="{FF2B5EF4-FFF2-40B4-BE49-F238E27FC236}">
                <a16:creationId xmlns:a16="http://schemas.microsoft.com/office/drawing/2014/main" id="{D0BDD7B1-473C-4717-A669-E212F7BBE3F7}"/>
              </a:ext>
            </a:extLst>
          </p:cNvPr>
          <p:cNvSpPr/>
          <p:nvPr/>
        </p:nvSpPr>
        <p:spPr>
          <a:xfrm>
            <a:off x="4567239" y="409908"/>
            <a:ext cx="2993127" cy="369332"/>
          </a:xfrm>
          <a:prstGeom prst="rect">
            <a:avLst/>
          </a:prstGeom>
        </p:spPr>
        <p:txBody>
          <a:bodyPr wrap="none">
            <a:spAutoFit/>
          </a:bodyPr>
          <a:lstStyle/>
          <a:p>
            <a:r>
              <a:rPr lang="en-US" altLang="ko-KR" b="1" dirty="0">
                <a:solidFill>
                  <a:srgbClr val="202122"/>
                </a:solidFill>
              </a:rPr>
              <a:t>Information Coefficient</a:t>
            </a:r>
            <a:r>
              <a:rPr lang="en-US" altLang="ko-KR" dirty="0">
                <a:solidFill>
                  <a:srgbClr val="202122"/>
                </a:solidFill>
              </a:rPr>
              <a:t> (</a:t>
            </a:r>
            <a:r>
              <a:rPr lang="en-US" altLang="ko-KR" b="1" dirty="0">
                <a:solidFill>
                  <a:srgbClr val="202122"/>
                </a:solidFill>
              </a:rPr>
              <a:t>IC)</a:t>
            </a:r>
            <a:endParaRPr lang="ko-KR" altLang="en-US" dirty="0"/>
          </a:p>
        </p:txBody>
      </p:sp>
      <p:sp>
        <p:nvSpPr>
          <p:cNvPr id="6" name="직사각형 5">
            <a:extLst>
              <a:ext uri="{FF2B5EF4-FFF2-40B4-BE49-F238E27FC236}">
                <a16:creationId xmlns:a16="http://schemas.microsoft.com/office/drawing/2014/main" id="{C8738B03-557B-46F7-BDD1-0B3E01B40738}"/>
              </a:ext>
            </a:extLst>
          </p:cNvPr>
          <p:cNvSpPr/>
          <p:nvPr/>
        </p:nvSpPr>
        <p:spPr>
          <a:xfrm>
            <a:off x="2915816" y="3759942"/>
            <a:ext cx="7776864" cy="307777"/>
          </a:xfrm>
          <a:prstGeom prst="rect">
            <a:avLst/>
          </a:prstGeom>
        </p:spPr>
        <p:txBody>
          <a:bodyPr wrap="square">
            <a:spAutoFit/>
          </a:bodyPr>
          <a:lstStyle/>
          <a:p>
            <a:r>
              <a:rPr lang="en-US" altLang="ko-KR" sz="1400" dirty="0">
                <a:highlight>
                  <a:srgbClr val="FFFF00"/>
                </a:highlight>
              </a:rPr>
              <a:t>Measuring Investment Skill Using   The Effective Information Coefficient</a:t>
            </a:r>
            <a:endParaRPr lang="ko-KR" altLang="en-US" sz="1400" dirty="0">
              <a:highlight>
                <a:srgbClr val="FFFF00"/>
              </a:highlight>
            </a:endParaRPr>
          </a:p>
        </p:txBody>
      </p:sp>
      <p:sp>
        <p:nvSpPr>
          <p:cNvPr id="7" name="직사각형 6">
            <a:extLst>
              <a:ext uri="{FF2B5EF4-FFF2-40B4-BE49-F238E27FC236}">
                <a16:creationId xmlns:a16="http://schemas.microsoft.com/office/drawing/2014/main" id="{268CD1E4-775C-4379-97E8-4DBACABCB98D}"/>
              </a:ext>
            </a:extLst>
          </p:cNvPr>
          <p:cNvSpPr/>
          <p:nvPr/>
        </p:nvSpPr>
        <p:spPr>
          <a:xfrm>
            <a:off x="523660" y="1070714"/>
            <a:ext cx="5139253" cy="523220"/>
          </a:xfrm>
          <a:prstGeom prst="rect">
            <a:avLst/>
          </a:prstGeom>
          <a:ln>
            <a:solidFill>
              <a:schemeClr val="accent1"/>
            </a:solidFill>
          </a:ln>
        </p:spPr>
        <p:txBody>
          <a:bodyPr wrap="square">
            <a:spAutoFit/>
          </a:bodyPr>
          <a:lstStyle/>
          <a:p>
            <a:r>
              <a:rPr lang="en-US" altLang="ko-KR" sz="1400" dirty="0">
                <a:highlight>
                  <a:srgbClr val="FFFF00"/>
                </a:highlight>
              </a:rPr>
              <a:t>Information Ratio(IR) </a:t>
            </a:r>
            <a:r>
              <a:rPr lang="en-US" altLang="ko-KR" sz="1400" dirty="0"/>
              <a:t>= </a:t>
            </a:r>
            <a:r>
              <a:rPr lang="en-US" altLang="ko-KR" sz="1400" dirty="0">
                <a:highlight>
                  <a:srgbClr val="00FFFF"/>
                </a:highlight>
              </a:rPr>
              <a:t>alpha </a:t>
            </a:r>
            <a:r>
              <a:rPr lang="en-US" altLang="ko-KR" sz="1400" dirty="0"/>
              <a:t>/ </a:t>
            </a:r>
            <a:r>
              <a:rPr lang="en-US" altLang="ko-KR" sz="1400" dirty="0">
                <a:highlight>
                  <a:srgbClr val="00FFFF"/>
                </a:highlight>
              </a:rPr>
              <a:t>tracking error</a:t>
            </a:r>
          </a:p>
          <a:p>
            <a:r>
              <a:rPr lang="en-US" altLang="ko-KR" sz="1400" dirty="0">
                <a:sym typeface="Wingdings" panose="05000000000000000000" pitchFamily="2" charset="2"/>
              </a:rPr>
              <a:t> </a:t>
            </a:r>
            <a:r>
              <a:rPr lang="ko-KR" altLang="en-US" sz="1400" dirty="0">
                <a:sym typeface="Wingdings" panose="05000000000000000000" pitchFamily="2" charset="2"/>
              </a:rPr>
              <a:t>위험조정초과성과</a:t>
            </a:r>
            <a:endParaRPr lang="ko-KR" altLang="en-US" sz="1400" dirty="0"/>
          </a:p>
        </p:txBody>
      </p:sp>
      <p:sp>
        <p:nvSpPr>
          <p:cNvPr id="8" name="직사각형 7">
            <a:extLst>
              <a:ext uri="{FF2B5EF4-FFF2-40B4-BE49-F238E27FC236}">
                <a16:creationId xmlns:a16="http://schemas.microsoft.com/office/drawing/2014/main" id="{856FB767-9B57-4AEA-ACB7-B29ACDEBC137}"/>
              </a:ext>
            </a:extLst>
          </p:cNvPr>
          <p:cNvSpPr/>
          <p:nvPr/>
        </p:nvSpPr>
        <p:spPr>
          <a:xfrm>
            <a:off x="755576" y="4299735"/>
            <a:ext cx="1853392" cy="369332"/>
          </a:xfrm>
          <a:prstGeom prst="rect">
            <a:avLst/>
          </a:prstGeom>
          <a:ln>
            <a:solidFill>
              <a:schemeClr val="accent1"/>
            </a:solidFill>
          </a:ln>
        </p:spPr>
        <p:txBody>
          <a:bodyPr wrap="none">
            <a:spAutoFit/>
          </a:bodyPr>
          <a:lstStyle/>
          <a:p>
            <a:r>
              <a:rPr lang="en-US" altLang="ko-KR" dirty="0"/>
              <a:t>IR = IC * Breadth</a:t>
            </a:r>
            <a:endParaRPr lang="ko-KR" altLang="en-US" dirty="0"/>
          </a:p>
        </p:txBody>
      </p:sp>
      <p:sp>
        <p:nvSpPr>
          <p:cNvPr id="9" name="직사각형 8">
            <a:extLst>
              <a:ext uri="{FF2B5EF4-FFF2-40B4-BE49-F238E27FC236}">
                <a16:creationId xmlns:a16="http://schemas.microsoft.com/office/drawing/2014/main" id="{23AE9079-6684-4312-8B88-84988E8B8521}"/>
              </a:ext>
            </a:extLst>
          </p:cNvPr>
          <p:cNvSpPr/>
          <p:nvPr/>
        </p:nvSpPr>
        <p:spPr>
          <a:xfrm>
            <a:off x="2771800" y="4222791"/>
            <a:ext cx="6840760" cy="523220"/>
          </a:xfrm>
          <a:prstGeom prst="rect">
            <a:avLst/>
          </a:prstGeom>
        </p:spPr>
        <p:txBody>
          <a:bodyPr wrap="square">
            <a:spAutoFit/>
          </a:bodyPr>
          <a:lstStyle/>
          <a:p>
            <a:pPr marL="285750" indent="-285750">
              <a:buFont typeface="Wingdings" panose="05000000000000000000" pitchFamily="2" charset="2"/>
              <a:buChar char="§"/>
            </a:pPr>
            <a:r>
              <a:rPr lang="en-US" altLang="ko-KR" sz="1400" dirty="0"/>
              <a:t>IC = correlation of your return forecasts and outcomes </a:t>
            </a:r>
          </a:p>
          <a:p>
            <a:pPr marL="285750" indent="-285750">
              <a:buFont typeface="Wingdings" panose="05000000000000000000" pitchFamily="2" charset="2"/>
              <a:buChar char="§"/>
            </a:pPr>
            <a:r>
              <a:rPr lang="en-US" altLang="ko-KR" sz="1400" dirty="0"/>
              <a:t>Breadth = number of independent “bets” taken per unit time</a:t>
            </a:r>
            <a:endParaRPr lang="ko-KR" altLang="en-US" sz="1400" dirty="0"/>
          </a:p>
        </p:txBody>
      </p:sp>
      <p:sp>
        <p:nvSpPr>
          <p:cNvPr id="10" name="직사각형 9">
            <a:extLst>
              <a:ext uri="{FF2B5EF4-FFF2-40B4-BE49-F238E27FC236}">
                <a16:creationId xmlns:a16="http://schemas.microsoft.com/office/drawing/2014/main" id="{7AC73527-75DA-4C97-A5E4-45034E4DA837}"/>
              </a:ext>
            </a:extLst>
          </p:cNvPr>
          <p:cNvSpPr/>
          <p:nvPr/>
        </p:nvSpPr>
        <p:spPr>
          <a:xfrm>
            <a:off x="728524" y="4964983"/>
            <a:ext cx="7623964" cy="584775"/>
          </a:xfrm>
          <a:prstGeom prst="rect">
            <a:avLst/>
          </a:prstGeom>
        </p:spPr>
        <p:txBody>
          <a:bodyPr wrap="square">
            <a:spAutoFit/>
          </a:bodyPr>
          <a:lstStyle/>
          <a:p>
            <a:r>
              <a:rPr lang="en-US" altLang="ko-KR" dirty="0"/>
              <a:t>IR = IC * TC * Breadth</a:t>
            </a:r>
          </a:p>
          <a:p>
            <a:r>
              <a:rPr lang="en-US" altLang="ko-KR" sz="1400" dirty="0"/>
              <a:t>TC = the efficiency of your portfolio construction (TC &lt; 1)</a:t>
            </a:r>
            <a:endParaRPr lang="ko-KR" altLang="en-US" sz="1400" dirty="0"/>
          </a:p>
        </p:txBody>
      </p:sp>
      <p:sp>
        <p:nvSpPr>
          <p:cNvPr id="11" name="직사각형 10">
            <a:extLst>
              <a:ext uri="{FF2B5EF4-FFF2-40B4-BE49-F238E27FC236}">
                <a16:creationId xmlns:a16="http://schemas.microsoft.com/office/drawing/2014/main" id="{78DB8F78-27C4-4D4F-8132-33B38E37FBC5}"/>
              </a:ext>
            </a:extLst>
          </p:cNvPr>
          <p:cNvSpPr/>
          <p:nvPr/>
        </p:nvSpPr>
        <p:spPr>
          <a:xfrm>
            <a:off x="512676" y="5704638"/>
            <a:ext cx="8118648" cy="461665"/>
          </a:xfrm>
          <a:prstGeom prst="rect">
            <a:avLst/>
          </a:prstGeom>
        </p:spPr>
        <p:txBody>
          <a:bodyPr wrap="square">
            <a:spAutoFit/>
          </a:bodyPr>
          <a:lstStyle/>
          <a:p>
            <a:r>
              <a:rPr lang="en-US" altLang="ko-KR" sz="1200" dirty="0">
                <a:highlight>
                  <a:srgbClr val="FFFF00"/>
                </a:highlight>
              </a:rPr>
              <a:t>Information Coefficient as a Performance Measure of Stock Selection Models Feng Zhang, </a:t>
            </a:r>
            <a:r>
              <a:rPr lang="en-US" altLang="ko-KR" sz="1200" dirty="0" err="1">
                <a:highlight>
                  <a:srgbClr val="FFFF00"/>
                </a:highlight>
              </a:rPr>
              <a:t>Ruite</a:t>
            </a:r>
            <a:r>
              <a:rPr lang="en-US" altLang="ko-KR" sz="1200" dirty="0">
                <a:highlight>
                  <a:srgbClr val="FFFF00"/>
                </a:highlight>
              </a:rPr>
              <a:t> Guo and </a:t>
            </a:r>
            <a:r>
              <a:rPr lang="en-US" altLang="ko-KR" sz="1200" dirty="0" err="1">
                <a:highlight>
                  <a:srgbClr val="FFFF00"/>
                </a:highlight>
              </a:rPr>
              <a:t>Honggao</a:t>
            </a:r>
            <a:r>
              <a:rPr lang="en-US" altLang="ko-KR" sz="1200" dirty="0">
                <a:highlight>
                  <a:srgbClr val="FFFF00"/>
                </a:highlight>
              </a:rPr>
              <a:t> Cao1 Wells Fargo &amp; Company October, 2020 </a:t>
            </a:r>
            <a:endParaRPr lang="ko-KR" altLang="en-US" sz="1200" dirty="0">
              <a:highlight>
                <a:srgbClr val="FFFF00"/>
              </a:highlight>
            </a:endParaRPr>
          </a:p>
        </p:txBody>
      </p:sp>
      <p:sp>
        <p:nvSpPr>
          <p:cNvPr id="13" name="직사각형 12">
            <a:extLst>
              <a:ext uri="{FF2B5EF4-FFF2-40B4-BE49-F238E27FC236}">
                <a16:creationId xmlns:a16="http://schemas.microsoft.com/office/drawing/2014/main" id="{68F71385-6B0B-4AF5-874C-4D39B135E818}"/>
              </a:ext>
            </a:extLst>
          </p:cNvPr>
          <p:cNvSpPr/>
          <p:nvPr/>
        </p:nvSpPr>
        <p:spPr>
          <a:xfrm>
            <a:off x="759014" y="424972"/>
            <a:ext cx="2378969" cy="369332"/>
          </a:xfrm>
          <a:prstGeom prst="rect">
            <a:avLst/>
          </a:prstGeom>
        </p:spPr>
        <p:txBody>
          <a:bodyPr wrap="square">
            <a:spAutoFit/>
          </a:bodyPr>
          <a:lstStyle/>
          <a:p>
            <a:r>
              <a:rPr lang="en-US" altLang="ko-KR" b="1" dirty="0"/>
              <a:t>Information Ratio(IR)</a:t>
            </a:r>
          </a:p>
        </p:txBody>
      </p:sp>
      <p:sp>
        <p:nvSpPr>
          <p:cNvPr id="14" name="직사각형 13">
            <a:extLst>
              <a:ext uri="{FF2B5EF4-FFF2-40B4-BE49-F238E27FC236}">
                <a16:creationId xmlns:a16="http://schemas.microsoft.com/office/drawing/2014/main" id="{CF5819FC-9833-4F4C-853B-C31777426927}"/>
              </a:ext>
            </a:extLst>
          </p:cNvPr>
          <p:cNvSpPr/>
          <p:nvPr/>
        </p:nvSpPr>
        <p:spPr>
          <a:xfrm>
            <a:off x="523660" y="1607042"/>
            <a:ext cx="7540847" cy="461665"/>
          </a:xfrm>
          <a:prstGeom prst="rect">
            <a:avLst/>
          </a:prstGeom>
          <a:ln>
            <a:solidFill>
              <a:schemeClr val="accent1"/>
            </a:solidFill>
          </a:ln>
        </p:spPr>
        <p:txBody>
          <a:bodyPr wrap="none">
            <a:spAutoFit/>
          </a:bodyPr>
          <a:lstStyle/>
          <a:p>
            <a:r>
              <a:rPr lang="en-US" altLang="ko-KR" sz="1200" b="1" dirty="0">
                <a:solidFill>
                  <a:srgbClr val="202122"/>
                </a:solidFill>
                <a:highlight>
                  <a:srgbClr val="FFFF00"/>
                </a:highlight>
                <a:latin typeface="Arial" panose="020B0604020202020204" pitchFamily="34" charset="0"/>
              </a:rPr>
              <a:t>Information coefficient</a:t>
            </a:r>
            <a:r>
              <a:rPr lang="en-US" altLang="ko-KR" sz="1200" dirty="0">
                <a:solidFill>
                  <a:srgbClr val="202122"/>
                </a:solidFill>
                <a:highlight>
                  <a:srgbClr val="FFFF00"/>
                </a:highlight>
                <a:latin typeface="Arial" panose="020B0604020202020204" pitchFamily="34" charset="0"/>
              </a:rPr>
              <a:t> (</a:t>
            </a:r>
            <a:r>
              <a:rPr lang="en-US" altLang="ko-KR" sz="1200" b="1" dirty="0">
                <a:solidFill>
                  <a:srgbClr val="202122"/>
                </a:solidFill>
                <a:highlight>
                  <a:srgbClr val="FFFF00"/>
                </a:highlight>
                <a:latin typeface="Arial" panose="020B0604020202020204" pitchFamily="34" charset="0"/>
              </a:rPr>
              <a:t>IC)</a:t>
            </a:r>
            <a:r>
              <a:rPr lang="ko-KR" altLang="en-US" sz="1200" dirty="0">
                <a:highlight>
                  <a:srgbClr val="FFFF00"/>
                </a:highlight>
                <a:latin typeface="Arial" panose="020B0604020202020204" pitchFamily="34" charset="0"/>
              </a:rPr>
              <a:t> </a:t>
            </a:r>
            <a:r>
              <a:rPr lang="en-US" altLang="ko-KR" sz="1200" dirty="0">
                <a:highlight>
                  <a:srgbClr val="FFFF00"/>
                </a:highlight>
                <a:latin typeface="Arial" panose="020B0604020202020204" pitchFamily="34" charset="0"/>
              </a:rPr>
              <a:t>: </a:t>
            </a:r>
            <a:r>
              <a:rPr lang="ko-KR" altLang="en-US" sz="1200" dirty="0">
                <a:latin typeface="Arial" panose="020B0604020202020204" pitchFamily="34" charset="0"/>
              </a:rPr>
              <a:t> 예측 주식</a:t>
            </a:r>
            <a:r>
              <a:rPr lang="ko-KR" altLang="en-US" sz="1200" dirty="0">
                <a:latin typeface="Arial" panose="020B0604020202020204" pitchFamily="34" charset="0"/>
                <a:hlinkClick r:id="rId7" tooltip="수익률">
                  <a:extLst>
                    <a:ext uri="{A12FA001-AC4F-418D-AE19-62706E023703}">
                      <ahyp:hlinkClr xmlns:ahyp="http://schemas.microsoft.com/office/drawing/2018/hyperlinkcolor" val="tx"/>
                    </a:ext>
                  </a:extLst>
                </a:hlinkClick>
              </a:rPr>
              <a:t>수익률</a:t>
            </a:r>
            <a:r>
              <a:rPr lang="ko-KR" altLang="en-US" sz="1200" dirty="0">
                <a:latin typeface="Arial" panose="020B0604020202020204" pitchFamily="34" charset="0"/>
              </a:rPr>
              <a:t> 과 실제수익률과 같은 </a:t>
            </a:r>
            <a:r>
              <a:rPr lang="ko-KR" altLang="en-US" sz="1200" dirty="0">
                <a:highlight>
                  <a:srgbClr val="FFFF00"/>
                </a:highlight>
                <a:latin typeface="Arial" panose="020B0604020202020204" pitchFamily="34" charset="0"/>
              </a:rPr>
              <a:t>두 개의 </a:t>
            </a:r>
            <a:r>
              <a:rPr lang="ko-KR" altLang="en-US" sz="1200" dirty="0">
                <a:highlight>
                  <a:srgbClr val="FFFF00"/>
                </a:highlight>
                <a:latin typeface="Arial" panose="020B0604020202020204" pitchFamily="34" charset="0"/>
                <a:hlinkClick r:id="rId6" tooltip="랜덤 변수">
                  <a:extLst>
                    <a:ext uri="{A12FA001-AC4F-418D-AE19-62706E023703}">
                      <ahyp:hlinkClr xmlns:ahyp="http://schemas.microsoft.com/office/drawing/2018/hyperlinkcolor" val="tx"/>
                    </a:ext>
                  </a:extLst>
                </a:hlinkClick>
              </a:rPr>
              <a:t>랜덤 변수</a:t>
            </a:r>
            <a:r>
              <a:rPr lang="ko-KR" altLang="en-US" sz="1200" dirty="0">
                <a:highlight>
                  <a:srgbClr val="FFFF00"/>
                </a:highlight>
                <a:latin typeface="Arial" panose="020B0604020202020204" pitchFamily="34" charset="0"/>
              </a:rPr>
              <a:t> 간의 선형 관계를 </a:t>
            </a:r>
            <a:endParaRPr lang="en-US" altLang="ko-KR" sz="1200" dirty="0">
              <a:highlight>
                <a:srgbClr val="FFFF00"/>
              </a:highlight>
              <a:latin typeface="Arial" panose="020B0604020202020204" pitchFamily="34" charset="0"/>
            </a:endParaRPr>
          </a:p>
          <a:p>
            <a:r>
              <a:rPr lang="ko-KR" altLang="en-US" sz="1200" dirty="0">
                <a:latin typeface="Arial" panose="020B0604020202020204" pitchFamily="34" charset="0"/>
              </a:rPr>
              <a:t>측정할 수 있다는 점에서 </a:t>
            </a:r>
            <a:r>
              <a:rPr lang="ko-KR" altLang="en-US" sz="1200" dirty="0">
                <a:latin typeface="Arial" panose="020B0604020202020204" pitchFamily="34" charset="0"/>
                <a:hlinkClick r:id="rId5" tooltip="상관 관계">
                  <a:extLst>
                    <a:ext uri="{A12FA001-AC4F-418D-AE19-62706E023703}">
                      <ahyp:hlinkClr xmlns:ahyp="http://schemas.microsoft.com/office/drawing/2018/hyperlinkcolor" val="tx"/>
                    </a:ext>
                  </a:extLst>
                </a:hlinkClick>
              </a:rPr>
              <a:t>상관관계</a:t>
            </a:r>
            <a:r>
              <a:rPr lang="ko-KR" altLang="en-US" sz="1200" dirty="0">
                <a:latin typeface="Arial" panose="020B0604020202020204" pitchFamily="34" charset="0"/>
              </a:rPr>
              <a:t> 와 유사</a:t>
            </a:r>
            <a:endParaRPr lang="ko-KR" altLang="en-US" sz="1200" dirty="0"/>
          </a:p>
        </p:txBody>
      </p:sp>
      <p:sp>
        <p:nvSpPr>
          <p:cNvPr id="15" name="직사각형 14">
            <a:extLst>
              <a:ext uri="{FF2B5EF4-FFF2-40B4-BE49-F238E27FC236}">
                <a16:creationId xmlns:a16="http://schemas.microsoft.com/office/drawing/2014/main" id="{D290B749-0813-4845-BFE5-E6948CFEC8CD}"/>
              </a:ext>
            </a:extLst>
          </p:cNvPr>
          <p:cNvSpPr/>
          <p:nvPr/>
        </p:nvSpPr>
        <p:spPr>
          <a:xfrm>
            <a:off x="349172" y="165223"/>
            <a:ext cx="6599092" cy="369332"/>
          </a:xfrm>
          <a:prstGeom prst="rect">
            <a:avLst/>
          </a:prstGeom>
        </p:spPr>
        <p:txBody>
          <a:bodyPr wrap="square">
            <a:spAutoFit/>
          </a:bodyPr>
          <a:lstStyle/>
          <a:p>
            <a:r>
              <a:rPr lang="en-US" altLang="ko-KR" b="1" dirty="0">
                <a:solidFill>
                  <a:srgbClr val="24292F"/>
                </a:solidFill>
                <a:latin typeface="+mj-lt"/>
              </a:rPr>
              <a:t>05 Portfolio Optimization and Performance Evaluation</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579035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D823E0F8-B312-4715-B269-5A40F77B24E8}"/>
              </a:ext>
            </a:extLst>
          </p:cNvPr>
          <p:cNvSpPr/>
          <p:nvPr/>
        </p:nvSpPr>
        <p:spPr>
          <a:xfrm>
            <a:off x="287524" y="1196752"/>
            <a:ext cx="8568952" cy="1384995"/>
          </a:xfrm>
          <a:prstGeom prst="rect">
            <a:avLst/>
          </a:prstGeom>
        </p:spPr>
        <p:txBody>
          <a:bodyPr wrap="square">
            <a:spAutoFit/>
          </a:bodyPr>
          <a:lstStyle/>
          <a:p>
            <a:pPr>
              <a:buFont typeface="Arial" panose="020B0604020202020204" pitchFamily="34" charset="0"/>
              <a:buChar char="•"/>
            </a:pPr>
            <a:r>
              <a:rPr lang="en-US" altLang="ko-KR" sz="1400" dirty="0">
                <a:highlight>
                  <a:srgbClr val="FFFF00"/>
                </a:highlight>
                <a:latin typeface="+mj-lt"/>
              </a:rPr>
              <a:t>Linear models for the regression </a:t>
            </a:r>
            <a:r>
              <a:rPr lang="en-US" altLang="ko-KR" sz="1400" dirty="0">
                <a:latin typeface="+mj-lt"/>
              </a:rPr>
              <a:t>and </a:t>
            </a:r>
            <a:r>
              <a:rPr lang="en-US" altLang="ko-KR" sz="1400" dirty="0">
                <a:highlight>
                  <a:srgbClr val="FFFF00"/>
                </a:highlight>
                <a:latin typeface="+mj-lt"/>
              </a:rPr>
              <a:t>classificatio</a:t>
            </a:r>
            <a:r>
              <a:rPr lang="en-US" altLang="ko-KR" sz="1400" dirty="0">
                <a:latin typeface="+mj-lt"/>
              </a:rPr>
              <a:t>n of cross-section, time series, and panel data</a:t>
            </a:r>
          </a:p>
          <a:p>
            <a:pPr>
              <a:buFont typeface="Arial" panose="020B0604020202020204" pitchFamily="34" charset="0"/>
              <a:buChar char="•"/>
            </a:pPr>
            <a:r>
              <a:rPr lang="en-US" altLang="ko-KR" sz="1400" dirty="0">
                <a:latin typeface="+mj-lt"/>
              </a:rPr>
              <a:t>Generalized additive models, including </a:t>
            </a:r>
            <a:r>
              <a:rPr lang="en-US" altLang="ko-KR" sz="1400" dirty="0">
                <a:highlight>
                  <a:srgbClr val="FFFF00"/>
                </a:highlight>
                <a:latin typeface="+mj-lt"/>
              </a:rPr>
              <a:t>nonlinear tree-based models</a:t>
            </a:r>
            <a:r>
              <a:rPr lang="en-US" altLang="ko-KR" sz="1400" dirty="0">
                <a:latin typeface="+mj-lt"/>
              </a:rPr>
              <a:t>, such as </a:t>
            </a:r>
            <a:r>
              <a:rPr lang="en-US" altLang="ko-KR" sz="1400" dirty="0">
                <a:highlight>
                  <a:srgbClr val="FFFF00"/>
                </a:highlight>
                <a:latin typeface="+mj-lt"/>
              </a:rPr>
              <a:t>decision trees</a:t>
            </a:r>
          </a:p>
          <a:p>
            <a:pPr>
              <a:buFont typeface="Arial" panose="020B0604020202020204" pitchFamily="34" charset="0"/>
              <a:buChar char="•"/>
            </a:pPr>
            <a:r>
              <a:rPr lang="en-US" altLang="ko-KR" sz="1400" dirty="0">
                <a:latin typeface="+mj-lt"/>
              </a:rPr>
              <a:t>Ensemble models, including </a:t>
            </a:r>
            <a:r>
              <a:rPr lang="en-US" altLang="ko-KR" sz="1400" dirty="0">
                <a:highlight>
                  <a:srgbClr val="FFFF00"/>
                </a:highlight>
                <a:latin typeface="+mj-lt"/>
              </a:rPr>
              <a:t>random forest </a:t>
            </a:r>
            <a:r>
              <a:rPr lang="en-US" altLang="ko-KR" sz="1400" dirty="0">
                <a:latin typeface="+mj-lt"/>
              </a:rPr>
              <a:t>and </a:t>
            </a:r>
            <a:r>
              <a:rPr lang="en-US" altLang="ko-KR" sz="1400" dirty="0">
                <a:highlight>
                  <a:srgbClr val="FFFF00"/>
                </a:highlight>
                <a:latin typeface="+mj-lt"/>
              </a:rPr>
              <a:t>gradient-boosting machines</a:t>
            </a:r>
          </a:p>
          <a:p>
            <a:pPr>
              <a:buFont typeface="Arial" panose="020B0604020202020204" pitchFamily="34" charset="0"/>
              <a:buChar char="•"/>
            </a:pPr>
            <a:r>
              <a:rPr lang="en-US" altLang="ko-KR" sz="1400" dirty="0">
                <a:highlight>
                  <a:srgbClr val="FFFF00"/>
                </a:highlight>
                <a:latin typeface="+mj-lt"/>
              </a:rPr>
              <a:t>Unsupervised linear and nonlinear methods </a:t>
            </a:r>
            <a:r>
              <a:rPr lang="en-US" altLang="ko-KR" sz="1400" dirty="0">
                <a:latin typeface="+mj-lt"/>
              </a:rPr>
              <a:t>for dimensionality reduction and clustering</a:t>
            </a:r>
          </a:p>
          <a:p>
            <a:pPr>
              <a:buFont typeface="Arial" panose="020B0604020202020204" pitchFamily="34" charset="0"/>
              <a:buChar char="•"/>
            </a:pPr>
            <a:r>
              <a:rPr lang="en-US" altLang="ko-KR" sz="1400" dirty="0">
                <a:highlight>
                  <a:srgbClr val="FFFF00"/>
                </a:highlight>
                <a:latin typeface="+mj-lt"/>
              </a:rPr>
              <a:t>Neural network models</a:t>
            </a:r>
            <a:r>
              <a:rPr lang="en-US" altLang="ko-KR" sz="1400" dirty="0">
                <a:latin typeface="+mj-lt"/>
              </a:rPr>
              <a:t>, including recurrent and convolutional architectures</a:t>
            </a:r>
          </a:p>
          <a:p>
            <a:pPr>
              <a:buFont typeface="Arial" panose="020B0604020202020204" pitchFamily="34" charset="0"/>
              <a:buChar char="•"/>
            </a:pPr>
            <a:r>
              <a:rPr lang="en-US" altLang="ko-KR" sz="1400" dirty="0">
                <a:highlight>
                  <a:srgbClr val="FFFF00"/>
                </a:highlight>
                <a:latin typeface="+mj-lt"/>
              </a:rPr>
              <a:t>Reinforcement learning </a:t>
            </a:r>
            <a:r>
              <a:rPr lang="en-US" altLang="ko-KR" sz="1400" dirty="0">
                <a:latin typeface="+mj-lt"/>
              </a:rPr>
              <a:t>models</a:t>
            </a:r>
          </a:p>
        </p:txBody>
      </p:sp>
      <p:sp>
        <p:nvSpPr>
          <p:cNvPr id="6" name="직사각형 5">
            <a:extLst>
              <a:ext uri="{FF2B5EF4-FFF2-40B4-BE49-F238E27FC236}">
                <a16:creationId xmlns:a16="http://schemas.microsoft.com/office/drawing/2014/main" id="{6C641AD6-495E-4E9D-873C-831450A78369}"/>
              </a:ext>
            </a:extLst>
          </p:cNvPr>
          <p:cNvSpPr/>
          <p:nvPr/>
        </p:nvSpPr>
        <p:spPr>
          <a:xfrm>
            <a:off x="287524" y="333046"/>
            <a:ext cx="3536224" cy="369332"/>
          </a:xfrm>
          <a:prstGeom prst="rect">
            <a:avLst/>
          </a:prstGeom>
        </p:spPr>
        <p:txBody>
          <a:bodyPr wrap="none">
            <a:spAutoFit/>
          </a:bodyPr>
          <a:lstStyle/>
          <a:p>
            <a:r>
              <a:rPr lang="en-US" altLang="ko-KR" b="1" dirty="0">
                <a:solidFill>
                  <a:srgbClr val="24292F"/>
                </a:solidFill>
                <a:latin typeface="+mj-lt"/>
              </a:rPr>
              <a:t>06 The Machine Learning Process</a:t>
            </a:r>
            <a:endParaRPr lang="en-US" altLang="ko-KR" b="1" i="0" dirty="0">
              <a:solidFill>
                <a:srgbClr val="24292F"/>
              </a:solidFill>
              <a:effectLst/>
              <a:latin typeface="+mj-lt"/>
            </a:endParaRPr>
          </a:p>
        </p:txBody>
      </p:sp>
      <p:pic>
        <p:nvPicPr>
          <p:cNvPr id="7" name="그림 6">
            <a:extLst>
              <a:ext uri="{FF2B5EF4-FFF2-40B4-BE49-F238E27FC236}">
                <a16:creationId xmlns:a16="http://schemas.microsoft.com/office/drawing/2014/main" id="{3D2452DA-0A88-47FB-803C-EB9A4E9ECC88}"/>
              </a:ext>
            </a:extLst>
          </p:cNvPr>
          <p:cNvPicPr>
            <a:picLocks noChangeAspect="1"/>
          </p:cNvPicPr>
          <p:nvPr/>
        </p:nvPicPr>
        <p:blipFill>
          <a:blip r:embed="rId2"/>
          <a:stretch>
            <a:fillRect/>
          </a:stretch>
        </p:blipFill>
        <p:spPr>
          <a:xfrm>
            <a:off x="468524" y="3140968"/>
            <a:ext cx="8114254" cy="1648095"/>
          </a:xfrm>
          <a:prstGeom prst="rect">
            <a:avLst/>
          </a:prstGeom>
        </p:spPr>
      </p:pic>
      <p:sp>
        <p:nvSpPr>
          <p:cNvPr id="8" name="직사각형 7">
            <a:extLst>
              <a:ext uri="{FF2B5EF4-FFF2-40B4-BE49-F238E27FC236}">
                <a16:creationId xmlns:a16="http://schemas.microsoft.com/office/drawing/2014/main" id="{B82F07F2-152E-440E-AA8C-674D6F2767A0}"/>
              </a:ext>
            </a:extLst>
          </p:cNvPr>
          <p:cNvSpPr/>
          <p:nvPr/>
        </p:nvSpPr>
        <p:spPr>
          <a:xfrm>
            <a:off x="467544" y="2785649"/>
            <a:ext cx="2492990" cy="307777"/>
          </a:xfrm>
          <a:prstGeom prst="rect">
            <a:avLst/>
          </a:prstGeom>
        </p:spPr>
        <p:txBody>
          <a:bodyPr wrap="none">
            <a:spAutoFit/>
          </a:bodyPr>
          <a:lstStyle/>
          <a:p>
            <a:r>
              <a:rPr lang="en-US" altLang="ko-KR" sz="1400" dirty="0">
                <a:latin typeface="+mj-lt"/>
              </a:rPr>
              <a:t>The machine learning workflow</a:t>
            </a:r>
            <a:endParaRPr lang="en-US" altLang="ko-KR" sz="1400" b="0" i="0" dirty="0">
              <a:effectLst/>
              <a:latin typeface="+mj-lt"/>
            </a:endParaRPr>
          </a:p>
        </p:txBody>
      </p:sp>
    </p:spTree>
    <p:extLst>
      <p:ext uri="{BB962C8B-B14F-4D97-AF65-F5344CB8AC3E}">
        <p14:creationId xmlns:p14="http://schemas.microsoft.com/office/powerpoint/2010/main" val="350057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046D619F-4DC9-46CE-B5D2-B50B4C9EDFFF}"/>
              </a:ext>
            </a:extLst>
          </p:cNvPr>
          <p:cNvSpPr/>
          <p:nvPr/>
        </p:nvSpPr>
        <p:spPr>
          <a:xfrm>
            <a:off x="467544" y="1196752"/>
            <a:ext cx="7848872" cy="2308324"/>
          </a:xfrm>
          <a:prstGeom prst="rect">
            <a:avLst/>
          </a:prstGeom>
        </p:spPr>
        <p:txBody>
          <a:bodyPr wrap="square">
            <a:spAutoFit/>
          </a:bodyPr>
          <a:lstStyle/>
          <a:p>
            <a:pPr>
              <a:buFont typeface="Arial" panose="020B0604020202020204" pitchFamily="34" charset="0"/>
              <a:buChar char="•"/>
            </a:pPr>
            <a:r>
              <a:rPr lang="en-US" altLang="ko-KR" dirty="0">
                <a:solidFill>
                  <a:srgbClr val="24292F"/>
                </a:solidFill>
                <a:latin typeface="+mj-lt"/>
              </a:rPr>
              <a:t>How </a:t>
            </a:r>
            <a:r>
              <a:rPr lang="en-US" altLang="ko-KR" dirty="0">
                <a:solidFill>
                  <a:srgbClr val="24292F"/>
                </a:solidFill>
                <a:highlight>
                  <a:srgbClr val="FFFF00"/>
                </a:highlight>
                <a:latin typeface="+mj-lt"/>
              </a:rPr>
              <a:t>supervised and unsupervised learning </a:t>
            </a:r>
            <a:r>
              <a:rPr lang="en-US" altLang="ko-KR" dirty="0">
                <a:solidFill>
                  <a:srgbClr val="24292F"/>
                </a:solidFill>
                <a:latin typeface="+mj-lt"/>
              </a:rPr>
              <a:t>from data works</a:t>
            </a:r>
          </a:p>
          <a:p>
            <a:pPr>
              <a:buFont typeface="Arial" panose="020B0604020202020204" pitchFamily="34" charset="0"/>
              <a:buChar char="•"/>
            </a:pPr>
            <a:r>
              <a:rPr lang="en-US" altLang="ko-KR" dirty="0">
                <a:solidFill>
                  <a:srgbClr val="24292F"/>
                </a:solidFill>
                <a:latin typeface="+mj-lt"/>
              </a:rPr>
              <a:t>Training and evaluating </a:t>
            </a:r>
            <a:r>
              <a:rPr lang="en-US" altLang="ko-KR" dirty="0">
                <a:solidFill>
                  <a:srgbClr val="24292F"/>
                </a:solidFill>
                <a:highlight>
                  <a:srgbClr val="FFFF00"/>
                </a:highlight>
                <a:latin typeface="+mj-lt"/>
              </a:rPr>
              <a:t>supervised learning models for regression and classification tasks</a:t>
            </a:r>
          </a:p>
          <a:p>
            <a:pPr>
              <a:buFont typeface="Arial" panose="020B0604020202020204" pitchFamily="34" charset="0"/>
              <a:buChar char="•"/>
            </a:pPr>
            <a:r>
              <a:rPr lang="en-US" altLang="ko-KR" dirty="0">
                <a:solidFill>
                  <a:srgbClr val="24292F"/>
                </a:solidFill>
                <a:latin typeface="+mj-lt"/>
              </a:rPr>
              <a:t>How the bias-variance trade-off impacts predictive performance</a:t>
            </a:r>
          </a:p>
          <a:p>
            <a:pPr>
              <a:buFont typeface="Arial" panose="020B0604020202020204" pitchFamily="34" charset="0"/>
              <a:buChar char="•"/>
            </a:pPr>
            <a:r>
              <a:rPr lang="en-US" altLang="ko-KR" dirty="0">
                <a:solidFill>
                  <a:srgbClr val="24292F"/>
                </a:solidFill>
                <a:latin typeface="+mj-lt"/>
              </a:rPr>
              <a:t>How to diagnose and address prediction errors due to overfitting</a:t>
            </a:r>
          </a:p>
          <a:p>
            <a:pPr>
              <a:buFont typeface="Arial" panose="020B0604020202020204" pitchFamily="34" charset="0"/>
              <a:buChar char="•"/>
            </a:pPr>
            <a:r>
              <a:rPr lang="en-US" altLang="ko-KR" dirty="0">
                <a:solidFill>
                  <a:srgbClr val="24292F"/>
                </a:solidFill>
                <a:latin typeface="+mj-lt"/>
              </a:rPr>
              <a:t>Using </a:t>
            </a:r>
            <a:r>
              <a:rPr lang="en-US" altLang="ko-KR" dirty="0">
                <a:solidFill>
                  <a:srgbClr val="24292F"/>
                </a:solidFill>
                <a:highlight>
                  <a:srgbClr val="FFFF00"/>
                </a:highlight>
                <a:latin typeface="+mj-lt"/>
              </a:rPr>
              <a:t>cross-validation t</a:t>
            </a:r>
            <a:r>
              <a:rPr lang="en-US" altLang="ko-KR" dirty="0">
                <a:solidFill>
                  <a:srgbClr val="24292F"/>
                </a:solidFill>
                <a:latin typeface="+mj-lt"/>
              </a:rPr>
              <a:t>o optimize hyperparameters with a focus on time-series data</a:t>
            </a:r>
          </a:p>
          <a:p>
            <a:pPr>
              <a:buFont typeface="Arial" panose="020B0604020202020204" pitchFamily="34" charset="0"/>
              <a:buChar char="•"/>
            </a:pPr>
            <a:r>
              <a:rPr lang="en-US" altLang="ko-KR" dirty="0">
                <a:solidFill>
                  <a:srgbClr val="24292F"/>
                </a:solidFill>
                <a:latin typeface="+mj-lt"/>
              </a:rPr>
              <a:t>Why financial data requires additional attention when testing out-of-sample</a:t>
            </a:r>
            <a:endParaRPr lang="en-US" altLang="ko-KR" b="0" i="0" dirty="0">
              <a:solidFill>
                <a:srgbClr val="24292F"/>
              </a:solidFill>
              <a:effectLst/>
              <a:latin typeface="+mj-lt"/>
            </a:endParaRPr>
          </a:p>
        </p:txBody>
      </p:sp>
      <p:sp>
        <p:nvSpPr>
          <p:cNvPr id="7" name="직사각형 6">
            <a:extLst>
              <a:ext uri="{FF2B5EF4-FFF2-40B4-BE49-F238E27FC236}">
                <a16:creationId xmlns:a16="http://schemas.microsoft.com/office/drawing/2014/main" id="{277DFEA2-7971-4A20-A2E2-4C4B9BBA6CC8}"/>
              </a:ext>
            </a:extLst>
          </p:cNvPr>
          <p:cNvSpPr/>
          <p:nvPr/>
        </p:nvSpPr>
        <p:spPr>
          <a:xfrm>
            <a:off x="287524" y="333046"/>
            <a:ext cx="3536224" cy="369332"/>
          </a:xfrm>
          <a:prstGeom prst="rect">
            <a:avLst/>
          </a:prstGeom>
        </p:spPr>
        <p:txBody>
          <a:bodyPr wrap="none">
            <a:spAutoFit/>
          </a:bodyPr>
          <a:lstStyle/>
          <a:p>
            <a:r>
              <a:rPr lang="en-US" altLang="ko-KR" b="1" dirty="0">
                <a:solidFill>
                  <a:srgbClr val="24292F"/>
                </a:solidFill>
                <a:latin typeface="+mj-lt"/>
              </a:rPr>
              <a:t>06 The Machine Learning Process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255625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11A8CE3-C59A-482B-8379-FD6DE9D7A4B8}"/>
              </a:ext>
            </a:extLst>
          </p:cNvPr>
          <p:cNvSpPr/>
          <p:nvPr/>
        </p:nvSpPr>
        <p:spPr>
          <a:xfrm>
            <a:off x="556312" y="1591796"/>
            <a:ext cx="8136904" cy="2677656"/>
          </a:xfrm>
          <a:prstGeom prst="rect">
            <a:avLst/>
          </a:prstGeom>
          <a:ln>
            <a:solidFill>
              <a:srgbClr val="FF0000"/>
            </a:solidFill>
          </a:ln>
        </p:spPr>
        <p:txBody>
          <a:bodyPr wrap="square">
            <a:spAutoFit/>
          </a:bodyPr>
          <a:lstStyle/>
          <a:p>
            <a:pPr>
              <a:buFont typeface="Arial" panose="020B0604020202020204" pitchFamily="34" charset="0"/>
              <a:buChar char="•"/>
            </a:pPr>
            <a:r>
              <a:rPr lang="en-US" altLang="ko-KR" sz="1400" dirty="0" err="1">
                <a:highlight>
                  <a:srgbClr val="FFFF00"/>
                </a:highlight>
                <a:latin typeface="+mj-lt"/>
              </a:rPr>
              <a:t>Arthru</a:t>
            </a:r>
            <a:r>
              <a:rPr lang="en-US" altLang="ko-KR" sz="1400" dirty="0">
                <a:highlight>
                  <a:srgbClr val="FFFF00"/>
                </a:highlight>
                <a:latin typeface="+mj-lt"/>
              </a:rPr>
              <a:t> Samuel </a:t>
            </a:r>
            <a:r>
              <a:rPr lang="en-US" altLang="ko-KR" sz="1400" dirty="0">
                <a:latin typeface="+mj-lt"/>
              </a:rPr>
              <a:t>(1959): Machine Learning is a field of study that gives computers the ability to learn </a:t>
            </a:r>
            <a:r>
              <a:rPr lang="en-US" altLang="ko-KR" sz="1400" dirty="0">
                <a:highlight>
                  <a:srgbClr val="00FFFF"/>
                </a:highlight>
                <a:latin typeface="+mj-lt"/>
              </a:rPr>
              <a:t>without being explicitly programmed</a:t>
            </a:r>
            <a:br>
              <a:rPr lang="en-US" altLang="ko-KR" sz="1400" dirty="0">
                <a:latin typeface="+mj-lt"/>
              </a:rPr>
            </a:br>
            <a:br>
              <a:rPr lang="en-US" altLang="ko-KR" sz="1400" dirty="0">
                <a:latin typeface="+mj-lt"/>
              </a:rPr>
            </a:br>
            <a:r>
              <a:rPr lang="en-US" altLang="ko-KR" sz="1400" b="1" dirty="0">
                <a:solidFill>
                  <a:srgbClr val="6D737D"/>
                </a:solidFill>
                <a:highlight>
                  <a:srgbClr val="FFFF00"/>
                </a:highlight>
                <a:latin typeface="+mj-lt"/>
              </a:rPr>
              <a:t>Tom Mitchell</a:t>
            </a:r>
            <a:r>
              <a:rPr lang="en-US" altLang="ko-KR" sz="1400" dirty="0">
                <a:latin typeface="+mj-lt"/>
              </a:rPr>
              <a:t>(1988): A computer program is said to learn from experience E with respect to some task T and some performance measure P, if its performance on t, as measured by P, improves with experience E</a:t>
            </a:r>
            <a:br>
              <a:rPr lang="en-US" altLang="ko-KR" sz="1400" dirty="0">
                <a:latin typeface="+mj-lt"/>
              </a:rPr>
            </a:br>
            <a:r>
              <a:rPr lang="en-US" altLang="ko-KR" sz="1400" dirty="0">
                <a:latin typeface="+mj-lt"/>
                <a:sym typeface="Wingdings" panose="05000000000000000000" pitchFamily="2" charset="2"/>
              </a:rPr>
              <a:t> </a:t>
            </a:r>
            <a:r>
              <a:rPr lang="en-US" altLang="ko-KR" sz="1400" dirty="0">
                <a:latin typeface="+mj-lt"/>
              </a:rPr>
              <a:t>computer</a:t>
            </a:r>
            <a:r>
              <a:rPr lang="ko-KR" altLang="en-US" sz="1400" dirty="0">
                <a:latin typeface="+mj-lt"/>
              </a:rPr>
              <a:t>가 작업</a:t>
            </a:r>
            <a:r>
              <a:rPr lang="en-US" altLang="ko-KR" sz="1400" dirty="0">
                <a:latin typeface="+mj-lt"/>
              </a:rPr>
              <a:t>(T)</a:t>
            </a:r>
            <a:r>
              <a:rPr lang="ko-KR" altLang="en-US" sz="1400" dirty="0">
                <a:latin typeface="+mj-lt"/>
              </a:rPr>
              <a:t>를 하는데 있어 </a:t>
            </a:r>
            <a:r>
              <a:rPr lang="ko-KR" altLang="en-US" sz="1400" dirty="0">
                <a:highlight>
                  <a:srgbClr val="FFFF00"/>
                </a:highlight>
                <a:latin typeface="+mj-lt"/>
              </a:rPr>
              <a:t>경험</a:t>
            </a:r>
            <a:r>
              <a:rPr lang="en-US" altLang="ko-KR" sz="1400" dirty="0">
                <a:highlight>
                  <a:srgbClr val="FFFF00"/>
                </a:highlight>
                <a:latin typeface="+mj-lt"/>
              </a:rPr>
              <a:t>(E)</a:t>
            </a:r>
            <a:r>
              <a:rPr lang="ko-KR" altLang="en-US" sz="1400" dirty="0">
                <a:highlight>
                  <a:srgbClr val="FFFF00"/>
                </a:highlight>
                <a:latin typeface="+mj-lt"/>
              </a:rPr>
              <a:t>로부터 학습하여 </a:t>
            </a:r>
            <a:r>
              <a:rPr lang="ko-KR" altLang="en-US" sz="1400" dirty="0">
                <a:latin typeface="+mj-lt"/>
              </a:rPr>
              <a:t>성능에 대한 측정</a:t>
            </a:r>
            <a:r>
              <a:rPr lang="en-US" altLang="ko-KR" sz="1400" dirty="0">
                <a:latin typeface="+mj-lt"/>
              </a:rPr>
              <a:t>(P)</a:t>
            </a:r>
            <a:r>
              <a:rPr lang="ko-KR" altLang="en-US" sz="1400" dirty="0">
                <a:latin typeface="+mj-lt"/>
              </a:rPr>
              <a:t>을 </a:t>
            </a:r>
            <a:r>
              <a:rPr lang="ko-KR" altLang="en-US" sz="1400" dirty="0">
                <a:highlight>
                  <a:srgbClr val="FFFF00"/>
                </a:highlight>
                <a:latin typeface="+mj-lt"/>
              </a:rPr>
              <a:t>개선시키는 분야를 </a:t>
            </a:r>
            <a:r>
              <a:rPr lang="ko-KR" altLang="en-US" sz="1400" dirty="0">
                <a:latin typeface="+mj-lt"/>
              </a:rPr>
              <a:t>기계학습</a:t>
            </a:r>
            <a:r>
              <a:rPr lang="en-US" altLang="ko-KR" sz="1400" dirty="0">
                <a:latin typeface="+mj-lt"/>
              </a:rPr>
              <a:t>(ML)</a:t>
            </a:r>
            <a:r>
              <a:rPr lang="ko-KR" altLang="en-US" sz="1400" dirty="0">
                <a:latin typeface="+mj-lt"/>
              </a:rPr>
              <a:t>이라고 정의</a:t>
            </a:r>
            <a:endParaRPr lang="en-US" altLang="ko-KR" sz="1400" dirty="0">
              <a:latin typeface="+mj-lt"/>
            </a:endParaRPr>
          </a:p>
          <a:p>
            <a:pPr>
              <a:buFont typeface="Arial" panose="020B0604020202020204" pitchFamily="34" charset="0"/>
              <a:buChar char="•"/>
            </a:pPr>
            <a:endParaRPr lang="en-US" altLang="ko-KR" sz="1400" dirty="0">
              <a:latin typeface="+mj-lt"/>
            </a:endParaRPr>
          </a:p>
          <a:p>
            <a:r>
              <a:rPr lang="en-US" altLang="ko-KR" sz="1400" dirty="0">
                <a:latin typeface="+mj-lt"/>
              </a:rPr>
              <a:t>(</a:t>
            </a:r>
            <a:r>
              <a:rPr lang="ko-KR" altLang="en-US" sz="1400" dirty="0" err="1">
                <a:latin typeface="+mj-lt"/>
              </a:rPr>
              <a:t>체커</a:t>
            </a:r>
            <a:r>
              <a:rPr lang="ko-KR" altLang="en-US" sz="1400" dirty="0">
                <a:latin typeface="+mj-lt"/>
              </a:rPr>
              <a:t> 게임 사례</a:t>
            </a:r>
            <a:r>
              <a:rPr lang="en-US" altLang="ko-KR" sz="1400" dirty="0">
                <a:latin typeface="+mj-lt"/>
              </a:rPr>
              <a:t>)</a:t>
            </a:r>
          </a:p>
          <a:p>
            <a:pPr>
              <a:buFont typeface="Arial" panose="020B0604020202020204" pitchFamily="34" charset="0"/>
              <a:buChar char="•"/>
            </a:pPr>
            <a:r>
              <a:rPr lang="en-US" altLang="ko-KR" sz="1400" dirty="0">
                <a:latin typeface="+mj-lt"/>
                <a:sym typeface="Wingdings" panose="05000000000000000000" pitchFamily="2" charset="2"/>
              </a:rPr>
              <a:t> </a:t>
            </a:r>
            <a:r>
              <a:rPr lang="ko-KR" altLang="en-US" sz="1400" dirty="0">
                <a:latin typeface="+mj-lt"/>
              </a:rPr>
              <a:t>컴퓨터는 </a:t>
            </a:r>
            <a:r>
              <a:rPr lang="ko-KR" altLang="en-US" sz="1400" dirty="0" err="1">
                <a:latin typeface="+mj-lt"/>
              </a:rPr>
              <a:t>체커게임에서</a:t>
            </a:r>
            <a:r>
              <a:rPr lang="ko-KR" altLang="en-US" sz="1400" dirty="0">
                <a:latin typeface="+mj-lt"/>
              </a:rPr>
              <a:t> 수많은 게임</a:t>
            </a:r>
            <a:r>
              <a:rPr lang="en-US" altLang="ko-KR" sz="1400" dirty="0">
                <a:latin typeface="+mj-lt"/>
              </a:rPr>
              <a:t>(T)</a:t>
            </a:r>
            <a:r>
              <a:rPr lang="ko-KR" altLang="en-US" sz="1400" dirty="0">
                <a:latin typeface="+mj-lt"/>
              </a:rPr>
              <a:t>을 통해서 경험</a:t>
            </a:r>
            <a:r>
              <a:rPr lang="en-US" altLang="ko-KR" sz="1400" dirty="0">
                <a:latin typeface="+mj-lt"/>
              </a:rPr>
              <a:t>(E)</a:t>
            </a:r>
            <a:r>
              <a:rPr lang="ko-KR" altLang="en-US" sz="1400" dirty="0">
                <a:latin typeface="+mj-lt"/>
              </a:rPr>
              <a:t>으로부터 승리할 확률</a:t>
            </a:r>
            <a:r>
              <a:rPr lang="en-US" altLang="ko-KR" sz="1400" dirty="0">
                <a:latin typeface="+mj-lt"/>
              </a:rPr>
              <a:t>(P)</a:t>
            </a:r>
            <a:r>
              <a:rPr lang="ko-KR" altLang="en-US" sz="1400" dirty="0">
                <a:latin typeface="+mj-lt"/>
              </a:rPr>
              <a:t>을 향상시켰기에 기계학습에 대한 대표적인 예시</a:t>
            </a:r>
            <a:br>
              <a:rPr lang="ko-KR" altLang="en-US" sz="1400" dirty="0">
                <a:latin typeface="+mj-lt"/>
              </a:rPr>
            </a:br>
            <a:endParaRPr lang="en-US" altLang="ko-KR" sz="1400" b="0" i="0" dirty="0">
              <a:solidFill>
                <a:srgbClr val="6D737D"/>
              </a:solidFill>
              <a:effectLst/>
              <a:latin typeface="+mj-lt"/>
            </a:endParaRPr>
          </a:p>
        </p:txBody>
      </p:sp>
      <p:sp>
        <p:nvSpPr>
          <p:cNvPr id="3" name="직사각형 2">
            <a:extLst>
              <a:ext uri="{FF2B5EF4-FFF2-40B4-BE49-F238E27FC236}">
                <a16:creationId xmlns:a16="http://schemas.microsoft.com/office/drawing/2014/main" id="{8A0E18F7-07E9-473F-B88A-D075D939898C}"/>
              </a:ext>
            </a:extLst>
          </p:cNvPr>
          <p:cNvSpPr/>
          <p:nvPr/>
        </p:nvSpPr>
        <p:spPr>
          <a:xfrm>
            <a:off x="539552" y="1075567"/>
            <a:ext cx="3873817" cy="369332"/>
          </a:xfrm>
          <a:prstGeom prst="rect">
            <a:avLst/>
          </a:prstGeom>
        </p:spPr>
        <p:txBody>
          <a:bodyPr wrap="none">
            <a:spAutoFit/>
          </a:bodyPr>
          <a:lstStyle/>
          <a:p>
            <a:r>
              <a:rPr lang="en-US" altLang="ko-KR" dirty="0">
                <a:latin typeface="+mj-lt"/>
              </a:rPr>
              <a:t>How </a:t>
            </a:r>
            <a:r>
              <a:rPr lang="en-US" altLang="ko-KR" dirty="0">
                <a:highlight>
                  <a:srgbClr val="FFFF00"/>
                </a:highlight>
                <a:latin typeface="+mj-lt"/>
              </a:rPr>
              <a:t>machine learning </a:t>
            </a:r>
            <a:r>
              <a:rPr lang="en-US" altLang="ko-KR" dirty="0">
                <a:latin typeface="+mj-lt"/>
              </a:rPr>
              <a:t>from data works</a:t>
            </a:r>
          </a:p>
        </p:txBody>
      </p:sp>
      <p:sp>
        <p:nvSpPr>
          <p:cNvPr id="6" name="직사각형 5">
            <a:extLst>
              <a:ext uri="{FF2B5EF4-FFF2-40B4-BE49-F238E27FC236}">
                <a16:creationId xmlns:a16="http://schemas.microsoft.com/office/drawing/2014/main" id="{0A452441-2618-42D1-8372-BEE4602AFE5E}"/>
              </a:ext>
            </a:extLst>
          </p:cNvPr>
          <p:cNvSpPr/>
          <p:nvPr/>
        </p:nvSpPr>
        <p:spPr>
          <a:xfrm>
            <a:off x="287524" y="333046"/>
            <a:ext cx="3536224" cy="369332"/>
          </a:xfrm>
          <a:prstGeom prst="rect">
            <a:avLst/>
          </a:prstGeom>
        </p:spPr>
        <p:txBody>
          <a:bodyPr wrap="none">
            <a:spAutoFit/>
          </a:bodyPr>
          <a:lstStyle/>
          <a:p>
            <a:r>
              <a:rPr lang="en-US" altLang="ko-KR" b="1" dirty="0">
                <a:solidFill>
                  <a:srgbClr val="24292F"/>
                </a:solidFill>
                <a:latin typeface="+mj-lt"/>
              </a:rPr>
              <a:t>06 The Machine Learning Process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732532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직사각형 6">
            <a:extLst>
              <a:ext uri="{FF2B5EF4-FFF2-40B4-BE49-F238E27FC236}">
                <a16:creationId xmlns:a16="http://schemas.microsoft.com/office/drawing/2014/main" id="{D3A29907-6F9D-4F9B-84DC-FBB61D19725E}"/>
              </a:ext>
            </a:extLst>
          </p:cNvPr>
          <p:cNvSpPr/>
          <p:nvPr/>
        </p:nvSpPr>
        <p:spPr>
          <a:xfrm>
            <a:off x="395536" y="1052736"/>
            <a:ext cx="6768752" cy="369332"/>
          </a:xfrm>
          <a:prstGeom prst="rect">
            <a:avLst/>
          </a:prstGeom>
        </p:spPr>
        <p:txBody>
          <a:bodyPr wrap="square">
            <a:spAutoFit/>
          </a:bodyPr>
          <a:lstStyle/>
          <a:p>
            <a:r>
              <a:rPr lang="en-US" altLang="ko-KR" dirty="0">
                <a:solidFill>
                  <a:srgbClr val="454A55"/>
                </a:solidFill>
                <a:latin typeface="+mj-lt"/>
              </a:rPr>
              <a:t>Linear Models – From Risk Factors to Return </a:t>
            </a:r>
            <a:r>
              <a:rPr lang="en-US" altLang="ko-KR" dirty="0">
                <a:solidFill>
                  <a:srgbClr val="454A55"/>
                </a:solidFill>
                <a:highlight>
                  <a:srgbClr val="FFFF00"/>
                </a:highlight>
                <a:latin typeface="+mj-lt"/>
              </a:rPr>
              <a:t>Forecasts</a:t>
            </a:r>
            <a:endParaRPr lang="en-US" altLang="ko-KR" b="0" i="0" dirty="0">
              <a:solidFill>
                <a:srgbClr val="454A55"/>
              </a:solidFill>
              <a:effectLst/>
              <a:highlight>
                <a:srgbClr val="FFFF00"/>
              </a:highlight>
              <a:latin typeface="+mj-lt"/>
            </a:endParaRPr>
          </a:p>
        </p:txBody>
      </p:sp>
      <p:sp>
        <p:nvSpPr>
          <p:cNvPr id="8" name="직사각형 7">
            <a:extLst>
              <a:ext uri="{FF2B5EF4-FFF2-40B4-BE49-F238E27FC236}">
                <a16:creationId xmlns:a16="http://schemas.microsoft.com/office/drawing/2014/main" id="{3C44EF40-7D05-4743-965E-DD65F8C1E6C4}"/>
              </a:ext>
            </a:extLst>
          </p:cNvPr>
          <p:cNvSpPr/>
          <p:nvPr/>
        </p:nvSpPr>
        <p:spPr>
          <a:xfrm>
            <a:off x="395536" y="1422068"/>
            <a:ext cx="8352928" cy="2677656"/>
          </a:xfrm>
          <a:prstGeom prst="rect">
            <a:avLst/>
          </a:prstGeom>
        </p:spPr>
        <p:txBody>
          <a:bodyPr wrap="square">
            <a:spAutoFit/>
          </a:bodyPr>
          <a:lstStyle/>
          <a:p>
            <a:r>
              <a:rPr lang="en-US" altLang="ko-KR" sz="1400" dirty="0">
                <a:latin typeface="+mj-lt"/>
              </a:rPr>
              <a:t>The family of </a:t>
            </a:r>
            <a:r>
              <a:rPr lang="en-US" altLang="ko-KR" sz="1400" dirty="0">
                <a:highlight>
                  <a:srgbClr val="FFFF00"/>
                </a:highlight>
                <a:latin typeface="+mj-lt"/>
              </a:rPr>
              <a:t>linear models </a:t>
            </a:r>
            <a:r>
              <a:rPr lang="en-US" altLang="ko-KR" sz="1400" dirty="0">
                <a:latin typeface="+mj-lt"/>
              </a:rPr>
              <a:t>represents one of the most useful hypothesis classes. </a:t>
            </a:r>
          </a:p>
          <a:p>
            <a:r>
              <a:rPr lang="en-US" altLang="ko-KR" sz="1400" dirty="0">
                <a:latin typeface="+mj-lt"/>
              </a:rPr>
              <a:t>Many learning algorithms that are widely applied in algorithmic trading rely on linear predictors because </a:t>
            </a:r>
            <a:r>
              <a:rPr lang="en-US" altLang="ko-KR" sz="1400" dirty="0">
                <a:highlight>
                  <a:srgbClr val="FFFF00"/>
                </a:highlight>
                <a:latin typeface="+mj-lt"/>
              </a:rPr>
              <a:t>they can be </a:t>
            </a:r>
            <a:r>
              <a:rPr lang="en-US" altLang="ko-KR" sz="1400" dirty="0">
                <a:highlight>
                  <a:srgbClr val="00FFFF"/>
                </a:highlight>
                <a:latin typeface="+mj-lt"/>
              </a:rPr>
              <a:t>efficiently trained, are </a:t>
            </a:r>
            <a:r>
              <a:rPr lang="en-US" altLang="ko-KR" sz="1400" dirty="0">
                <a:highlight>
                  <a:srgbClr val="FFFF00"/>
                </a:highlight>
                <a:latin typeface="+mj-lt"/>
              </a:rPr>
              <a:t>relatively </a:t>
            </a:r>
            <a:r>
              <a:rPr lang="en-US" altLang="ko-KR" sz="1400" dirty="0">
                <a:highlight>
                  <a:srgbClr val="00FFFF"/>
                </a:highlight>
                <a:latin typeface="+mj-lt"/>
              </a:rPr>
              <a:t>robust t</a:t>
            </a:r>
            <a:r>
              <a:rPr lang="en-US" altLang="ko-KR" sz="1400" dirty="0">
                <a:highlight>
                  <a:srgbClr val="FFFF00"/>
                </a:highlight>
                <a:latin typeface="+mj-lt"/>
              </a:rPr>
              <a:t>o noisy financial data, and have </a:t>
            </a:r>
            <a:r>
              <a:rPr lang="en-US" altLang="ko-KR" sz="1400" dirty="0">
                <a:highlight>
                  <a:srgbClr val="00FFFF"/>
                </a:highlight>
                <a:latin typeface="+mj-lt"/>
              </a:rPr>
              <a:t>strong links </a:t>
            </a:r>
            <a:r>
              <a:rPr lang="en-US" altLang="ko-KR" sz="1400" dirty="0">
                <a:highlight>
                  <a:srgbClr val="FFFF00"/>
                </a:highlight>
                <a:latin typeface="+mj-lt"/>
              </a:rPr>
              <a:t>to the theory of finance. </a:t>
            </a:r>
          </a:p>
          <a:p>
            <a:endParaRPr lang="en-US" altLang="ko-KR" sz="1400" dirty="0">
              <a:highlight>
                <a:srgbClr val="FFFF00"/>
              </a:highlight>
              <a:latin typeface="+mj-lt"/>
            </a:endParaRPr>
          </a:p>
          <a:p>
            <a:r>
              <a:rPr lang="en-US" altLang="ko-KR" sz="1400" dirty="0">
                <a:highlight>
                  <a:srgbClr val="FFFF00"/>
                </a:highlight>
                <a:latin typeface="+mj-lt"/>
              </a:rPr>
              <a:t>Linear predictors </a:t>
            </a:r>
            <a:r>
              <a:rPr lang="en-US" altLang="ko-KR" sz="1400" dirty="0">
                <a:latin typeface="+mj-lt"/>
              </a:rPr>
              <a:t>are also intuitive, easy to interpret, and often fit the data reasonably well or at least provide a good baseline.</a:t>
            </a:r>
          </a:p>
          <a:p>
            <a:r>
              <a:rPr lang="en-US" altLang="ko-KR" sz="1400" dirty="0">
                <a:highlight>
                  <a:srgbClr val="FFFF00"/>
                </a:highlight>
                <a:latin typeface="+mj-lt"/>
              </a:rPr>
              <a:t>Linear regression </a:t>
            </a:r>
            <a:r>
              <a:rPr lang="en-US" altLang="ko-KR" sz="1400" dirty="0">
                <a:latin typeface="+mj-lt"/>
              </a:rPr>
              <a:t>has been known for over 200 years, since </a:t>
            </a:r>
            <a:r>
              <a:rPr lang="en-US" altLang="ko-KR" sz="1400" dirty="0">
                <a:highlight>
                  <a:srgbClr val="00FFFF"/>
                </a:highlight>
                <a:latin typeface="+mj-lt"/>
              </a:rPr>
              <a:t>Legendre and Gauss </a:t>
            </a:r>
            <a:r>
              <a:rPr lang="en-US" altLang="ko-KR" sz="1400" dirty="0">
                <a:latin typeface="+mj-lt"/>
              </a:rPr>
              <a:t>applied it to  astronomy and began to analyze its statistical properties. </a:t>
            </a:r>
          </a:p>
          <a:p>
            <a:r>
              <a:rPr lang="en-US" altLang="ko-KR" sz="1400" dirty="0">
                <a:latin typeface="+mj-lt"/>
              </a:rPr>
              <a:t>Numerous extensions have since adapted the linear regression model and the baseline </a:t>
            </a:r>
            <a:r>
              <a:rPr lang="en-US" altLang="ko-KR" sz="1400" b="1" dirty="0">
                <a:latin typeface="+mj-lt"/>
              </a:rPr>
              <a:t>ordinary least squares</a:t>
            </a:r>
            <a:r>
              <a:rPr lang="en-US" altLang="ko-KR" sz="1400" dirty="0">
                <a:latin typeface="+mj-lt"/>
              </a:rPr>
              <a:t> (</a:t>
            </a:r>
            <a:r>
              <a:rPr lang="en-US" altLang="ko-KR" sz="1400" b="1" dirty="0">
                <a:latin typeface="+mj-lt"/>
              </a:rPr>
              <a:t>OLS</a:t>
            </a:r>
            <a:r>
              <a:rPr lang="en-US" altLang="ko-KR" sz="1400" dirty="0">
                <a:latin typeface="+mj-lt"/>
              </a:rPr>
              <a:t>) method to learn its parameters:</a:t>
            </a:r>
          </a:p>
          <a:p>
            <a:pPr>
              <a:buFont typeface="Arial" panose="020B0604020202020204" pitchFamily="34" charset="0"/>
              <a:buChar char="•"/>
            </a:pPr>
            <a:r>
              <a:rPr lang="en-US" altLang="ko-KR" sz="1400" b="1" dirty="0">
                <a:latin typeface="+mj-lt"/>
              </a:rPr>
              <a:t>Generalized linear models</a:t>
            </a:r>
            <a:r>
              <a:rPr lang="en-US" altLang="ko-KR" sz="1400" dirty="0">
                <a:latin typeface="+mj-lt"/>
              </a:rPr>
              <a:t> (</a:t>
            </a:r>
            <a:r>
              <a:rPr lang="en-US" altLang="ko-KR" sz="1400" b="1" dirty="0">
                <a:latin typeface="+mj-lt"/>
              </a:rPr>
              <a:t>GLM</a:t>
            </a:r>
            <a:r>
              <a:rPr lang="en-US" altLang="ko-KR" sz="1400" dirty="0">
                <a:latin typeface="+mj-lt"/>
              </a:rPr>
              <a:t>) expand the scope of applications by allowing for response variables that imply an error distribution other than the normal distribution...</a:t>
            </a:r>
            <a:endParaRPr lang="en-US" altLang="ko-KR" sz="1400" b="0" i="0" dirty="0">
              <a:effectLst/>
              <a:latin typeface="+mj-lt"/>
            </a:endParaRPr>
          </a:p>
        </p:txBody>
      </p:sp>
      <p:sp>
        <p:nvSpPr>
          <p:cNvPr id="2" name="직사각형 1">
            <a:extLst>
              <a:ext uri="{FF2B5EF4-FFF2-40B4-BE49-F238E27FC236}">
                <a16:creationId xmlns:a16="http://schemas.microsoft.com/office/drawing/2014/main" id="{6B5A8E1C-F572-4055-96C0-CD22512C0C2C}"/>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CD7A459F-57E9-44FE-8138-08BAE1B6F2F9}"/>
              </a:ext>
            </a:extLst>
          </p:cNvPr>
          <p:cNvSpPr/>
          <p:nvPr/>
        </p:nvSpPr>
        <p:spPr>
          <a:xfrm>
            <a:off x="539552" y="4293096"/>
            <a:ext cx="7488832" cy="1600438"/>
          </a:xfrm>
          <a:prstGeom prst="rect">
            <a:avLst/>
          </a:prstGeom>
        </p:spPr>
        <p:txBody>
          <a:bodyPr wrap="square">
            <a:spAutoFit/>
          </a:bodyPr>
          <a:lstStyle/>
          <a:p>
            <a:r>
              <a:rPr lang="en-US" altLang="ko-KR" sz="1400" dirty="0">
                <a:solidFill>
                  <a:srgbClr val="24292F"/>
                </a:solidFill>
                <a:latin typeface="+mj-lt"/>
              </a:rPr>
              <a:t>covers the following topics:</a:t>
            </a:r>
          </a:p>
          <a:p>
            <a:pPr>
              <a:buFont typeface="Arial" panose="020B0604020202020204" pitchFamily="34" charset="0"/>
              <a:buChar char="•"/>
            </a:pPr>
            <a:r>
              <a:rPr lang="en-US" altLang="ko-KR" sz="1400" dirty="0">
                <a:solidFill>
                  <a:srgbClr val="24292F"/>
                </a:solidFill>
                <a:latin typeface="+mj-lt"/>
              </a:rPr>
              <a:t>How </a:t>
            </a:r>
            <a:r>
              <a:rPr lang="en-US" altLang="ko-KR" sz="1400" dirty="0">
                <a:solidFill>
                  <a:srgbClr val="24292F"/>
                </a:solidFill>
                <a:highlight>
                  <a:srgbClr val="FFFF00"/>
                </a:highlight>
                <a:latin typeface="+mj-lt"/>
              </a:rPr>
              <a:t>linear regression works </a:t>
            </a:r>
            <a:r>
              <a:rPr lang="en-US" altLang="ko-KR" sz="1400" dirty="0">
                <a:solidFill>
                  <a:srgbClr val="24292F"/>
                </a:solidFill>
                <a:latin typeface="+mj-lt"/>
              </a:rPr>
              <a:t>and which </a:t>
            </a:r>
            <a:r>
              <a:rPr lang="en-US" altLang="ko-KR" sz="1400" dirty="0">
                <a:solidFill>
                  <a:srgbClr val="24292F"/>
                </a:solidFill>
                <a:highlight>
                  <a:srgbClr val="FFFF00"/>
                </a:highlight>
                <a:latin typeface="+mj-lt"/>
              </a:rPr>
              <a:t>assumptions </a:t>
            </a:r>
            <a:r>
              <a:rPr lang="en-US" altLang="ko-KR" sz="1400" dirty="0">
                <a:solidFill>
                  <a:srgbClr val="24292F"/>
                </a:solidFill>
                <a:latin typeface="+mj-lt"/>
              </a:rPr>
              <a:t>it makes</a:t>
            </a:r>
          </a:p>
          <a:p>
            <a:pPr>
              <a:buFont typeface="Arial" panose="020B0604020202020204" pitchFamily="34" charset="0"/>
              <a:buChar char="•"/>
            </a:pPr>
            <a:r>
              <a:rPr lang="en-US" altLang="ko-KR" sz="1400" dirty="0">
                <a:solidFill>
                  <a:srgbClr val="24292F"/>
                </a:solidFill>
                <a:latin typeface="+mj-lt"/>
              </a:rPr>
              <a:t>Training and diagnosing linear regression models</a:t>
            </a:r>
          </a:p>
          <a:p>
            <a:pPr>
              <a:buFont typeface="Arial" panose="020B0604020202020204" pitchFamily="34" charset="0"/>
              <a:buChar char="•"/>
            </a:pPr>
            <a:r>
              <a:rPr lang="en-US" altLang="ko-KR" sz="1400" dirty="0">
                <a:solidFill>
                  <a:srgbClr val="24292F"/>
                </a:solidFill>
                <a:latin typeface="+mj-lt"/>
              </a:rPr>
              <a:t>Using linear regression to </a:t>
            </a:r>
            <a:r>
              <a:rPr lang="en-US" altLang="ko-KR" sz="1400" dirty="0">
                <a:solidFill>
                  <a:srgbClr val="24292F"/>
                </a:solidFill>
                <a:highlight>
                  <a:srgbClr val="FFFF00"/>
                </a:highlight>
                <a:latin typeface="+mj-lt"/>
              </a:rPr>
              <a:t>predict </a:t>
            </a:r>
            <a:r>
              <a:rPr lang="en-US" altLang="ko-KR" sz="1400" dirty="0">
                <a:solidFill>
                  <a:srgbClr val="24292F"/>
                </a:solidFill>
                <a:latin typeface="+mj-lt"/>
              </a:rPr>
              <a:t>stock returns</a:t>
            </a:r>
          </a:p>
          <a:p>
            <a:pPr>
              <a:buFont typeface="Arial" panose="020B0604020202020204" pitchFamily="34" charset="0"/>
              <a:buChar char="•"/>
            </a:pPr>
            <a:r>
              <a:rPr lang="en-US" altLang="ko-KR" sz="1400" dirty="0">
                <a:solidFill>
                  <a:srgbClr val="24292F"/>
                </a:solidFill>
                <a:latin typeface="+mj-lt"/>
              </a:rPr>
              <a:t>Use </a:t>
            </a:r>
            <a:r>
              <a:rPr lang="en-US" altLang="ko-KR" sz="1400" dirty="0">
                <a:solidFill>
                  <a:srgbClr val="24292F"/>
                </a:solidFill>
                <a:highlight>
                  <a:srgbClr val="FFFF00"/>
                </a:highlight>
                <a:latin typeface="+mj-lt"/>
              </a:rPr>
              <a:t>regularization</a:t>
            </a:r>
            <a:r>
              <a:rPr lang="en-US" altLang="ko-KR" sz="1400" dirty="0">
                <a:solidFill>
                  <a:srgbClr val="24292F"/>
                </a:solidFill>
                <a:latin typeface="+mj-lt"/>
              </a:rPr>
              <a:t> to improve the </a:t>
            </a:r>
            <a:r>
              <a:rPr lang="en-US" altLang="ko-KR" sz="1400" dirty="0">
                <a:solidFill>
                  <a:srgbClr val="24292F"/>
                </a:solidFill>
                <a:highlight>
                  <a:srgbClr val="FFFF00"/>
                </a:highlight>
                <a:latin typeface="+mj-lt"/>
              </a:rPr>
              <a:t>predictive performance</a:t>
            </a:r>
          </a:p>
          <a:p>
            <a:pPr>
              <a:buFont typeface="Arial" panose="020B0604020202020204" pitchFamily="34" charset="0"/>
              <a:buChar char="•"/>
            </a:pPr>
            <a:r>
              <a:rPr lang="en-US" altLang="ko-KR" sz="1400" dirty="0">
                <a:solidFill>
                  <a:srgbClr val="24292F"/>
                </a:solidFill>
                <a:latin typeface="+mj-lt"/>
              </a:rPr>
              <a:t>How </a:t>
            </a:r>
            <a:r>
              <a:rPr lang="en-US" altLang="ko-KR" sz="1400" dirty="0">
                <a:solidFill>
                  <a:srgbClr val="24292F"/>
                </a:solidFill>
                <a:highlight>
                  <a:srgbClr val="FFFF00"/>
                </a:highlight>
                <a:latin typeface="+mj-lt"/>
              </a:rPr>
              <a:t>logistic regression </a:t>
            </a:r>
            <a:r>
              <a:rPr lang="en-US" altLang="ko-KR" sz="1400" dirty="0">
                <a:solidFill>
                  <a:srgbClr val="24292F"/>
                </a:solidFill>
                <a:latin typeface="+mj-lt"/>
              </a:rPr>
              <a:t>works</a:t>
            </a:r>
          </a:p>
          <a:p>
            <a:pPr>
              <a:buFont typeface="Arial" panose="020B0604020202020204" pitchFamily="34" charset="0"/>
              <a:buChar char="•"/>
            </a:pPr>
            <a:r>
              <a:rPr lang="en-US" altLang="ko-KR" sz="1400" dirty="0">
                <a:solidFill>
                  <a:srgbClr val="24292F"/>
                </a:solidFill>
                <a:latin typeface="+mj-lt"/>
              </a:rPr>
              <a:t>Converting a regression into a </a:t>
            </a:r>
            <a:r>
              <a:rPr lang="en-US" altLang="ko-KR" sz="1400" dirty="0">
                <a:solidFill>
                  <a:srgbClr val="24292F"/>
                </a:solidFill>
                <a:highlight>
                  <a:srgbClr val="FFFF00"/>
                </a:highlight>
                <a:latin typeface="+mj-lt"/>
              </a:rPr>
              <a:t>classification problem</a:t>
            </a:r>
            <a:endParaRPr lang="en-US" altLang="ko-KR" sz="1400" b="0" i="0" dirty="0">
              <a:solidFill>
                <a:srgbClr val="24292F"/>
              </a:solidFill>
              <a:effectLst/>
              <a:highlight>
                <a:srgbClr val="FFFF00"/>
              </a:highlight>
              <a:latin typeface="+mj-lt"/>
            </a:endParaRPr>
          </a:p>
        </p:txBody>
      </p:sp>
    </p:spTree>
    <p:extLst>
      <p:ext uri="{BB962C8B-B14F-4D97-AF65-F5344CB8AC3E}">
        <p14:creationId xmlns:p14="http://schemas.microsoft.com/office/powerpoint/2010/main" val="1909707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B1543BF-E30E-4E8A-BC3B-ED055A3F98D2}"/>
              </a:ext>
            </a:extLst>
          </p:cNvPr>
          <p:cNvSpPr/>
          <p:nvPr/>
        </p:nvSpPr>
        <p:spPr>
          <a:xfrm>
            <a:off x="396518" y="894728"/>
            <a:ext cx="6120680" cy="369332"/>
          </a:xfrm>
          <a:prstGeom prst="rect">
            <a:avLst/>
          </a:prstGeom>
        </p:spPr>
        <p:txBody>
          <a:bodyPr wrap="square">
            <a:spAutoFit/>
          </a:bodyPr>
          <a:lstStyle/>
          <a:p>
            <a:r>
              <a:rPr lang="en-US" altLang="ko-KR" dirty="0">
                <a:solidFill>
                  <a:srgbClr val="454A55"/>
                </a:solidFill>
                <a:latin typeface="+mj-lt"/>
              </a:rPr>
              <a:t>Linear Models – From Risk Factors to Return Forecasts</a:t>
            </a:r>
            <a:endParaRPr lang="en-US" altLang="ko-KR" b="0" i="0" dirty="0">
              <a:solidFill>
                <a:srgbClr val="454A55"/>
              </a:solidFill>
              <a:effectLst/>
              <a:latin typeface="+mj-lt"/>
            </a:endParaRPr>
          </a:p>
        </p:txBody>
      </p:sp>
      <p:sp>
        <p:nvSpPr>
          <p:cNvPr id="3" name="직사각형 2">
            <a:extLst>
              <a:ext uri="{FF2B5EF4-FFF2-40B4-BE49-F238E27FC236}">
                <a16:creationId xmlns:a16="http://schemas.microsoft.com/office/drawing/2014/main" id="{5FD47EDD-08FC-4F52-B186-A05259860F29}"/>
              </a:ext>
            </a:extLst>
          </p:cNvPr>
          <p:cNvSpPr/>
          <p:nvPr/>
        </p:nvSpPr>
        <p:spPr>
          <a:xfrm>
            <a:off x="391577" y="1294125"/>
            <a:ext cx="8352928" cy="1661993"/>
          </a:xfrm>
          <a:prstGeom prst="rect">
            <a:avLst/>
          </a:prstGeom>
        </p:spPr>
        <p:txBody>
          <a:bodyPr wrap="square">
            <a:spAutoFit/>
          </a:bodyPr>
          <a:lstStyle/>
          <a:p>
            <a:r>
              <a:rPr lang="en-US" altLang="ko-KR" dirty="0">
                <a:solidFill>
                  <a:srgbClr val="6D737D"/>
                </a:solidFill>
                <a:latin typeface="walsheim"/>
              </a:rPr>
              <a:t> </a:t>
            </a:r>
            <a:r>
              <a:rPr lang="en-US" altLang="ko-KR" sz="1400" dirty="0">
                <a:highlight>
                  <a:srgbClr val="FFFF00"/>
                </a:highlight>
                <a:latin typeface="+mj-lt"/>
              </a:rPr>
              <a:t>Many learning algorithms </a:t>
            </a:r>
            <a:r>
              <a:rPr lang="en-US" altLang="ko-KR" sz="1400" dirty="0">
                <a:latin typeface="+mj-lt"/>
              </a:rPr>
              <a:t>that are widely applied in algorithmic trading rely on </a:t>
            </a:r>
            <a:r>
              <a:rPr lang="en-US" altLang="ko-KR" sz="1400" dirty="0">
                <a:highlight>
                  <a:srgbClr val="FFFF00"/>
                </a:highlight>
                <a:latin typeface="+mj-lt"/>
              </a:rPr>
              <a:t>linear predictors </a:t>
            </a:r>
            <a:r>
              <a:rPr lang="en-US" altLang="ko-KR" sz="1400" dirty="0">
                <a:latin typeface="+mj-lt"/>
              </a:rPr>
              <a:t>because they can be </a:t>
            </a:r>
            <a:r>
              <a:rPr lang="en-US" altLang="ko-KR" sz="1400" dirty="0">
                <a:highlight>
                  <a:srgbClr val="FFFF00"/>
                </a:highlight>
                <a:latin typeface="+mj-lt"/>
              </a:rPr>
              <a:t>efficiently trained</a:t>
            </a:r>
            <a:r>
              <a:rPr lang="en-US" altLang="ko-KR" sz="1400" dirty="0">
                <a:latin typeface="+mj-lt"/>
              </a:rPr>
              <a:t>, are </a:t>
            </a:r>
            <a:r>
              <a:rPr lang="en-US" altLang="ko-KR" sz="1400" dirty="0">
                <a:highlight>
                  <a:srgbClr val="FFFF00"/>
                </a:highlight>
                <a:latin typeface="+mj-lt"/>
              </a:rPr>
              <a:t>relatively robust </a:t>
            </a:r>
            <a:r>
              <a:rPr lang="en-US" altLang="ko-KR" sz="1400" dirty="0">
                <a:latin typeface="+mj-lt"/>
              </a:rPr>
              <a:t>to noisy financial data, and have strong links to </a:t>
            </a:r>
            <a:r>
              <a:rPr lang="en-US" altLang="ko-KR" sz="1400" dirty="0">
                <a:highlight>
                  <a:srgbClr val="FFFF00"/>
                </a:highlight>
                <a:latin typeface="+mj-lt"/>
              </a:rPr>
              <a:t>the theory of finance</a:t>
            </a:r>
            <a:r>
              <a:rPr lang="en-US" altLang="ko-KR" sz="1400" dirty="0">
                <a:latin typeface="+mj-lt"/>
              </a:rPr>
              <a:t>. Linear predictors are also intuitive, easy to interpret, and often fit the data reasonably well or at least provide a good baseline.</a:t>
            </a:r>
          </a:p>
          <a:p>
            <a:r>
              <a:rPr lang="en-US" altLang="ko-KR" sz="1400" dirty="0">
                <a:highlight>
                  <a:srgbClr val="FFFF00"/>
                </a:highlight>
                <a:latin typeface="+mj-lt"/>
              </a:rPr>
              <a:t>Linear regression </a:t>
            </a:r>
            <a:r>
              <a:rPr lang="en-US" altLang="ko-KR" sz="1400" dirty="0">
                <a:latin typeface="+mj-lt"/>
              </a:rPr>
              <a:t>has been known for over </a:t>
            </a:r>
            <a:r>
              <a:rPr lang="en-US" altLang="ko-KR" sz="1400" dirty="0">
                <a:highlight>
                  <a:srgbClr val="FFFF00"/>
                </a:highlight>
                <a:latin typeface="+mj-lt"/>
              </a:rPr>
              <a:t>200 years</a:t>
            </a:r>
            <a:r>
              <a:rPr lang="en-US" altLang="ko-KR" sz="1400" dirty="0">
                <a:latin typeface="+mj-lt"/>
              </a:rPr>
              <a:t>, since </a:t>
            </a:r>
            <a:r>
              <a:rPr lang="en-US" altLang="ko-KR" sz="1400" dirty="0">
                <a:highlight>
                  <a:srgbClr val="00FFFF"/>
                </a:highlight>
                <a:latin typeface="+mj-lt"/>
              </a:rPr>
              <a:t>Legendre and Gauss </a:t>
            </a:r>
            <a:r>
              <a:rPr lang="en-US" altLang="ko-KR" sz="1400" dirty="0">
                <a:latin typeface="+mj-lt"/>
              </a:rPr>
              <a:t>applied it to  astronomy and began to analyze its statistical properties. Numerous extensions have since adapted the linear regression model and the baseline </a:t>
            </a:r>
            <a:r>
              <a:rPr lang="en-US" altLang="ko-KR" sz="1400" b="1" dirty="0">
                <a:latin typeface="+mj-lt"/>
              </a:rPr>
              <a:t>ordinary least squares</a:t>
            </a:r>
            <a:r>
              <a:rPr lang="en-US" altLang="ko-KR" sz="1400" dirty="0">
                <a:latin typeface="+mj-lt"/>
              </a:rPr>
              <a:t> (</a:t>
            </a:r>
            <a:r>
              <a:rPr lang="en-US" altLang="ko-KR" sz="1400" b="1" dirty="0">
                <a:latin typeface="+mj-lt"/>
              </a:rPr>
              <a:t>OLS</a:t>
            </a:r>
            <a:r>
              <a:rPr lang="en-US" altLang="ko-KR" sz="1400" dirty="0">
                <a:latin typeface="+mj-lt"/>
              </a:rPr>
              <a:t>) method to learn its parameters:</a:t>
            </a:r>
            <a:endParaRPr lang="en-US" altLang="ko-KR" sz="1400" b="0" i="0" dirty="0">
              <a:effectLst/>
              <a:latin typeface="+mj-lt"/>
            </a:endParaRPr>
          </a:p>
        </p:txBody>
      </p:sp>
      <p:sp>
        <p:nvSpPr>
          <p:cNvPr id="6" name="직사각형 5">
            <a:extLst>
              <a:ext uri="{FF2B5EF4-FFF2-40B4-BE49-F238E27FC236}">
                <a16:creationId xmlns:a16="http://schemas.microsoft.com/office/drawing/2014/main" id="{48856F4D-FBE8-4631-AA49-28EB7EB68AFD}"/>
              </a:ext>
            </a:extLst>
          </p:cNvPr>
          <p:cNvSpPr/>
          <p:nvPr/>
        </p:nvSpPr>
        <p:spPr>
          <a:xfrm>
            <a:off x="470502" y="3011918"/>
            <a:ext cx="7773906" cy="1846659"/>
          </a:xfrm>
          <a:prstGeom prst="rect">
            <a:avLst/>
          </a:prstGeom>
        </p:spPr>
        <p:txBody>
          <a:bodyPr wrap="square">
            <a:spAutoFit/>
          </a:bodyPr>
          <a:lstStyle/>
          <a:p>
            <a:r>
              <a:rPr lang="en-US" altLang="ko-KR" sz="1200" dirty="0">
                <a:solidFill>
                  <a:srgbClr val="6D737D"/>
                </a:solidFill>
                <a:latin typeface="walsheim"/>
              </a:rPr>
              <a:t>Legendre and Gauss </a:t>
            </a:r>
            <a:r>
              <a:rPr lang="en-US" altLang="ko-KR" sz="1200" dirty="0">
                <a:solidFill>
                  <a:srgbClr val="6D737D"/>
                </a:solidFill>
                <a:latin typeface="walsheim"/>
                <a:sym typeface="Wingdings" panose="05000000000000000000" pitchFamily="2" charset="2"/>
              </a:rPr>
              <a:t> </a:t>
            </a:r>
            <a:r>
              <a:rPr lang="en-US" altLang="ko-KR" dirty="0">
                <a:highlight>
                  <a:srgbClr val="FFFF00"/>
                </a:highlight>
              </a:rPr>
              <a:t>Gauss-Legendre Quadrature</a:t>
            </a:r>
            <a:r>
              <a:rPr lang="en-US" altLang="ko-KR" dirty="0"/>
              <a:t> </a:t>
            </a:r>
          </a:p>
          <a:p>
            <a:endParaRPr lang="en-US" altLang="ko-KR" sz="1200" b="1" dirty="0">
              <a:solidFill>
                <a:srgbClr val="202122"/>
              </a:solidFill>
              <a:latin typeface="Arial" panose="020B0604020202020204" pitchFamily="34" charset="0"/>
            </a:endParaRPr>
          </a:p>
          <a:p>
            <a:pPr marL="171450" indent="-171450">
              <a:buFont typeface="Wingdings" panose="05000000000000000000" pitchFamily="2" charset="2"/>
              <a:buChar char="à"/>
            </a:pPr>
            <a:r>
              <a:rPr lang="ko-KR" altLang="en-US" sz="1200" dirty="0"/>
              <a:t>가우스 </a:t>
            </a:r>
            <a:r>
              <a:rPr lang="ko-KR" altLang="en-US" sz="1200" dirty="0" err="1"/>
              <a:t>쿼드러쳐</a:t>
            </a:r>
            <a:r>
              <a:rPr lang="en-US" altLang="ko-KR" sz="1200" dirty="0"/>
              <a:t>. </a:t>
            </a:r>
            <a:r>
              <a:rPr lang="ko-KR" altLang="en-US" sz="1200" dirty="0"/>
              <a:t>가우스 </a:t>
            </a:r>
            <a:r>
              <a:rPr lang="ko-KR" altLang="en-US" sz="1200" dirty="0" err="1"/>
              <a:t>구분구적법</a:t>
            </a:r>
            <a:r>
              <a:rPr lang="en-US" altLang="ko-KR" sz="1200" dirty="0"/>
              <a:t>. </a:t>
            </a:r>
            <a:r>
              <a:rPr lang="ko-KR" altLang="en-US" sz="1200" dirty="0" err="1"/>
              <a:t>가우시안</a:t>
            </a:r>
            <a:r>
              <a:rPr lang="ko-KR" altLang="en-US" sz="1200" dirty="0"/>
              <a:t> </a:t>
            </a:r>
            <a:r>
              <a:rPr lang="ko-KR" altLang="en-US" sz="1200" dirty="0" err="1"/>
              <a:t>쿼드러쳐</a:t>
            </a:r>
            <a:r>
              <a:rPr lang="en-US" altLang="ko-KR" sz="1200" dirty="0"/>
              <a:t>. </a:t>
            </a:r>
            <a:r>
              <a:rPr lang="ko-KR" altLang="en-US" sz="1200" dirty="0" err="1"/>
              <a:t>가우시안</a:t>
            </a:r>
            <a:r>
              <a:rPr lang="ko-KR" altLang="en-US" sz="1200" dirty="0"/>
              <a:t> </a:t>
            </a:r>
            <a:r>
              <a:rPr lang="ko-KR" altLang="en-US" sz="1200" dirty="0" err="1"/>
              <a:t>구분구적법</a:t>
            </a:r>
            <a:br>
              <a:rPr lang="ko-KR" altLang="en-US" sz="1200" dirty="0"/>
            </a:br>
            <a:endParaRPr lang="en-US" altLang="ko-KR" sz="1200" dirty="0"/>
          </a:p>
          <a:p>
            <a:pPr marL="171450" indent="-171450">
              <a:buFont typeface="Wingdings" panose="05000000000000000000" pitchFamily="2" charset="2"/>
              <a:buChar char="à"/>
            </a:pPr>
            <a:r>
              <a:rPr lang="ko-KR" altLang="en-US" sz="1200" b="1" dirty="0">
                <a:solidFill>
                  <a:srgbClr val="202122"/>
                </a:solidFill>
                <a:latin typeface="Arial" panose="020B0604020202020204" pitchFamily="34" charset="0"/>
              </a:rPr>
              <a:t>가우스 </a:t>
            </a:r>
            <a:r>
              <a:rPr lang="ko-KR" altLang="en-US" sz="1200" b="1" dirty="0" err="1">
                <a:solidFill>
                  <a:srgbClr val="202122"/>
                </a:solidFill>
                <a:latin typeface="Arial" panose="020B0604020202020204" pitchFamily="34" charset="0"/>
              </a:rPr>
              <a:t>르장드르</a:t>
            </a:r>
            <a:r>
              <a:rPr lang="ko-KR" altLang="en-US" sz="1200" b="1" dirty="0">
                <a:solidFill>
                  <a:srgbClr val="202122"/>
                </a:solidFill>
                <a:latin typeface="Arial" panose="020B0604020202020204" pitchFamily="34" charset="0"/>
              </a:rPr>
              <a:t> 알고리즘</a:t>
            </a:r>
            <a:r>
              <a:rPr lang="ko-KR" altLang="en-US" sz="1200" dirty="0">
                <a:solidFill>
                  <a:srgbClr val="202122"/>
                </a:solidFill>
                <a:latin typeface="Arial" panose="020B0604020202020204" pitchFamily="34" charset="0"/>
              </a:rPr>
              <a:t> 인 </a:t>
            </a:r>
            <a:r>
              <a:rPr lang="ko-KR" altLang="en-US" sz="1200" dirty="0">
                <a:solidFill>
                  <a:srgbClr val="0645AD"/>
                </a:solidFill>
                <a:latin typeface="Arial" panose="020B0604020202020204" pitchFamily="34" charset="0"/>
                <a:hlinkClick r:id="rId2" tooltip="연산"/>
              </a:rPr>
              <a:t>알고리즘</a:t>
            </a:r>
            <a:r>
              <a:rPr lang="ko-KR" altLang="en-US" sz="1200" dirty="0">
                <a:solidFill>
                  <a:srgbClr val="202122"/>
                </a:solidFill>
                <a:latin typeface="Arial" panose="020B0604020202020204" pitchFamily="34" charset="0"/>
              </a:rPr>
              <a:t> 의 숫자를 계산하는 </a:t>
            </a:r>
            <a:r>
              <a:rPr lang="en-US" altLang="ko-KR" sz="1200" i="1" dirty="0">
                <a:solidFill>
                  <a:srgbClr val="0645AD"/>
                </a:solidFill>
                <a:latin typeface="Nimbus Roman No9 L"/>
                <a:hlinkClick r:id="rId3" tooltip="파이"/>
              </a:rPr>
              <a:t>π</a:t>
            </a:r>
            <a:r>
              <a:rPr lang="ko-KR" altLang="en-US" sz="1200" i="1" dirty="0">
                <a:solidFill>
                  <a:srgbClr val="0645AD"/>
                </a:solidFill>
                <a:latin typeface="Nimbus Roman No9 L"/>
                <a:hlinkClick r:id="rId3" tooltip="파이"/>
              </a:rPr>
              <a:t>가</a:t>
            </a:r>
            <a:r>
              <a:rPr lang="ko-KR" altLang="en-US" sz="1200"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 25</a:t>
            </a:r>
            <a:r>
              <a:rPr lang="ko-KR" altLang="en-US" sz="1200" dirty="0">
                <a:solidFill>
                  <a:srgbClr val="202122"/>
                </a:solidFill>
                <a:latin typeface="Arial" panose="020B0604020202020204" pitchFamily="34" charset="0"/>
              </a:rPr>
              <a:t>번의 반복으로 </a:t>
            </a:r>
            <a:r>
              <a:rPr lang="en-US" altLang="ko-KR" sz="1200" dirty="0">
                <a:solidFill>
                  <a:srgbClr val="202122"/>
                </a:solidFill>
                <a:latin typeface="Arial" panose="020B0604020202020204" pitchFamily="34" charset="0"/>
              </a:rPr>
              <a:t>4,500</a:t>
            </a:r>
            <a:r>
              <a:rPr lang="ko-KR" altLang="en-US" sz="1200" dirty="0">
                <a:solidFill>
                  <a:srgbClr val="202122"/>
                </a:solidFill>
                <a:latin typeface="Arial" panose="020B0604020202020204" pitchFamily="34" charset="0"/>
              </a:rPr>
              <a:t>만 개의 올바른 자릿수 </a:t>
            </a:r>
            <a:r>
              <a:rPr lang="en-US" altLang="ko-KR" sz="1200" i="1" dirty="0">
                <a:solidFill>
                  <a:srgbClr val="202122"/>
                </a:solidFill>
                <a:latin typeface="Nimbus Roman No9 L"/>
              </a:rPr>
              <a:t>π</a:t>
            </a:r>
            <a:r>
              <a:rPr lang="ko-KR" altLang="en-US" sz="1200" i="1" dirty="0">
                <a:solidFill>
                  <a:srgbClr val="202122"/>
                </a:solidFill>
                <a:latin typeface="Nimbus Roman No9 L"/>
              </a:rPr>
              <a:t>를</a:t>
            </a:r>
            <a:r>
              <a:rPr lang="ko-KR" altLang="en-US" sz="1200" dirty="0">
                <a:solidFill>
                  <a:srgbClr val="202122"/>
                </a:solidFill>
                <a:latin typeface="Arial" panose="020B0604020202020204" pitchFamily="34" charset="0"/>
              </a:rPr>
              <a:t> 생성하는 등 빠르게 수렴하는 것으로 유명</a:t>
            </a:r>
            <a:endParaRPr lang="en-US" altLang="ko-KR" sz="1200" dirty="0">
              <a:solidFill>
                <a:srgbClr val="202122"/>
              </a:solidFill>
              <a:latin typeface="Arial" panose="020B0604020202020204" pitchFamily="34" charset="0"/>
            </a:endParaRPr>
          </a:p>
          <a:p>
            <a:r>
              <a:rPr lang="ko-KR" altLang="en-US" sz="1200" dirty="0">
                <a:solidFill>
                  <a:srgbClr val="202122"/>
                </a:solidFill>
                <a:latin typeface="Arial" panose="020B0604020202020204" pitchFamily="34" charset="0"/>
              </a:rPr>
              <a:t>단점은 </a:t>
            </a:r>
            <a:r>
              <a:rPr lang="ko-KR" altLang="en-US" sz="1200" dirty="0">
                <a:solidFill>
                  <a:srgbClr val="0645AD"/>
                </a:solidFill>
                <a:latin typeface="Arial" panose="020B0604020202020204" pitchFamily="34" charset="0"/>
                <a:hlinkClick r:id="rId4" tooltip="랜덤 액세스 메모리"/>
              </a:rPr>
              <a:t>컴퓨터 메모리</a:t>
            </a:r>
            <a:r>
              <a:rPr lang="ko-KR" altLang="en-US" sz="1200" dirty="0">
                <a:solidFill>
                  <a:srgbClr val="202122"/>
                </a:solidFill>
                <a:latin typeface="Arial" panose="020B0604020202020204" pitchFamily="34" charset="0"/>
              </a:rPr>
              <a:t> 집약적이므로 때때로 </a:t>
            </a:r>
            <a:r>
              <a:rPr lang="en-US" altLang="ko-KR" sz="1200" dirty="0">
                <a:solidFill>
                  <a:srgbClr val="0645AD"/>
                </a:solidFill>
                <a:latin typeface="Arial" panose="020B0604020202020204" pitchFamily="34" charset="0"/>
                <a:hlinkClick r:id="rId5" tooltip="기계와 같은 공식"/>
              </a:rPr>
              <a:t>Machin</a:t>
            </a:r>
            <a:r>
              <a:rPr lang="ko-KR" altLang="en-US" sz="1200" dirty="0">
                <a:solidFill>
                  <a:srgbClr val="0645AD"/>
                </a:solidFill>
                <a:latin typeface="Arial" panose="020B0604020202020204" pitchFamily="34" charset="0"/>
                <a:hlinkClick r:id="rId5" tooltip="기계와 같은 공식"/>
              </a:rPr>
              <a:t>과 유사한 공식</a:t>
            </a:r>
            <a:r>
              <a:rPr lang="ko-KR" altLang="en-US" sz="1200" dirty="0">
                <a:solidFill>
                  <a:srgbClr val="202122"/>
                </a:solidFill>
                <a:latin typeface="Arial" panose="020B0604020202020204" pitchFamily="34" charset="0"/>
              </a:rPr>
              <a:t> 이 대신 사용된다는 것</a:t>
            </a:r>
            <a:r>
              <a:rPr lang="en-US" altLang="ko-KR" sz="1200" dirty="0">
                <a:solidFill>
                  <a:srgbClr val="202122"/>
                </a:solidFill>
                <a:latin typeface="Arial" panose="020B0604020202020204" pitchFamily="34" charset="0"/>
              </a:rPr>
              <a:t>.</a:t>
            </a:r>
          </a:p>
          <a:p>
            <a:r>
              <a:rPr lang="ko-KR" altLang="en-US" sz="1200" dirty="0">
                <a:solidFill>
                  <a:srgbClr val="202122"/>
                </a:solidFill>
                <a:latin typeface="Arial" panose="020B0604020202020204" pitchFamily="34" charset="0"/>
              </a:rPr>
              <a:t>이 방법은 곱셈 및 </a:t>
            </a:r>
            <a:r>
              <a:rPr lang="ko-KR" altLang="en-US" sz="1200" dirty="0">
                <a:solidFill>
                  <a:srgbClr val="0645AD"/>
                </a:solidFill>
                <a:latin typeface="Arial" panose="020B0604020202020204" pitchFamily="34" charset="0"/>
                <a:hlinkClick r:id="rId6" tooltip="제곱근"/>
              </a:rPr>
              <a:t>제곱근에</a:t>
            </a:r>
            <a:r>
              <a:rPr lang="ko-KR" altLang="en-US" sz="1200" dirty="0">
                <a:solidFill>
                  <a:srgbClr val="202122"/>
                </a:solidFill>
                <a:latin typeface="Arial" panose="020B0604020202020204" pitchFamily="34" charset="0"/>
              </a:rPr>
              <a:t> 대한 현대 알고리즘과 결합된 </a:t>
            </a:r>
            <a:r>
              <a:rPr lang="en-US" altLang="ko-KR" sz="1200" dirty="0">
                <a:solidFill>
                  <a:srgbClr val="0645AD"/>
                </a:solidFill>
                <a:latin typeface="Arial" panose="020B0604020202020204" pitchFamily="34" charset="0"/>
                <a:hlinkClick r:id="rId7" tooltip="칼 프리드리히 가우스"/>
              </a:rPr>
              <a:t>Carl </a:t>
            </a:r>
            <a:r>
              <a:rPr lang="en-US" altLang="ko-KR" sz="1200" dirty="0" err="1">
                <a:solidFill>
                  <a:srgbClr val="0645AD"/>
                </a:solidFill>
                <a:latin typeface="Arial" panose="020B0604020202020204" pitchFamily="34" charset="0"/>
                <a:hlinkClick r:id="rId7" tooltip="칼 프리드리히 가우스"/>
              </a:rPr>
              <a:t>Fiedrich</a:t>
            </a:r>
            <a:r>
              <a:rPr lang="en-US" altLang="ko-KR" sz="1200" dirty="0">
                <a:solidFill>
                  <a:srgbClr val="0645AD"/>
                </a:solidFill>
                <a:latin typeface="Arial" panose="020B0604020202020204" pitchFamily="34" charset="0"/>
                <a:hlinkClick r:id="rId7" tooltip="칼 프리드리히 가우스"/>
              </a:rPr>
              <a:t> Gauss</a:t>
            </a:r>
            <a:r>
              <a:rPr lang="ko-KR" altLang="en-US" sz="1200"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(1777–1855) </a:t>
            </a:r>
            <a:r>
              <a:rPr lang="ko-KR" altLang="en-US" sz="1200" dirty="0">
                <a:solidFill>
                  <a:srgbClr val="202122"/>
                </a:solidFill>
                <a:latin typeface="Arial" panose="020B0604020202020204" pitchFamily="34" charset="0"/>
              </a:rPr>
              <a:t>및 </a:t>
            </a:r>
            <a:r>
              <a:rPr lang="en-US" altLang="ko-KR" sz="1200" dirty="0">
                <a:solidFill>
                  <a:srgbClr val="0645AD"/>
                </a:solidFill>
                <a:latin typeface="Arial" panose="020B0604020202020204" pitchFamily="34" charset="0"/>
                <a:hlinkClick r:id="rId8" tooltip="아드리앙 마리 르장드르"/>
              </a:rPr>
              <a:t>Adrien-Marie Legendre</a:t>
            </a:r>
            <a:r>
              <a:rPr lang="ko-KR" altLang="en-US" sz="1200"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(1752–1833) </a:t>
            </a:r>
            <a:r>
              <a:rPr lang="ko-KR" altLang="en-US" sz="1200" dirty="0">
                <a:solidFill>
                  <a:srgbClr val="202122"/>
                </a:solidFill>
                <a:latin typeface="Arial" panose="020B0604020202020204" pitchFamily="34" charset="0"/>
              </a:rPr>
              <a:t>의 개별 작업을 기반</a:t>
            </a:r>
            <a:endParaRPr lang="ko-KR" altLang="en-US" sz="1200" b="0" i="0" dirty="0">
              <a:solidFill>
                <a:srgbClr val="202122"/>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1771DB8-D0C2-476A-8382-6965D4364159}"/>
              </a:ext>
            </a:extLst>
          </p:cNvPr>
          <p:cNvSpPr/>
          <p:nvPr/>
        </p:nvSpPr>
        <p:spPr>
          <a:xfrm>
            <a:off x="470502" y="5087299"/>
            <a:ext cx="5809959" cy="338554"/>
          </a:xfrm>
          <a:prstGeom prst="rect">
            <a:avLst/>
          </a:prstGeom>
        </p:spPr>
        <p:txBody>
          <a:bodyPr wrap="square">
            <a:spAutoFit/>
          </a:bodyPr>
          <a:lstStyle/>
          <a:p>
            <a:r>
              <a:rPr lang="en-US" altLang="ko-KR" sz="1600" dirty="0"/>
              <a:t>https://mathworld.wolfram.com/Legendre-GaussQuadrature.html</a:t>
            </a:r>
            <a:endParaRPr lang="ko-KR" altLang="en-US" sz="1600" dirty="0"/>
          </a:p>
        </p:txBody>
      </p:sp>
      <p:sp>
        <p:nvSpPr>
          <p:cNvPr id="8" name="직사각형 7">
            <a:extLst>
              <a:ext uri="{FF2B5EF4-FFF2-40B4-BE49-F238E27FC236}">
                <a16:creationId xmlns:a16="http://schemas.microsoft.com/office/drawing/2014/main" id="{6B3BD93B-039D-4F19-9714-9DEC506EC6B1}"/>
              </a:ext>
            </a:extLst>
          </p:cNvPr>
          <p:cNvSpPr/>
          <p:nvPr/>
        </p:nvSpPr>
        <p:spPr>
          <a:xfrm>
            <a:off x="3314449" y="5469909"/>
            <a:ext cx="3185487" cy="369332"/>
          </a:xfrm>
          <a:prstGeom prst="rect">
            <a:avLst/>
          </a:prstGeom>
        </p:spPr>
        <p:txBody>
          <a:bodyPr wrap="none">
            <a:spAutoFit/>
          </a:bodyPr>
          <a:lstStyle/>
          <a:p>
            <a:r>
              <a:rPr lang="en-US" altLang="ko-KR" dirty="0"/>
              <a:t>https://mathworld.wolfram.com</a:t>
            </a:r>
            <a:endParaRPr lang="ko-KR" altLang="en-US" dirty="0"/>
          </a:p>
        </p:txBody>
      </p:sp>
      <p:pic>
        <p:nvPicPr>
          <p:cNvPr id="9" name="그림 8">
            <a:extLst>
              <a:ext uri="{FF2B5EF4-FFF2-40B4-BE49-F238E27FC236}">
                <a16:creationId xmlns:a16="http://schemas.microsoft.com/office/drawing/2014/main" id="{B21CD9F7-7C62-42CE-BDF7-306C2A3BC7EC}"/>
              </a:ext>
            </a:extLst>
          </p:cNvPr>
          <p:cNvPicPr>
            <a:picLocks noChangeAspect="1"/>
          </p:cNvPicPr>
          <p:nvPr/>
        </p:nvPicPr>
        <p:blipFill>
          <a:blip r:embed="rId9"/>
          <a:stretch>
            <a:fillRect/>
          </a:stretch>
        </p:blipFill>
        <p:spPr>
          <a:xfrm>
            <a:off x="6516216" y="5051536"/>
            <a:ext cx="1728192" cy="1371578"/>
          </a:xfrm>
          <a:prstGeom prst="rect">
            <a:avLst/>
          </a:prstGeom>
        </p:spPr>
      </p:pic>
      <p:sp>
        <p:nvSpPr>
          <p:cNvPr id="10" name="직사각형 9">
            <a:extLst>
              <a:ext uri="{FF2B5EF4-FFF2-40B4-BE49-F238E27FC236}">
                <a16:creationId xmlns:a16="http://schemas.microsoft.com/office/drawing/2014/main" id="{397F2424-961B-4CE1-9AEA-E71BEA509287}"/>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496892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AF9E238-F832-4E86-A3E0-AC05BF5A0FC8}"/>
              </a:ext>
            </a:extLst>
          </p:cNvPr>
          <p:cNvSpPr/>
          <p:nvPr/>
        </p:nvSpPr>
        <p:spPr>
          <a:xfrm>
            <a:off x="382868" y="950579"/>
            <a:ext cx="6840760" cy="369332"/>
          </a:xfrm>
          <a:prstGeom prst="rect">
            <a:avLst/>
          </a:prstGeom>
        </p:spPr>
        <p:txBody>
          <a:bodyPr wrap="square">
            <a:spAutoFit/>
          </a:bodyPr>
          <a:lstStyle/>
          <a:p>
            <a:r>
              <a:rPr lang="en-US" altLang="ko-KR" dirty="0">
                <a:solidFill>
                  <a:srgbClr val="454A55"/>
                </a:solidFill>
                <a:latin typeface="walsheim"/>
              </a:rPr>
              <a:t>The baseline model – multiple linear regression</a:t>
            </a:r>
            <a:endParaRPr lang="en-US" altLang="ko-KR" b="0" i="0" dirty="0">
              <a:solidFill>
                <a:srgbClr val="454A55"/>
              </a:solidFill>
              <a:effectLst/>
              <a:latin typeface="walsheim"/>
            </a:endParaRPr>
          </a:p>
        </p:txBody>
      </p:sp>
      <p:pic>
        <p:nvPicPr>
          <p:cNvPr id="3" name="그림 2">
            <a:extLst>
              <a:ext uri="{FF2B5EF4-FFF2-40B4-BE49-F238E27FC236}">
                <a16:creationId xmlns:a16="http://schemas.microsoft.com/office/drawing/2014/main" id="{F78E0DE1-026C-40F4-84D0-1D7FE614E3DD}"/>
              </a:ext>
            </a:extLst>
          </p:cNvPr>
          <p:cNvPicPr>
            <a:picLocks noChangeAspect="1"/>
          </p:cNvPicPr>
          <p:nvPr/>
        </p:nvPicPr>
        <p:blipFill>
          <a:blip r:embed="rId2"/>
          <a:stretch>
            <a:fillRect/>
          </a:stretch>
        </p:blipFill>
        <p:spPr>
          <a:xfrm>
            <a:off x="539552" y="1392802"/>
            <a:ext cx="7859222" cy="1962424"/>
          </a:xfrm>
          <a:prstGeom prst="rect">
            <a:avLst/>
          </a:prstGeom>
        </p:spPr>
      </p:pic>
      <p:sp>
        <p:nvSpPr>
          <p:cNvPr id="6" name="직사각형 5">
            <a:extLst>
              <a:ext uri="{FF2B5EF4-FFF2-40B4-BE49-F238E27FC236}">
                <a16:creationId xmlns:a16="http://schemas.microsoft.com/office/drawing/2014/main" id="{1E492AB3-C09C-4D0F-9D94-4FFF6B9E310D}"/>
              </a:ext>
            </a:extLst>
          </p:cNvPr>
          <p:cNvSpPr/>
          <p:nvPr/>
        </p:nvSpPr>
        <p:spPr>
          <a:xfrm>
            <a:off x="1710416" y="2004682"/>
            <a:ext cx="1324722" cy="369332"/>
          </a:xfrm>
          <a:prstGeom prst="rect">
            <a:avLst/>
          </a:prstGeom>
        </p:spPr>
        <p:txBody>
          <a:bodyPr wrap="none">
            <a:spAutoFit/>
          </a:bodyPr>
          <a:lstStyle/>
          <a:p>
            <a:r>
              <a:rPr lang="en-US" altLang="ko-KR" dirty="0">
                <a:solidFill>
                  <a:srgbClr val="6D737D"/>
                </a:solidFill>
                <a:latin typeface="walsheim"/>
              </a:rPr>
              <a:t>input vector</a:t>
            </a:r>
            <a:endParaRPr lang="ko-KR" altLang="en-US" dirty="0"/>
          </a:p>
        </p:txBody>
      </p:sp>
      <p:sp>
        <p:nvSpPr>
          <p:cNvPr id="7" name="직사각형 6">
            <a:extLst>
              <a:ext uri="{FF2B5EF4-FFF2-40B4-BE49-F238E27FC236}">
                <a16:creationId xmlns:a16="http://schemas.microsoft.com/office/drawing/2014/main" id="{1701B471-E85A-4BAC-BC42-A4BAE4D2DE3C}"/>
              </a:ext>
            </a:extLst>
          </p:cNvPr>
          <p:cNvSpPr/>
          <p:nvPr/>
        </p:nvSpPr>
        <p:spPr>
          <a:xfrm>
            <a:off x="683568" y="3573016"/>
            <a:ext cx="4572000" cy="1022909"/>
          </a:xfrm>
          <a:prstGeom prst="rect">
            <a:avLst/>
          </a:prstGeom>
          <a:ln>
            <a:solidFill>
              <a:srgbClr val="FF0000"/>
            </a:solidFill>
          </a:ln>
        </p:spPr>
        <p:txBody>
          <a:bodyPr>
            <a:spAutoFit/>
          </a:bodyPr>
          <a:lstStyle/>
          <a:p>
            <a:pPr>
              <a:lnSpc>
                <a:spcPct val="150000"/>
              </a:lnSpc>
            </a:pPr>
            <a:r>
              <a:rPr lang="en-US" altLang="ko-KR" sz="1400" dirty="0">
                <a:solidFill>
                  <a:srgbClr val="454A55"/>
                </a:solidFill>
                <a:latin typeface="Roboto Mono"/>
              </a:rPr>
              <a:t>import </a:t>
            </a:r>
            <a:r>
              <a:rPr lang="en-US" altLang="ko-KR" sz="1400" dirty="0" err="1">
                <a:solidFill>
                  <a:srgbClr val="454A55"/>
                </a:solidFill>
                <a:highlight>
                  <a:srgbClr val="FFFF00"/>
                </a:highlight>
                <a:latin typeface="Roboto Mono"/>
              </a:rPr>
              <a:t>statsmodels</a:t>
            </a:r>
            <a:r>
              <a:rPr lang="en-US" altLang="ko-KR" sz="1400" dirty="0" err="1">
                <a:solidFill>
                  <a:srgbClr val="454A55"/>
                </a:solidFill>
                <a:latin typeface="Roboto Mono"/>
              </a:rPr>
              <a:t>.api</a:t>
            </a:r>
            <a:r>
              <a:rPr lang="en-US" altLang="ko-KR" sz="1400" dirty="0">
                <a:solidFill>
                  <a:srgbClr val="454A55"/>
                </a:solidFill>
                <a:latin typeface="Roboto Mono"/>
              </a:rPr>
              <a:t> as </a:t>
            </a:r>
            <a:r>
              <a:rPr lang="en-US" altLang="ko-KR" sz="1400" dirty="0" err="1">
                <a:solidFill>
                  <a:srgbClr val="454A55"/>
                </a:solidFill>
                <a:latin typeface="Roboto Mono"/>
              </a:rPr>
              <a:t>sm</a:t>
            </a:r>
            <a:r>
              <a:rPr lang="en-US" altLang="ko-KR" sz="1400" dirty="0">
                <a:solidFill>
                  <a:srgbClr val="454A55"/>
                </a:solidFill>
                <a:latin typeface="Roboto Mono"/>
              </a:rPr>
              <a:t> </a:t>
            </a:r>
          </a:p>
          <a:p>
            <a:pPr>
              <a:lnSpc>
                <a:spcPct val="150000"/>
              </a:lnSpc>
            </a:pPr>
            <a:r>
              <a:rPr lang="en-US" altLang="ko-KR" sz="1400" dirty="0" err="1">
                <a:solidFill>
                  <a:srgbClr val="454A55"/>
                </a:solidFill>
                <a:latin typeface="Roboto Mono"/>
              </a:rPr>
              <a:t>X_ols</a:t>
            </a:r>
            <a:r>
              <a:rPr lang="en-US" altLang="ko-KR" sz="1400" dirty="0">
                <a:solidFill>
                  <a:srgbClr val="454A55"/>
                </a:solidFill>
                <a:latin typeface="Roboto Mono"/>
              </a:rPr>
              <a:t> = </a:t>
            </a:r>
            <a:r>
              <a:rPr lang="en-US" altLang="ko-KR" sz="1400" dirty="0" err="1">
                <a:solidFill>
                  <a:srgbClr val="454A55"/>
                </a:solidFill>
                <a:latin typeface="Roboto Mono"/>
              </a:rPr>
              <a:t>sm.add_constant</a:t>
            </a:r>
            <a:r>
              <a:rPr lang="en-US" altLang="ko-KR" sz="1400" dirty="0">
                <a:solidFill>
                  <a:srgbClr val="454A55"/>
                </a:solidFill>
                <a:latin typeface="Roboto Mono"/>
              </a:rPr>
              <a:t>(X) </a:t>
            </a:r>
          </a:p>
          <a:p>
            <a:pPr>
              <a:lnSpc>
                <a:spcPct val="150000"/>
              </a:lnSpc>
            </a:pPr>
            <a:r>
              <a:rPr lang="en-US" altLang="ko-KR" sz="1400" dirty="0">
                <a:solidFill>
                  <a:srgbClr val="454A55"/>
                </a:solidFill>
                <a:latin typeface="Roboto Mono"/>
              </a:rPr>
              <a:t>model = </a:t>
            </a:r>
            <a:r>
              <a:rPr lang="en-US" altLang="ko-KR" sz="1400" dirty="0" err="1">
                <a:solidFill>
                  <a:srgbClr val="454A55"/>
                </a:solidFill>
                <a:latin typeface="Roboto Mono"/>
              </a:rPr>
              <a:t>sm.OLS</a:t>
            </a:r>
            <a:r>
              <a:rPr lang="en-US" altLang="ko-KR" sz="1400" dirty="0">
                <a:solidFill>
                  <a:srgbClr val="454A55"/>
                </a:solidFill>
                <a:latin typeface="Roboto Mono"/>
              </a:rPr>
              <a:t>(y, </a:t>
            </a:r>
            <a:r>
              <a:rPr lang="en-US" altLang="ko-KR" sz="1400" dirty="0" err="1">
                <a:solidFill>
                  <a:srgbClr val="454A55"/>
                </a:solidFill>
                <a:latin typeface="Roboto Mono"/>
              </a:rPr>
              <a:t>X_ols</a:t>
            </a:r>
            <a:r>
              <a:rPr lang="en-US" altLang="ko-KR" sz="1400" dirty="0">
                <a:solidFill>
                  <a:srgbClr val="454A55"/>
                </a:solidFill>
                <a:latin typeface="Roboto Mono"/>
              </a:rPr>
              <a:t>).fit() </a:t>
            </a:r>
            <a:r>
              <a:rPr lang="en-US" altLang="ko-KR" sz="1400" dirty="0" err="1">
                <a:solidFill>
                  <a:srgbClr val="454A55"/>
                </a:solidFill>
                <a:latin typeface="Roboto Mono"/>
              </a:rPr>
              <a:t>model.summary</a:t>
            </a:r>
            <a:r>
              <a:rPr lang="en-US" altLang="ko-KR" sz="1400" dirty="0">
                <a:solidFill>
                  <a:srgbClr val="454A55"/>
                </a:solidFill>
                <a:latin typeface="Roboto Mono"/>
              </a:rPr>
              <a:t>()</a:t>
            </a:r>
            <a:endParaRPr lang="ko-KR" altLang="en-US" sz="1400" dirty="0"/>
          </a:p>
        </p:txBody>
      </p:sp>
      <p:sp>
        <p:nvSpPr>
          <p:cNvPr id="8" name="직사각형 7">
            <a:extLst>
              <a:ext uri="{FF2B5EF4-FFF2-40B4-BE49-F238E27FC236}">
                <a16:creationId xmlns:a16="http://schemas.microsoft.com/office/drawing/2014/main" id="{F40328B9-0B2F-4EC3-A637-CDB50EC99BA2}"/>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692922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FB309F9-AA87-4CDB-919E-B27D0D6772C8}"/>
              </a:ext>
            </a:extLst>
          </p:cNvPr>
          <p:cNvSpPr/>
          <p:nvPr/>
        </p:nvSpPr>
        <p:spPr>
          <a:xfrm>
            <a:off x="397501" y="928670"/>
            <a:ext cx="3392019" cy="369332"/>
          </a:xfrm>
          <a:prstGeom prst="rect">
            <a:avLst/>
          </a:prstGeom>
        </p:spPr>
        <p:txBody>
          <a:bodyPr wrap="none">
            <a:spAutoFit/>
          </a:bodyPr>
          <a:lstStyle/>
          <a:p>
            <a:r>
              <a:rPr lang="en-US" altLang="ko-KR" dirty="0">
                <a:solidFill>
                  <a:srgbClr val="454A55"/>
                </a:solidFill>
                <a:latin typeface="+mj-lt"/>
              </a:rPr>
              <a:t>How to build a linear factor model</a:t>
            </a:r>
            <a:endParaRPr lang="en-US" altLang="ko-KR" b="0" i="0" dirty="0">
              <a:solidFill>
                <a:srgbClr val="454A55"/>
              </a:solidFill>
              <a:effectLst/>
              <a:latin typeface="+mj-lt"/>
            </a:endParaRPr>
          </a:p>
        </p:txBody>
      </p:sp>
      <p:sp>
        <p:nvSpPr>
          <p:cNvPr id="3" name="직사각형 2">
            <a:extLst>
              <a:ext uri="{FF2B5EF4-FFF2-40B4-BE49-F238E27FC236}">
                <a16:creationId xmlns:a16="http://schemas.microsoft.com/office/drawing/2014/main" id="{91074376-E004-40D3-A1B2-AD7DD297C607}"/>
              </a:ext>
            </a:extLst>
          </p:cNvPr>
          <p:cNvSpPr/>
          <p:nvPr/>
        </p:nvSpPr>
        <p:spPr>
          <a:xfrm>
            <a:off x="395536" y="1484784"/>
            <a:ext cx="8064896" cy="738664"/>
          </a:xfrm>
          <a:prstGeom prst="rect">
            <a:avLst/>
          </a:prstGeom>
        </p:spPr>
        <p:txBody>
          <a:bodyPr wrap="square">
            <a:spAutoFit/>
          </a:bodyPr>
          <a:lstStyle/>
          <a:p>
            <a:r>
              <a:rPr lang="en-US" altLang="ko-KR" sz="1400" dirty="0">
                <a:highlight>
                  <a:srgbClr val="FFFF00"/>
                </a:highlight>
                <a:latin typeface="+mj-lt"/>
              </a:rPr>
              <a:t>Algorithmic trading strategies </a:t>
            </a:r>
            <a:r>
              <a:rPr lang="en-US" altLang="ko-KR" sz="1400" dirty="0">
                <a:latin typeface="+mj-lt"/>
              </a:rPr>
              <a:t>use factor models to quantify the relationship between </a:t>
            </a:r>
            <a:r>
              <a:rPr lang="en-US" altLang="ko-KR" sz="1400" dirty="0">
                <a:highlight>
                  <a:srgbClr val="FFFF00"/>
                </a:highlight>
                <a:latin typeface="+mj-lt"/>
              </a:rPr>
              <a:t>the return of an asset </a:t>
            </a:r>
            <a:r>
              <a:rPr lang="en-US" altLang="ko-KR" sz="1400" dirty="0">
                <a:latin typeface="+mj-lt"/>
              </a:rPr>
              <a:t>and the sources of </a:t>
            </a:r>
            <a:r>
              <a:rPr lang="en-US" altLang="ko-KR" sz="1400" dirty="0">
                <a:highlight>
                  <a:srgbClr val="FFFF00"/>
                </a:highlight>
                <a:latin typeface="+mj-lt"/>
              </a:rPr>
              <a:t>risk </a:t>
            </a:r>
            <a:r>
              <a:rPr lang="en-US" altLang="ko-KR" sz="1400" dirty="0">
                <a:latin typeface="+mj-lt"/>
              </a:rPr>
              <a:t>that are the main drivers of these returns. Each factor risk carries a premium, and the </a:t>
            </a:r>
            <a:r>
              <a:rPr lang="en-US" altLang="ko-KR" sz="1400" dirty="0">
                <a:highlight>
                  <a:srgbClr val="00FFFF"/>
                </a:highlight>
                <a:latin typeface="+mj-lt"/>
              </a:rPr>
              <a:t>total asset return </a:t>
            </a:r>
            <a:r>
              <a:rPr lang="en-US" altLang="ko-KR" sz="1400" dirty="0">
                <a:latin typeface="+mj-lt"/>
              </a:rPr>
              <a:t>can be expected to correspond </a:t>
            </a:r>
            <a:r>
              <a:rPr lang="en-US" altLang="ko-KR" sz="1400" dirty="0">
                <a:highlight>
                  <a:srgbClr val="00FFFF"/>
                </a:highlight>
                <a:latin typeface="+mj-lt"/>
              </a:rPr>
              <a:t>to a weighted average of these risk premia</a:t>
            </a:r>
            <a:r>
              <a:rPr lang="en-US" altLang="ko-KR" sz="1400" dirty="0">
                <a:latin typeface="+mj-lt"/>
              </a:rPr>
              <a:t>.</a:t>
            </a:r>
            <a:endParaRPr lang="ko-KR" altLang="en-US" sz="1400" dirty="0">
              <a:latin typeface="+mj-lt"/>
            </a:endParaRPr>
          </a:p>
        </p:txBody>
      </p:sp>
      <p:sp>
        <p:nvSpPr>
          <p:cNvPr id="6" name="직사각형 5">
            <a:extLst>
              <a:ext uri="{FF2B5EF4-FFF2-40B4-BE49-F238E27FC236}">
                <a16:creationId xmlns:a16="http://schemas.microsoft.com/office/drawing/2014/main" id="{DE6D9B57-A29A-4F7A-B5A5-01DC37AEF95D}"/>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429489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2" name="그림 1">
            <a:extLst>
              <a:ext uri="{FF2B5EF4-FFF2-40B4-BE49-F238E27FC236}">
                <a16:creationId xmlns:a16="http://schemas.microsoft.com/office/drawing/2014/main" id="{5D2DDD29-0657-468B-9769-CF422E033435}"/>
              </a:ext>
            </a:extLst>
          </p:cNvPr>
          <p:cNvPicPr>
            <a:picLocks noChangeAspect="1"/>
          </p:cNvPicPr>
          <p:nvPr/>
        </p:nvPicPr>
        <p:blipFill>
          <a:blip r:embed="rId2"/>
          <a:stretch>
            <a:fillRect/>
          </a:stretch>
        </p:blipFill>
        <p:spPr>
          <a:xfrm>
            <a:off x="3064120" y="954506"/>
            <a:ext cx="6184111" cy="4229135"/>
          </a:xfrm>
          <a:prstGeom prst="rect">
            <a:avLst/>
          </a:prstGeom>
        </p:spPr>
      </p:pic>
      <p:sp>
        <p:nvSpPr>
          <p:cNvPr id="3" name="직사각형 2">
            <a:extLst>
              <a:ext uri="{FF2B5EF4-FFF2-40B4-BE49-F238E27FC236}">
                <a16:creationId xmlns:a16="http://schemas.microsoft.com/office/drawing/2014/main" id="{F93109CB-A79E-4B01-AF08-50DFB042AD74}"/>
              </a:ext>
            </a:extLst>
          </p:cNvPr>
          <p:cNvSpPr/>
          <p:nvPr/>
        </p:nvSpPr>
        <p:spPr>
          <a:xfrm>
            <a:off x="971600" y="5205099"/>
            <a:ext cx="7986482" cy="1200329"/>
          </a:xfrm>
          <a:prstGeom prst="rect">
            <a:avLst/>
          </a:prstGeom>
        </p:spPr>
        <p:txBody>
          <a:bodyPr wrap="none">
            <a:spAutoFit/>
          </a:bodyPr>
          <a:lstStyle/>
          <a:p>
            <a:pPr marL="171450" indent="-171450">
              <a:buFont typeface="Wingdings" panose="05000000000000000000" pitchFamily="2" charset="2"/>
              <a:buChar char="§"/>
            </a:pPr>
            <a:r>
              <a:rPr lang="en-US" altLang="ko-KR" sz="1200" dirty="0">
                <a:solidFill>
                  <a:srgbClr val="222222"/>
                </a:solidFill>
                <a:latin typeface="Spoqa Han Sans"/>
              </a:rPr>
              <a:t>Durbin Watson(DW) test</a:t>
            </a:r>
            <a:r>
              <a:rPr lang="ko-KR" altLang="en-US" sz="1200" dirty="0">
                <a:highlight>
                  <a:srgbClr val="FFFF00"/>
                </a:highlight>
              </a:rPr>
              <a:t> </a:t>
            </a:r>
            <a:r>
              <a:rPr lang="en-US" altLang="ko-KR" sz="1200" dirty="0">
                <a:highlight>
                  <a:srgbClr val="FFFF00"/>
                </a:highlight>
              </a:rPr>
              <a:t>:</a:t>
            </a:r>
            <a:r>
              <a:rPr lang="ko-KR" altLang="en-US" sz="1200" dirty="0">
                <a:highlight>
                  <a:srgbClr val="FFFF00"/>
                </a:highlight>
              </a:rPr>
              <a:t>오차항에 자기상관이 있는지 여부 </a:t>
            </a:r>
            <a:r>
              <a:rPr lang="ko-KR" altLang="en-US" sz="1200" dirty="0"/>
              <a:t>검정</a:t>
            </a:r>
            <a:r>
              <a:rPr lang="ko-KR" altLang="en-US" sz="1200" dirty="0">
                <a:solidFill>
                  <a:srgbClr val="555555"/>
                </a:solidFill>
                <a:latin typeface="Spoqa Han Sans"/>
              </a:rPr>
              <a:t>하기 위해 사용</a:t>
            </a:r>
            <a:endParaRPr lang="en-US" altLang="ko-KR" sz="1200" dirty="0">
              <a:solidFill>
                <a:srgbClr val="555555"/>
              </a:solidFill>
              <a:latin typeface="Spoqa Han Sans"/>
            </a:endParaRPr>
          </a:p>
          <a:p>
            <a:r>
              <a:rPr lang="en-US" altLang="ko-KR" sz="1200" dirty="0">
                <a:solidFill>
                  <a:srgbClr val="333333"/>
                </a:solidFill>
                <a:highlight>
                  <a:srgbClr val="FFFF00"/>
                </a:highlight>
                <a:latin typeface="Spoqa Han Sans"/>
                <a:sym typeface="Wingdings" panose="05000000000000000000" pitchFamily="2" charset="2"/>
              </a:rPr>
              <a:t></a:t>
            </a:r>
            <a:r>
              <a:rPr lang="en-US" altLang="ko-KR" sz="1200" dirty="0">
                <a:solidFill>
                  <a:srgbClr val="333333"/>
                </a:solidFill>
                <a:highlight>
                  <a:srgbClr val="FFFF00"/>
                </a:highlight>
                <a:latin typeface="Spoqa Han Sans"/>
              </a:rPr>
              <a:t>2</a:t>
            </a:r>
            <a:r>
              <a:rPr lang="ko-KR" altLang="en-US" sz="1200" dirty="0">
                <a:solidFill>
                  <a:srgbClr val="333333"/>
                </a:solidFill>
                <a:highlight>
                  <a:srgbClr val="FFFF00"/>
                </a:highlight>
                <a:latin typeface="Spoqa Han Sans"/>
              </a:rPr>
              <a:t>에 가까울수록 → 오차항의 자기상관이 없음</a:t>
            </a:r>
            <a:r>
              <a:rPr lang="en-US" altLang="ko-KR" sz="1200" dirty="0">
                <a:solidFill>
                  <a:srgbClr val="333333"/>
                </a:solidFill>
                <a:highlight>
                  <a:srgbClr val="FFFF00"/>
                </a:highlight>
                <a:latin typeface="Spoqa Han Sans"/>
              </a:rPr>
              <a:t>(</a:t>
            </a:r>
            <a:r>
              <a:rPr lang="ko-KR" altLang="en-US" sz="1200" dirty="0">
                <a:solidFill>
                  <a:srgbClr val="333333"/>
                </a:solidFill>
                <a:highlight>
                  <a:srgbClr val="FFFF00"/>
                </a:highlight>
                <a:latin typeface="Spoqa Han Sans"/>
              </a:rPr>
              <a:t>독립성</a:t>
            </a:r>
            <a:r>
              <a:rPr lang="en-US" altLang="ko-KR" sz="1200" dirty="0">
                <a:solidFill>
                  <a:srgbClr val="333333"/>
                </a:solidFill>
                <a:highlight>
                  <a:srgbClr val="FFFF00"/>
                </a:highlight>
                <a:latin typeface="Spoqa Han Sans"/>
              </a:rPr>
              <a:t> </a:t>
            </a:r>
            <a:r>
              <a:rPr lang="ko-KR" altLang="en-US" sz="1200" dirty="0">
                <a:solidFill>
                  <a:srgbClr val="333333"/>
                </a:solidFill>
                <a:highlight>
                  <a:srgbClr val="FFFF00"/>
                </a:highlight>
                <a:latin typeface="Spoqa Han Sans"/>
              </a:rPr>
              <a:t>가정 만족</a:t>
            </a:r>
            <a:r>
              <a:rPr lang="en-US" altLang="ko-KR" sz="1200" dirty="0">
                <a:solidFill>
                  <a:srgbClr val="333333"/>
                </a:solidFill>
                <a:highlight>
                  <a:srgbClr val="FFFF00"/>
                </a:highlight>
                <a:latin typeface="Spoqa Han Sans"/>
              </a:rPr>
              <a:t>)</a:t>
            </a:r>
          </a:p>
          <a:p>
            <a:pPr marL="171450" indent="-171450" fontAlgn="base" latinLnBrk="0">
              <a:buFont typeface="Wingdings" panose="05000000000000000000" pitchFamily="2" charset="2"/>
              <a:buChar char="§"/>
            </a:pPr>
            <a:r>
              <a:rPr lang="en-US" altLang="ko-KR" sz="1200" dirty="0">
                <a:highlight>
                  <a:srgbClr val="FFFF00"/>
                </a:highlight>
              </a:rPr>
              <a:t>Jacque-</a:t>
            </a:r>
            <a:r>
              <a:rPr lang="en-US" altLang="ko-KR" sz="1200" dirty="0" err="1">
                <a:highlight>
                  <a:srgbClr val="FFFF00"/>
                </a:highlight>
              </a:rPr>
              <a:t>Bera</a:t>
            </a:r>
            <a:r>
              <a:rPr lang="en-US" altLang="ko-KR" sz="1200" dirty="0">
                <a:highlight>
                  <a:srgbClr val="FFFF00"/>
                </a:highlight>
              </a:rPr>
              <a:t> (JB)-&gt;  Normality test</a:t>
            </a:r>
            <a:endParaRPr lang="ko-KR" altLang="en-US" sz="1200" dirty="0">
              <a:highlight>
                <a:srgbClr val="FFFF00"/>
              </a:highlight>
            </a:endParaRPr>
          </a:p>
          <a:p>
            <a:pPr fontAlgn="base" latinLnBrk="0"/>
            <a:r>
              <a:rPr lang="en-US" altLang="ko-KR" sz="1200" dirty="0">
                <a:highlight>
                  <a:srgbClr val="FFFF00"/>
                </a:highlight>
                <a:sym typeface="Wingdings" panose="05000000000000000000" pitchFamily="2" charset="2"/>
              </a:rPr>
              <a:t> </a:t>
            </a:r>
            <a:r>
              <a:rPr lang="en-US" altLang="ko-KR" sz="1200" dirty="0">
                <a:highlight>
                  <a:srgbClr val="FFFF00"/>
                </a:highlight>
              </a:rPr>
              <a:t>JB</a:t>
            </a:r>
            <a:r>
              <a:rPr lang="ko-KR" altLang="en-US" sz="1200" dirty="0">
                <a:highlight>
                  <a:srgbClr val="FFFF00"/>
                </a:highlight>
              </a:rPr>
              <a:t>가 </a:t>
            </a:r>
            <a:r>
              <a:rPr lang="en-US" altLang="ko-KR" sz="1200" dirty="0">
                <a:highlight>
                  <a:srgbClr val="FFFF00"/>
                </a:highlight>
              </a:rPr>
              <a:t>0</a:t>
            </a:r>
            <a:r>
              <a:rPr lang="ko-KR" altLang="en-US" sz="1200" dirty="0">
                <a:highlight>
                  <a:srgbClr val="FFFF00"/>
                </a:highlight>
              </a:rPr>
              <a:t>보다 충분히 큰 경우</a:t>
            </a:r>
            <a:r>
              <a:rPr lang="en-US" altLang="ko-KR" sz="1200" dirty="0">
                <a:highlight>
                  <a:srgbClr val="FFFF00"/>
                </a:highlight>
              </a:rPr>
              <a:t>, </a:t>
            </a:r>
            <a:r>
              <a:rPr lang="ko-KR" altLang="en-US" sz="1200" dirty="0">
                <a:highlight>
                  <a:srgbClr val="FFFF00"/>
                </a:highlight>
              </a:rPr>
              <a:t>즉 오른쪽 꼬리의 값이 나올 때 </a:t>
            </a:r>
            <a:r>
              <a:rPr lang="ko-KR" altLang="en-US" sz="1200" dirty="0" err="1">
                <a:highlight>
                  <a:srgbClr val="FFFF00"/>
                </a:highlight>
              </a:rPr>
              <a:t>귀무가설을</a:t>
            </a:r>
            <a:r>
              <a:rPr lang="ko-KR" altLang="en-US" sz="1200" dirty="0">
                <a:highlight>
                  <a:srgbClr val="FFFF00"/>
                </a:highlight>
              </a:rPr>
              <a:t> 기각한다</a:t>
            </a:r>
            <a:endParaRPr lang="en-US" altLang="ko-KR" sz="1200" dirty="0">
              <a:highlight>
                <a:srgbClr val="FFFF00"/>
              </a:highlight>
            </a:endParaRPr>
          </a:p>
          <a:p>
            <a:pPr marL="171450" indent="-171450">
              <a:buFont typeface="Wingdings" panose="05000000000000000000" pitchFamily="2" charset="2"/>
              <a:buChar char="§"/>
            </a:pPr>
            <a:r>
              <a:rPr lang="en-US" altLang="ko-KR" sz="1200" dirty="0">
                <a:solidFill>
                  <a:srgbClr val="333333"/>
                </a:solidFill>
                <a:highlight>
                  <a:srgbClr val="FFFF00"/>
                </a:highlight>
                <a:latin typeface="Spoqa Han Sans"/>
              </a:rPr>
              <a:t>AIC : </a:t>
            </a:r>
            <a:r>
              <a:rPr lang="ko-KR" altLang="en-US" sz="1200" dirty="0" err="1">
                <a:solidFill>
                  <a:srgbClr val="333333"/>
                </a:solidFill>
                <a:highlight>
                  <a:srgbClr val="FFFF00"/>
                </a:highlight>
                <a:latin typeface="Spoqa Han Sans"/>
              </a:rPr>
              <a:t>다중공선성</a:t>
            </a:r>
            <a:r>
              <a:rPr lang="en-US" altLang="ko-KR" sz="1200" dirty="0">
                <a:solidFill>
                  <a:srgbClr val="333333"/>
                </a:solidFill>
                <a:highlight>
                  <a:srgbClr val="FFFF00"/>
                </a:highlight>
                <a:latin typeface="Spoqa Han Sans"/>
              </a:rPr>
              <a:t>, </a:t>
            </a:r>
            <a:r>
              <a:rPr lang="ko-KR" altLang="en-US" sz="1200" dirty="0">
                <a:highlight>
                  <a:srgbClr val="FFFF00"/>
                </a:highlight>
              </a:rPr>
              <a:t>설명변수를 가지는 회귀분석의 경우 설명변수들 사이의 독립성 등의 가정을 만족시키기 어렵고</a:t>
            </a:r>
            <a:r>
              <a:rPr lang="en-US" altLang="ko-KR" sz="1200" dirty="0">
                <a:highlight>
                  <a:srgbClr val="FFFF00"/>
                </a:highlight>
              </a:rPr>
              <a:t>. </a:t>
            </a:r>
          </a:p>
          <a:p>
            <a:pPr fontAlgn="base" latinLnBrk="0"/>
            <a:r>
              <a:rPr lang="ko-KR" altLang="en-US" sz="1200" dirty="0">
                <a:highlight>
                  <a:srgbClr val="FFFF00"/>
                </a:highlight>
              </a:rPr>
              <a:t>또한 설명변수의 증가는 모형의 결정계수 왜곡</a:t>
            </a:r>
            <a:endParaRPr lang="ko-KR" altLang="en-US" sz="1200" dirty="0">
              <a:solidFill>
                <a:srgbClr val="222222"/>
              </a:solidFill>
              <a:latin typeface="Spoqa Han Sans"/>
            </a:endParaRPr>
          </a:p>
        </p:txBody>
      </p:sp>
      <p:sp>
        <p:nvSpPr>
          <p:cNvPr id="6" name="TextBox 5">
            <a:extLst>
              <a:ext uri="{FF2B5EF4-FFF2-40B4-BE49-F238E27FC236}">
                <a16:creationId xmlns:a16="http://schemas.microsoft.com/office/drawing/2014/main" id="{000790A9-ACEA-4A96-90B6-B938EFE102B2}"/>
              </a:ext>
            </a:extLst>
          </p:cNvPr>
          <p:cNvSpPr txBox="1"/>
          <p:nvPr/>
        </p:nvSpPr>
        <p:spPr>
          <a:xfrm>
            <a:off x="5436096" y="2815465"/>
            <a:ext cx="1440160" cy="936104"/>
          </a:xfrm>
          <a:prstGeom prst="rect">
            <a:avLst/>
          </a:prstGeom>
          <a:noFill/>
          <a:ln w="28575">
            <a:solidFill>
              <a:srgbClr val="FF0000"/>
            </a:solidFill>
          </a:ln>
        </p:spPr>
        <p:txBody>
          <a:bodyPr wrap="square" rtlCol="0">
            <a:spAutoFit/>
          </a:bodyPr>
          <a:lstStyle/>
          <a:p>
            <a:endParaRPr lang="ko-KR" altLang="en-US" dirty="0"/>
          </a:p>
        </p:txBody>
      </p:sp>
      <p:sp>
        <p:nvSpPr>
          <p:cNvPr id="7" name="직사각형 6">
            <a:extLst>
              <a:ext uri="{FF2B5EF4-FFF2-40B4-BE49-F238E27FC236}">
                <a16:creationId xmlns:a16="http://schemas.microsoft.com/office/drawing/2014/main" id="{766ADA25-EFED-4070-9AA3-C1E4E83EAD0D}"/>
              </a:ext>
            </a:extLst>
          </p:cNvPr>
          <p:cNvSpPr/>
          <p:nvPr/>
        </p:nvSpPr>
        <p:spPr>
          <a:xfrm>
            <a:off x="323528" y="1336987"/>
            <a:ext cx="2520280" cy="830997"/>
          </a:xfrm>
          <a:prstGeom prst="rect">
            <a:avLst/>
          </a:prstGeom>
          <a:ln>
            <a:solidFill>
              <a:srgbClr val="FF0000"/>
            </a:solidFill>
          </a:ln>
        </p:spPr>
        <p:txBody>
          <a:bodyPr wrap="square">
            <a:spAutoFit/>
          </a:bodyPr>
          <a:lstStyle/>
          <a:p>
            <a:r>
              <a:rPr lang="en-US" altLang="ko-KR" sz="1200" dirty="0">
                <a:solidFill>
                  <a:srgbClr val="454A55"/>
                </a:solidFill>
                <a:latin typeface="Roboto Mono"/>
              </a:rPr>
              <a:t>import </a:t>
            </a:r>
            <a:r>
              <a:rPr lang="en-US" altLang="ko-KR" sz="1200" dirty="0" err="1">
                <a:solidFill>
                  <a:srgbClr val="454A55"/>
                </a:solidFill>
                <a:highlight>
                  <a:srgbClr val="FFFF00"/>
                </a:highlight>
                <a:latin typeface="Roboto Mono"/>
              </a:rPr>
              <a:t>statsmodels</a:t>
            </a:r>
            <a:r>
              <a:rPr lang="en-US" altLang="ko-KR" sz="1200" dirty="0" err="1">
                <a:solidFill>
                  <a:srgbClr val="454A55"/>
                </a:solidFill>
                <a:latin typeface="Roboto Mono"/>
              </a:rPr>
              <a:t>.api</a:t>
            </a:r>
            <a:r>
              <a:rPr lang="en-US" altLang="ko-KR" sz="1200" dirty="0">
                <a:solidFill>
                  <a:srgbClr val="454A55"/>
                </a:solidFill>
                <a:latin typeface="Roboto Mono"/>
              </a:rPr>
              <a:t> as </a:t>
            </a:r>
            <a:r>
              <a:rPr lang="en-US" altLang="ko-KR" sz="1200" dirty="0" err="1">
                <a:solidFill>
                  <a:srgbClr val="454A55"/>
                </a:solidFill>
                <a:latin typeface="Roboto Mono"/>
              </a:rPr>
              <a:t>sm</a:t>
            </a:r>
            <a:r>
              <a:rPr lang="en-US" altLang="ko-KR" sz="1200" dirty="0">
                <a:solidFill>
                  <a:srgbClr val="454A55"/>
                </a:solidFill>
                <a:latin typeface="Roboto Mono"/>
              </a:rPr>
              <a:t> </a:t>
            </a:r>
          </a:p>
          <a:p>
            <a:r>
              <a:rPr lang="en-US" altLang="ko-KR" sz="1200" dirty="0" err="1">
                <a:solidFill>
                  <a:srgbClr val="454A55"/>
                </a:solidFill>
                <a:latin typeface="Roboto Mono"/>
              </a:rPr>
              <a:t>X_ols</a:t>
            </a:r>
            <a:r>
              <a:rPr lang="en-US" altLang="ko-KR" sz="1200" dirty="0">
                <a:solidFill>
                  <a:srgbClr val="454A55"/>
                </a:solidFill>
                <a:latin typeface="Roboto Mono"/>
              </a:rPr>
              <a:t> = </a:t>
            </a:r>
            <a:r>
              <a:rPr lang="en-US" altLang="ko-KR" sz="1200" dirty="0" err="1">
                <a:solidFill>
                  <a:srgbClr val="454A55"/>
                </a:solidFill>
                <a:latin typeface="Roboto Mono"/>
              </a:rPr>
              <a:t>sm.add_constant</a:t>
            </a:r>
            <a:r>
              <a:rPr lang="en-US" altLang="ko-KR" sz="1200" dirty="0">
                <a:solidFill>
                  <a:srgbClr val="454A55"/>
                </a:solidFill>
                <a:latin typeface="Roboto Mono"/>
              </a:rPr>
              <a:t>(X) </a:t>
            </a:r>
          </a:p>
          <a:p>
            <a:r>
              <a:rPr lang="en-US" altLang="ko-KR" sz="1200" dirty="0">
                <a:solidFill>
                  <a:srgbClr val="454A55"/>
                </a:solidFill>
                <a:latin typeface="Roboto Mono"/>
              </a:rPr>
              <a:t>model = </a:t>
            </a:r>
            <a:r>
              <a:rPr lang="en-US" altLang="ko-KR" sz="1200" dirty="0" err="1">
                <a:solidFill>
                  <a:srgbClr val="454A55"/>
                </a:solidFill>
                <a:latin typeface="Roboto Mono"/>
              </a:rPr>
              <a:t>sm.OLS</a:t>
            </a:r>
            <a:r>
              <a:rPr lang="en-US" altLang="ko-KR" sz="1200" dirty="0">
                <a:solidFill>
                  <a:srgbClr val="454A55"/>
                </a:solidFill>
                <a:latin typeface="Roboto Mono"/>
              </a:rPr>
              <a:t>(y, </a:t>
            </a:r>
            <a:r>
              <a:rPr lang="en-US" altLang="ko-KR" sz="1200" dirty="0" err="1">
                <a:solidFill>
                  <a:srgbClr val="454A55"/>
                </a:solidFill>
                <a:latin typeface="Roboto Mono"/>
              </a:rPr>
              <a:t>X_ols</a:t>
            </a:r>
            <a:r>
              <a:rPr lang="en-US" altLang="ko-KR" sz="1200" dirty="0">
                <a:solidFill>
                  <a:srgbClr val="454A55"/>
                </a:solidFill>
                <a:latin typeface="Roboto Mono"/>
              </a:rPr>
              <a:t>).fit() </a:t>
            </a:r>
          </a:p>
          <a:p>
            <a:r>
              <a:rPr lang="en-US" altLang="ko-KR" sz="1200" dirty="0" err="1">
                <a:solidFill>
                  <a:srgbClr val="454A55"/>
                </a:solidFill>
                <a:latin typeface="Roboto Mono"/>
              </a:rPr>
              <a:t>model.summary</a:t>
            </a:r>
            <a:r>
              <a:rPr lang="en-US" altLang="ko-KR" sz="1200" dirty="0">
                <a:solidFill>
                  <a:srgbClr val="454A55"/>
                </a:solidFill>
                <a:latin typeface="Roboto Mono"/>
              </a:rPr>
              <a:t>()</a:t>
            </a:r>
            <a:endParaRPr lang="ko-KR" altLang="en-US" sz="1200" dirty="0"/>
          </a:p>
        </p:txBody>
      </p:sp>
      <p:sp>
        <p:nvSpPr>
          <p:cNvPr id="8" name="직사각형 7">
            <a:extLst>
              <a:ext uri="{FF2B5EF4-FFF2-40B4-BE49-F238E27FC236}">
                <a16:creationId xmlns:a16="http://schemas.microsoft.com/office/drawing/2014/main" id="{ADE660F5-C65C-4BB9-9ADE-E4C9155FA26C}"/>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949063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046BBF6E-468E-42CF-B525-FBAE81766FD9}"/>
              </a:ext>
            </a:extLst>
          </p:cNvPr>
          <p:cNvSpPr/>
          <p:nvPr/>
        </p:nvSpPr>
        <p:spPr>
          <a:xfrm>
            <a:off x="2555776" y="819724"/>
            <a:ext cx="2855269" cy="477888"/>
          </a:xfrm>
          <a:prstGeom prst="rect">
            <a:avLst/>
          </a:prstGeom>
        </p:spPr>
        <p:txBody>
          <a:bodyPr wrap="none">
            <a:spAutoFit/>
          </a:bodyPr>
          <a:lstStyle/>
          <a:p>
            <a:pPr algn="just" fontAlgn="base">
              <a:lnSpc>
                <a:spcPct val="160000"/>
              </a:lnSpc>
            </a:pPr>
            <a:r>
              <a:rPr lang="en-US" altLang="ko-KR" kern="0" dirty="0">
                <a:solidFill>
                  <a:srgbClr val="000000"/>
                </a:solidFill>
                <a:latin typeface="함초롬바탕" panose="02030504000101010101" pitchFamily="18" charset="-127"/>
              </a:rPr>
              <a:t>OLS Regression Results </a:t>
            </a:r>
            <a:endParaRPr lang="en-US" altLang="ko-KR" kern="0" dirty="0">
              <a:solidFill>
                <a:srgbClr val="000000"/>
              </a:solidFill>
            </a:endParaRPr>
          </a:p>
        </p:txBody>
      </p:sp>
      <p:pic>
        <p:nvPicPr>
          <p:cNvPr id="7" name="그림 6">
            <a:extLst>
              <a:ext uri="{FF2B5EF4-FFF2-40B4-BE49-F238E27FC236}">
                <a16:creationId xmlns:a16="http://schemas.microsoft.com/office/drawing/2014/main" id="{FB7D0CDD-B364-45DA-9ADC-E74ABF2263EB}"/>
              </a:ext>
            </a:extLst>
          </p:cNvPr>
          <p:cNvPicPr>
            <a:picLocks noChangeAspect="1"/>
          </p:cNvPicPr>
          <p:nvPr/>
        </p:nvPicPr>
        <p:blipFill>
          <a:blip r:embed="rId2"/>
          <a:stretch>
            <a:fillRect/>
          </a:stretch>
        </p:blipFill>
        <p:spPr>
          <a:xfrm>
            <a:off x="611560" y="1412776"/>
            <a:ext cx="7678222" cy="5027660"/>
          </a:xfrm>
          <a:prstGeom prst="rect">
            <a:avLst/>
          </a:prstGeom>
        </p:spPr>
      </p:pic>
      <p:sp>
        <p:nvSpPr>
          <p:cNvPr id="9" name="직사각형 8">
            <a:extLst>
              <a:ext uri="{FF2B5EF4-FFF2-40B4-BE49-F238E27FC236}">
                <a16:creationId xmlns:a16="http://schemas.microsoft.com/office/drawing/2014/main" id="{2B96FA87-B947-43DD-A9CB-2EF9ED9A6CAD}"/>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34550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82F5F0E9-A134-4BC7-BBB7-E50F087657AE}"/>
              </a:ext>
            </a:extLst>
          </p:cNvPr>
          <p:cNvSpPr/>
          <p:nvPr/>
        </p:nvSpPr>
        <p:spPr>
          <a:xfrm>
            <a:off x="501073" y="1011868"/>
            <a:ext cx="7992888" cy="1107996"/>
          </a:xfrm>
          <a:prstGeom prst="rect">
            <a:avLst/>
          </a:prstGeom>
          <a:ln>
            <a:solidFill>
              <a:schemeClr val="accent1"/>
            </a:solidFill>
          </a:ln>
        </p:spPr>
        <p:txBody>
          <a:bodyPr wrap="square">
            <a:spAutoFit/>
          </a:bodyPr>
          <a:lstStyle/>
          <a:p>
            <a:r>
              <a:rPr lang="ko-KR" altLang="en-US" dirty="0"/>
              <a:t>일간변동성</a:t>
            </a:r>
            <a:r>
              <a:rPr lang="en-US" altLang="ko-KR" dirty="0">
                <a:highlight>
                  <a:srgbClr val="FFFF00"/>
                </a:highlight>
              </a:rPr>
              <a:t>(</a:t>
            </a:r>
            <a:r>
              <a:rPr lang="en-US" altLang="ko-KR" dirty="0" err="1">
                <a:highlight>
                  <a:srgbClr val="FFFF00"/>
                </a:highlight>
              </a:rPr>
              <a:t>interday</a:t>
            </a:r>
            <a:r>
              <a:rPr lang="en-US" altLang="ko-KR" dirty="0">
                <a:highlight>
                  <a:srgbClr val="FFFF00"/>
                </a:highlight>
              </a:rPr>
              <a:t> </a:t>
            </a:r>
            <a:r>
              <a:rPr lang="en-US" altLang="ko-KR" dirty="0"/>
              <a:t>volatility)</a:t>
            </a:r>
            <a:endParaRPr lang="ko-KR" altLang="en-US" dirty="0"/>
          </a:p>
          <a:p>
            <a:r>
              <a:rPr lang="ko-KR" altLang="en-US" sz="1200" dirty="0">
                <a:highlight>
                  <a:srgbClr val="FFFF00"/>
                </a:highlight>
              </a:rPr>
              <a:t>일정기간 동안의 일별 주가</a:t>
            </a:r>
            <a:r>
              <a:rPr lang="en-US" altLang="ko-KR" sz="1200" dirty="0">
                <a:highlight>
                  <a:srgbClr val="FFFF00"/>
                </a:highlight>
              </a:rPr>
              <a:t>(</a:t>
            </a:r>
            <a:r>
              <a:rPr lang="ko-KR" altLang="en-US" sz="1200" dirty="0">
                <a:highlight>
                  <a:srgbClr val="FFFF00"/>
                </a:highlight>
              </a:rPr>
              <a:t>종가</a:t>
            </a:r>
            <a:r>
              <a:rPr lang="en-US" altLang="ko-KR" sz="1200" dirty="0">
                <a:highlight>
                  <a:srgbClr val="FFFF00"/>
                </a:highlight>
              </a:rPr>
              <a:t>) </a:t>
            </a:r>
            <a:r>
              <a:rPr lang="ko-KR" altLang="en-US" sz="1200" dirty="0">
                <a:highlight>
                  <a:srgbClr val="FFFF00"/>
                </a:highlight>
              </a:rPr>
              <a:t>등락률의 표준편차를</a:t>
            </a:r>
            <a:r>
              <a:rPr lang="ko-KR" altLang="en-US" sz="1200" dirty="0"/>
              <a:t> 의미</a:t>
            </a:r>
          </a:p>
          <a:p>
            <a:r>
              <a:rPr lang="ko-KR" altLang="en-US" sz="1200" dirty="0"/>
              <a:t>개념적으로만 본다면</a:t>
            </a:r>
            <a:r>
              <a:rPr lang="en-US" altLang="ko-KR" sz="1200" dirty="0"/>
              <a:t>, </a:t>
            </a:r>
            <a:r>
              <a:rPr lang="ko-KR" altLang="en-US" sz="1200" dirty="0"/>
              <a:t>변동성과 가격상승 또는 하락은 관계가 없다</a:t>
            </a:r>
            <a:r>
              <a:rPr lang="en-US" altLang="ko-KR" sz="1200" dirty="0"/>
              <a:t>. </a:t>
            </a:r>
          </a:p>
          <a:p>
            <a:r>
              <a:rPr lang="ko-KR" altLang="en-US" sz="1200" dirty="0"/>
              <a:t>일반적으로 시장에 위기가 오거나 가격이 하락할 것 같은 시기에 </a:t>
            </a:r>
            <a:r>
              <a:rPr lang="en-US" altLang="ko-KR" sz="1200" dirty="0"/>
              <a:t>'</a:t>
            </a:r>
            <a:r>
              <a:rPr lang="ko-KR" altLang="en-US" sz="1200" dirty="0"/>
              <a:t>변동성이 커진다</a:t>
            </a:r>
            <a:r>
              <a:rPr lang="en-US" altLang="ko-KR" sz="1200" dirty="0"/>
              <a:t>'</a:t>
            </a:r>
            <a:r>
              <a:rPr lang="ko-KR" altLang="en-US" sz="1200" dirty="0"/>
              <a:t>라는 표현을 사용</a:t>
            </a:r>
          </a:p>
          <a:p>
            <a:r>
              <a:rPr lang="ko-KR" altLang="en-US" sz="1200" dirty="0"/>
              <a:t> </a:t>
            </a:r>
            <a:r>
              <a:rPr lang="en-US" altLang="ko-KR" sz="1200" dirty="0">
                <a:sym typeface="Wingdings" panose="05000000000000000000" pitchFamily="2" charset="2"/>
              </a:rPr>
              <a:t> </a:t>
            </a:r>
            <a:r>
              <a:rPr lang="ko-KR" altLang="en-US" sz="1200" dirty="0"/>
              <a:t>일간 또는 일중 구분 없이 변동성을 말 할 때  ＇</a:t>
            </a:r>
            <a:r>
              <a:rPr lang="ko-KR" altLang="en-US" sz="1200" dirty="0" err="1"/>
              <a:t>일간＇변동성을</a:t>
            </a:r>
            <a:r>
              <a:rPr lang="ko-KR" altLang="en-US" sz="1200" dirty="0"/>
              <a:t> 의미 함</a:t>
            </a:r>
            <a:r>
              <a:rPr lang="en-US" altLang="ko-KR" sz="1200" dirty="0"/>
              <a:t>.</a:t>
            </a:r>
            <a:endParaRPr lang="en-US" altLang="ko-KR" sz="1200" dirty="0">
              <a:solidFill>
                <a:srgbClr val="FF0000"/>
              </a:solidFill>
              <a:latin typeface="Arial" panose="020B0604020202020204" pitchFamily="34" charset="0"/>
            </a:endParaRPr>
          </a:p>
        </p:txBody>
      </p:sp>
      <p:sp>
        <p:nvSpPr>
          <p:cNvPr id="6" name="직사각형 5">
            <a:extLst>
              <a:ext uri="{FF2B5EF4-FFF2-40B4-BE49-F238E27FC236}">
                <a16:creationId xmlns:a16="http://schemas.microsoft.com/office/drawing/2014/main" id="{158E02D4-4B95-4626-AD35-E11A8466BF2B}"/>
              </a:ext>
            </a:extLst>
          </p:cNvPr>
          <p:cNvSpPr/>
          <p:nvPr/>
        </p:nvSpPr>
        <p:spPr>
          <a:xfrm>
            <a:off x="539552" y="346152"/>
            <a:ext cx="1944216" cy="369332"/>
          </a:xfrm>
          <a:prstGeom prst="rect">
            <a:avLst/>
          </a:prstGeom>
        </p:spPr>
        <p:txBody>
          <a:bodyPr wrap="square">
            <a:spAutoFit/>
          </a:bodyPr>
          <a:lstStyle/>
          <a:p>
            <a:r>
              <a:rPr lang="en-US" altLang="ko-KR" dirty="0">
                <a:latin typeface="Arial" panose="020B0604020202020204" pitchFamily="34" charset="0"/>
              </a:rPr>
              <a:t>Volatility</a:t>
            </a:r>
            <a:endParaRPr lang="ko-KR" altLang="en-US" dirty="0"/>
          </a:p>
        </p:txBody>
      </p:sp>
      <p:sp>
        <p:nvSpPr>
          <p:cNvPr id="8" name="직사각형 7">
            <a:extLst>
              <a:ext uri="{FF2B5EF4-FFF2-40B4-BE49-F238E27FC236}">
                <a16:creationId xmlns:a16="http://schemas.microsoft.com/office/drawing/2014/main" id="{84737C85-884A-4A0E-BCC8-A5A7EEC95B54}"/>
              </a:ext>
            </a:extLst>
          </p:cNvPr>
          <p:cNvSpPr/>
          <p:nvPr/>
        </p:nvSpPr>
        <p:spPr>
          <a:xfrm>
            <a:off x="501073" y="3809555"/>
            <a:ext cx="7992888" cy="1077218"/>
          </a:xfrm>
          <a:prstGeom prst="rect">
            <a:avLst/>
          </a:prstGeom>
          <a:ln>
            <a:solidFill>
              <a:schemeClr val="accent1"/>
            </a:solidFill>
          </a:ln>
        </p:spPr>
        <p:txBody>
          <a:bodyPr wrap="square">
            <a:spAutoFit/>
          </a:bodyPr>
          <a:lstStyle/>
          <a:p>
            <a:r>
              <a:rPr lang="ko-KR" altLang="en-US" dirty="0">
                <a:latin typeface="Arial" panose="020B0604020202020204" pitchFamily="34" charset="0"/>
              </a:rPr>
              <a:t>일중변동성</a:t>
            </a:r>
            <a:r>
              <a:rPr lang="en-US" altLang="ko-KR" dirty="0">
                <a:latin typeface="Arial" panose="020B0604020202020204" pitchFamily="34" charset="0"/>
              </a:rPr>
              <a:t>(</a:t>
            </a:r>
            <a:r>
              <a:rPr lang="en-US" altLang="ko-KR" dirty="0">
                <a:highlight>
                  <a:srgbClr val="FFFF00"/>
                </a:highlight>
                <a:latin typeface="Arial" panose="020B0604020202020204" pitchFamily="34" charset="0"/>
              </a:rPr>
              <a:t>intraday</a:t>
            </a:r>
            <a:r>
              <a:rPr lang="en-US" altLang="ko-KR" dirty="0">
                <a:latin typeface="Arial" panose="020B0604020202020204" pitchFamily="34" charset="0"/>
              </a:rPr>
              <a:t> volatility)</a:t>
            </a:r>
            <a:r>
              <a:rPr lang="ko-KR" altLang="en-US" dirty="0">
                <a:latin typeface="Arial" panose="020B0604020202020204" pitchFamily="34" charset="0"/>
              </a:rPr>
              <a:t> </a:t>
            </a:r>
          </a:p>
          <a:p>
            <a:r>
              <a:rPr lang="ko-KR" altLang="en-US" dirty="0">
                <a:latin typeface="Arial" panose="020B0604020202020204" pitchFamily="34" charset="0"/>
              </a:rPr>
              <a:t> </a:t>
            </a:r>
            <a:r>
              <a:rPr lang="ko-KR" altLang="en-US" sz="1200" dirty="0">
                <a:latin typeface="Arial" panose="020B0604020202020204" pitchFamily="34" charset="0"/>
              </a:rPr>
              <a:t>하루 중에 주가가 얼마만큼 변동하는 할 수 있는지를 의미</a:t>
            </a:r>
            <a:endParaRPr lang="en-US" altLang="ko-KR" sz="1200" dirty="0">
              <a:latin typeface="Arial" panose="020B0604020202020204" pitchFamily="34" charset="0"/>
            </a:endParaRPr>
          </a:p>
          <a:p>
            <a:r>
              <a:rPr lang="ko-KR" altLang="en-US" sz="1200" dirty="0">
                <a:latin typeface="Arial" panose="020B0604020202020204" pitchFamily="34" charset="0"/>
              </a:rPr>
              <a:t>즉</a:t>
            </a:r>
            <a:r>
              <a:rPr lang="en-US" altLang="ko-KR" sz="1200" dirty="0">
                <a:latin typeface="Arial" panose="020B0604020202020204" pitchFamily="34" charset="0"/>
              </a:rPr>
              <a:t>, </a:t>
            </a:r>
            <a:r>
              <a:rPr lang="ko-KR" altLang="en-US" sz="1200" dirty="0">
                <a:latin typeface="Arial" panose="020B0604020202020204" pitchFamily="34" charset="0"/>
              </a:rPr>
              <a:t>장중 고가와 저가의 폭이 어느 정도 큰 지를 의미</a:t>
            </a:r>
          </a:p>
          <a:p>
            <a:r>
              <a:rPr lang="ko-KR" altLang="en-US" sz="1200" dirty="0">
                <a:latin typeface="Arial" panose="020B0604020202020204" pitchFamily="34" charset="0"/>
              </a:rPr>
              <a:t> 종목에 호재 또는 악재가 발생하거나 투기적인 성향이 강한 종목일 수록 일중변동성이 높다</a:t>
            </a:r>
            <a:r>
              <a:rPr lang="en-US" altLang="ko-KR" sz="1200" dirty="0">
                <a:latin typeface="Arial" panose="020B0604020202020204" pitchFamily="34" charset="0"/>
              </a:rPr>
              <a:t>.</a:t>
            </a:r>
            <a:r>
              <a:rPr lang="ko-KR" altLang="en-US" sz="1400" dirty="0">
                <a:latin typeface="Arial" panose="020B0604020202020204" pitchFamily="34" charset="0"/>
              </a:rPr>
              <a:t> </a:t>
            </a:r>
            <a:endParaRPr lang="ko-KR" altLang="en-US" sz="1400" b="0" i="0" dirty="0">
              <a:effectLst/>
              <a:latin typeface="Arial" panose="020B0604020202020204" pitchFamily="34" charset="0"/>
            </a:endParaRPr>
          </a:p>
        </p:txBody>
      </p:sp>
      <p:pic>
        <p:nvPicPr>
          <p:cNvPr id="9" name="그림 8">
            <a:extLst>
              <a:ext uri="{FF2B5EF4-FFF2-40B4-BE49-F238E27FC236}">
                <a16:creationId xmlns:a16="http://schemas.microsoft.com/office/drawing/2014/main" id="{A39CD944-F186-439F-993A-3DC8B47EC50D}"/>
              </a:ext>
            </a:extLst>
          </p:cNvPr>
          <p:cNvPicPr>
            <a:picLocks noChangeAspect="1"/>
          </p:cNvPicPr>
          <p:nvPr/>
        </p:nvPicPr>
        <p:blipFill>
          <a:blip r:embed="rId2"/>
          <a:stretch>
            <a:fillRect/>
          </a:stretch>
        </p:blipFill>
        <p:spPr>
          <a:xfrm>
            <a:off x="502055" y="2402433"/>
            <a:ext cx="3168352" cy="1231107"/>
          </a:xfrm>
          <a:prstGeom prst="rect">
            <a:avLst/>
          </a:prstGeom>
          <a:ln w="28575">
            <a:solidFill>
              <a:schemeClr val="accent1"/>
            </a:solidFill>
          </a:ln>
        </p:spPr>
      </p:pic>
      <p:pic>
        <p:nvPicPr>
          <p:cNvPr id="10" name="그림 9">
            <a:extLst>
              <a:ext uri="{FF2B5EF4-FFF2-40B4-BE49-F238E27FC236}">
                <a16:creationId xmlns:a16="http://schemas.microsoft.com/office/drawing/2014/main" id="{3D0FD897-F792-4834-817E-2B74F33D644E}"/>
              </a:ext>
            </a:extLst>
          </p:cNvPr>
          <p:cNvPicPr>
            <a:picLocks noChangeAspect="1"/>
          </p:cNvPicPr>
          <p:nvPr/>
        </p:nvPicPr>
        <p:blipFill>
          <a:blip r:embed="rId3"/>
          <a:stretch>
            <a:fillRect/>
          </a:stretch>
        </p:blipFill>
        <p:spPr>
          <a:xfrm>
            <a:off x="4139952" y="3068960"/>
            <a:ext cx="4392488" cy="398337"/>
          </a:xfrm>
          <a:prstGeom prst="rect">
            <a:avLst/>
          </a:prstGeom>
        </p:spPr>
      </p:pic>
      <p:pic>
        <p:nvPicPr>
          <p:cNvPr id="11" name="그림 10">
            <a:extLst>
              <a:ext uri="{FF2B5EF4-FFF2-40B4-BE49-F238E27FC236}">
                <a16:creationId xmlns:a16="http://schemas.microsoft.com/office/drawing/2014/main" id="{0F53A257-471C-4E79-8398-7EFF6023B7DC}"/>
              </a:ext>
            </a:extLst>
          </p:cNvPr>
          <p:cNvPicPr>
            <a:picLocks noChangeAspect="1"/>
          </p:cNvPicPr>
          <p:nvPr/>
        </p:nvPicPr>
        <p:blipFill>
          <a:blip r:embed="rId4"/>
          <a:stretch>
            <a:fillRect/>
          </a:stretch>
        </p:blipFill>
        <p:spPr>
          <a:xfrm>
            <a:off x="501073" y="5090412"/>
            <a:ext cx="3936619" cy="1460013"/>
          </a:xfrm>
          <a:prstGeom prst="rect">
            <a:avLst/>
          </a:prstGeom>
          <a:ln w="28575">
            <a:solidFill>
              <a:schemeClr val="accent1"/>
            </a:solidFill>
          </a:ln>
        </p:spPr>
      </p:pic>
    </p:spTree>
    <p:extLst>
      <p:ext uri="{BB962C8B-B14F-4D97-AF65-F5344CB8AC3E}">
        <p14:creationId xmlns:p14="http://schemas.microsoft.com/office/powerpoint/2010/main" val="2212107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EAC3DB7-8009-4574-B0B2-A76B132941C7}"/>
              </a:ext>
            </a:extLst>
          </p:cNvPr>
          <p:cNvSpPr/>
          <p:nvPr/>
        </p:nvSpPr>
        <p:spPr>
          <a:xfrm>
            <a:off x="1630168" y="1128398"/>
            <a:ext cx="2941831" cy="369332"/>
          </a:xfrm>
          <a:prstGeom prst="rect">
            <a:avLst/>
          </a:prstGeom>
        </p:spPr>
        <p:txBody>
          <a:bodyPr wrap="none">
            <a:spAutoFit/>
          </a:bodyPr>
          <a:lstStyle/>
          <a:p>
            <a:r>
              <a:rPr lang="en-US" altLang="ko-KR" dirty="0">
                <a:latin typeface="Roboto"/>
              </a:rPr>
              <a:t>Generalized Linear Models</a:t>
            </a:r>
            <a:endParaRPr lang="en-US" altLang="ko-KR" b="0" i="0" dirty="0">
              <a:effectLst/>
              <a:latin typeface="Roboto"/>
            </a:endParaRPr>
          </a:p>
        </p:txBody>
      </p:sp>
      <p:pic>
        <p:nvPicPr>
          <p:cNvPr id="6" name="그림 5">
            <a:extLst>
              <a:ext uri="{FF2B5EF4-FFF2-40B4-BE49-F238E27FC236}">
                <a16:creationId xmlns:a16="http://schemas.microsoft.com/office/drawing/2014/main" id="{0C813E1B-8589-4CB5-9C1C-C351066948DB}"/>
              </a:ext>
            </a:extLst>
          </p:cNvPr>
          <p:cNvPicPr>
            <a:picLocks noChangeAspect="1"/>
          </p:cNvPicPr>
          <p:nvPr/>
        </p:nvPicPr>
        <p:blipFill>
          <a:blip r:embed="rId2"/>
          <a:stretch>
            <a:fillRect/>
          </a:stretch>
        </p:blipFill>
        <p:spPr>
          <a:xfrm>
            <a:off x="394704" y="1742361"/>
            <a:ext cx="8354591" cy="4638967"/>
          </a:xfrm>
          <a:prstGeom prst="rect">
            <a:avLst/>
          </a:prstGeom>
        </p:spPr>
      </p:pic>
      <p:sp>
        <p:nvSpPr>
          <p:cNvPr id="8" name="직사각형 7">
            <a:extLst>
              <a:ext uri="{FF2B5EF4-FFF2-40B4-BE49-F238E27FC236}">
                <a16:creationId xmlns:a16="http://schemas.microsoft.com/office/drawing/2014/main" id="{9F2A0637-00BF-4327-A8EA-8C0AB16B9399}"/>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806784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9FEB7B99-9268-48E2-BF6D-D82F433EE471}"/>
              </a:ext>
            </a:extLst>
          </p:cNvPr>
          <p:cNvSpPr/>
          <p:nvPr/>
        </p:nvSpPr>
        <p:spPr>
          <a:xfrm>
            <a:off x="323528" y="806037"/>
            <a:ext cx="3659976" cy="369332"/>
          </a:xfrm>
          <a:prstGeom prst="rect">
            <a:avLst/>
          </a:prstGeom>
        </p:spPr>
        <p:txBody>
          <a:bodyPr wrap="none">
            <a:spAutoFit/>
          </a:bodyPr>
          <a:lstStyle/>
          <a:p>
            <a:r>
              <a:rPr lang="en-US" altLang="ko-KR" dirty="0">
                <a:latin typeface="Roboto"/>
              </a:rPr>
              <a:t>Generalized Estimating Equations</a:t>
            </a:r>
            <a:endParaRPr lang="en-US" altLang="ko-KR" b="0" i="0" dirty="0">
              <a:effectLst/>
              <a:latin typeface="Roboto"/>
            </a:endParaRPr>
          </a:p>
        </p:txBody>
      </p:sp>
      <p:sp>
        <p:nvSpPr>
          <p:cNvPr id="3" name="직사각형 2">
            <a:extLst>
              <a:ext uri="{FF2B5EF4-FFF2-40B4-BE49-F238E27FC236}">
                <a16:creationId xmlns:a16="http://schemas.microsoft.com/office/drawing/2014/main" id="{7E9EB862-0074-4E7F-BE4F-9C8E481D3BE1}"/>
              </a:ext>
            </a:extLst>
          </p:cNvPr>
          <p:cNvSpPr/>
          <p:nvPr/>
        </p:nvSpPr>
        <p:spPr>
          <a:xfrm>
            <a:off x="395536" y="1052736"/>
            <a:ext cx="8352928" cy="646331"/>
          </a:xfrm>
          <a:prstGeom prst="rect">
            <a:avLst/>
          </a:prstGeom>
        </p:spPr>
        <p:txBody>
          <a:bodyPr wrap="square">
            <a:spAutoFit/>
          </a:bodyPr>
          <a:lstStyle/>
          <a:p>
            <a:r>
              <a:rPr lang="en-US" altLang="ko-KR" sz="1200" dirty="0">
                <a:latin typeface="+mj-lt"/>
                <a:ea typeface="+mj-ea"/>
              </a:rPr>
              <a:t>Generalized Estimating Equations estimate generalized linear models for panel, cluster or repeated measures data when the observations are possibly correlated </a:t>
            </a:r>
            <a:r>
              <a:rPr lang="en-US" altLang="ko-KR" sz="1200" dirty="0" err="1">
                <a:latin typeface="+mj-lt"/>
                <a:ea typeface="+mj-ea"/>
              </a:rPr>
              <a:t>withing</a:t>
            </a:r>
            <a:r>
              <a:rPr lang="en-US" altLang="ko-KR" sz="1200" dirty="0">
                <a:latin typeface="+mj-lt"/>
                <a:ea typeface="+mj-ea"/>
              </a:rPr>
              <a:t> a cluster but uncorrelated across clusters. It supports estimation of the same one-parameter exponential families as Generalized Linear models (</a:t>
            </a:r>
            <a:r>
              <a:rPr lang="en-US" altLang="ko-KR" sz="1200" i="1" dirty="0">
                <a:latin typeface="+mj-lt"/>
                <a:ea typeface="+mj-ea"/>
              </a:rPr>
              <a:t>GLM</a:t>
            </a:r>
            <a:r>
              <a:rPr lang="en-US" altLang="ko-KR" sz="1200" dirty="0">
                <a:latin typeface="+mj-lt"/>
                <a:ea typeface="+mj-ea"/>
              </a:rPr>
              <a:t>)</a:t>
            </a:r>
            <a:endParaRPr lang="ko-KR" altLang="en-US" sz="1200" dirty="0">
              <a:latin typeface="+mj-lt"/>
              <a:ea typeface="+mj-ea"/>
            </a:endParaRPr>
          </a:p>
        </p:txBody>
      </p:sp>
      <p:pic>
        <p:nvPicPr>
          <p:cNvPr id="6" name="그림 5">
            <a:extLst>
              <a:ext uri="{FF2B5EF4-FFF2-40B4-BE49-F238E27FC236}">
                <a16:creationId xmlns:a16="http://schemas.microsoft.com/office/drawing/2014/main" id="{3B1849C5-F0ED-4FA4-8682-AE9E6814B761}"/>
              </a:ext>
            </a:extLst>
          </p:cNvPr>
          <p:cNvPicPr>
            <a:picLocks noChangeAspect="1"/>
          </p:cNvPicPr>
          <p:nvPr/>
        </p:nvPicPr>
        <p:blipFill>
          <a:blip r:embed="rId2"/>
          <a:stretch>
            <a:fillRect/>
          </a:stretch>
        </p:blipFill>
        <p:spPr>
          <a:xfrm>
            <a:off x="485204" y="1936220"/>
            <a:ext cx="8173591" cy="4696480"/>
          </a:xfrm>
          <a:prstGeom prst="rect">
            <a:avLst/>
          </a:prstGeom>
        </p:spPr>
      </p:pic>
      <p:sp>
        <p:nvSpPr>
          <p:cNvPr id="8" name="직사각형 7">
            <a:extLst>
              <a:ext uri="{FF2B5EF4-FFF2-40B4-BE49-F238E27FC236}">
                <a16:creationId xmlns:a16="http://schemas.microsoft.com/office/drawing/2014/main" id="{50246BFF-361C-4950-B755-993B5B737BC2}"/>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714479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6992623-A724-48CE-AF6C-C4CB0CDCDF3B}"/>
              </a:ext>
            </a:extLst>
          </p:cNvPr>
          <p:cNvSpPr/>
          <p:nvPr/>
        </p:nvSpPr>
        <p:spPr>
          <a:xfrm>
            <a:off x="539552" y="953668"/>
            <a:ext cx="3852401" cy="369332"/>
          </a:xfrm>
          <a:prstGeom prst="rect">
            <a:avLst/>
          </a:prstGeom>
        </p:spPr>
        <p:txBody>
          <a:bodyPr wrap="none">
            <a:spAutoFit/>
          </a:bodyPr>
          <a:lstStyle/>
          <a:p>
            <a:r>
              <a:rPr lang="en-US" altLang="ko-KR" dirty="0">
                <a:latin typeface="Roboto"/>
              </a:rPr>
              <a:t>Generalized Additive Models (GAM)</a:t>
            </a:r>
            <a:endParaRPr lang="en-US" altLang="ko-KR" b="0" i="0" dirty="0">
              <a:effectLst/>
              <a:latin typeface="Roboto"/>
            </a:endParaRPr>
          </a:p>
        </p:txBody>
      </p:sp>
      <p:sp>
        <p:nvSpPr>
          <p:cNvPr id="3" name="직사각형 2">
            <a:extLst>
              <a:ext uri="{FF2B5EF4-FFF2-40B4-BE49-F238E27FC236}">
                <a16:creationId xmlns:a16="http://schemas.microsoft.com/office/drawing/2014/main" id="{E13021CD-6FD1-4459-B195-A3503F1E41E1}"/>
              </a:ext>
            </a:extLst>
          </p:cNvPr>
          <p:cNvSpPr/>
          <p:nvPr/>
        </p:nvSpPr>
        <p:spPr>
          <a:xfrm>
            <a:off x="539552" y="1347998"/>
            <a:ext cx="7920880" cy="276999"/>
          </a:xfrm>
          <a:prstGeom prst="rect">
            <a:avLst/>
          </a:prstGeom>
        </p:spPr>
        <p:txBody>
          <a:bodyPr wrap="square">
            <a:spAutoFit/>
          </a:bodyPr>
          <a:lstStyle/>
          <a:p>
            <a:r>
              <a:rPr lang="en-US" altLang="ko-KR" sz="1200" dirty="0"/>
              <a:t>Generalized Additive Models allow for </a:t>
            </a:r>
            <a:r>
              <a:rPr lang="en-US" altLang="ko-KR" sz="1200" dirty="0">
                <a:highlight>
                  <a:srgbClr val="FFFF66"/>
                </a:highlight>
              </a:rPr>
              <a:t>penalized</a:t>
            </a:r>
            <a:r>
              <a:rPr lang="en-US" altLang="ko-KR" sz="1200" dirty="0"/>
              <a:t> estimation of smooth terms in generalized linear models.</a:t>
            </a:r>
            <a:endParaRPr lang="ko-KR" altLang="en-US" sz="1200" dirty="0"/>
          </a:p>
        </p:txBody>
      </p:sp>
      <p:sp>
        <p:nvSpPr>
          <p:cNvPr id="6" name="직사각형 5">
            <a:extLst>
              <a:ext uri="{FF2B5EF4-FFF2-40B4-BE49-F238E27FC236}">
                <a16:creationId xmlns:a16="http://schemas.microsoft.com/office/drawing/2014/main" id="{49C051CD-1264-4B53-9314-284EAD759E02}"/>
              </a:ext>
            </a:extLst>
          </p:cNvPr>
          <p:cNvSpPr/>
          <p:nvPr/>
        </p:nvSpPr>
        <p:spPr>
          <a:xfrm>
            <a:off x="395536" y="1772816"/>
            <a:ext cx="7992888" cy="2828595"/>
          </a:xfrm>
          <a:prstGeom prst="rect">
            <a:avLst/>
          </a:prstGeom>
        </p:spPr>
        <p:txBody>
          <a:bodyPr wrap="square">
            <a:spAutoFit/>
          </a:bodyPr>
          <a:lstStyle/>
          <a:p>
            <a:pPr marL="285750" indent="-285750">
              <a:lnSpc>
                <a:spcPct val="150000"/>
              </a:lnSpc>
              <a:buFont typeface="Wingdings" panose="05000000000000000000" pitchFamily="2" charset="2"/>
              <a:buChar char="§"/>
            </a:pPr>
            <a:r>
              <a:rPr lang="ko-KR" altLang="en-US" sz="1200" dirty="0">
                <a:solidFill>
                  <a:srgbClr val="000000"/>
                </a:solidFill>
                <a:latin typeface="Helvetica Neue"/>
              </a:rPr>
              <a:t>설명변수 각 </a:t>
            </a:r>
            <a:r>
              <a:rPr lang="en-US" altLang="ko-KR" sz="1200" dirty="0" err="1">
                <a:solidFill>
                  <a:srgbClr val="000000"/>
                </a:solidFill>
                <a:latin typeface="Helvetica Neue"/>
              </a:rPr>
              <a:t>Xj</a:t>
            </a:r>
            <a:r>
              <a:rPr lang="ko-KR" altLang="en-US" sz="1200" dirty="0">
                <a:solidFill>
                  <a:srgbClr val="000000"/>
                </a:solidFill>
                <a:latin typeface="Helvetica Neue"/>
              </a:rPr>
              <a:t>에 대해 별도로 </a:t>
            </a:r>
            <a:r>
              <a:rPr lang="en-US" altLang="ko-KR" sz="1200" dirty="0">
                <a:solidFill>
                  <a:srgbClr val="000000"/>
                </a:solidFill>
                <a:latin typeface="Helvetica Neue"/>
              </a:rPr>
              <a:t>fj</a:t>
            </a:r>
            <a:r>
              <a:rPr lang="ko-KR" altLang="en-US" sz="1200" dirty="0">
                <a:solidFill>
                  <a:srgbClr val="000000"/>
                </a:solidFill>
                <a:latin typeface="Helvetica Neue"/>
              </a:rPr>
              <a:t>를 계산하고 그 다음에 이들의 </a:t>
            </a:r>
            <a:r>
              <a:rPr lang="ko-KR" altLang="en-US" sz="1200" dirty="0">
                <a:solidFill>
                  <a:srgbClr val="000000"/>
                </a:solidFill>
                <a:highlight>
                  <a:srgbClr val="FFFF00"/>
                </a:highlight>
                <a:latin typeface="Helvetica Neue"/>
              </a:rPr>
              <a:t>기여를 모두 더하기 때문에 가법모델</a:t>
            </a:r>
            <a:r>
              <a:rPr lang="ko-KR" altLang="en-US" sz="1200" dirty="0">
                <a:solidFill>
                  <a:srgbClr val="000000"/>
                </a:solidFill>
                <a:latin typeface="Helvetica Neue"/>
              </a:rPr>
              <a:t>이라 함</a:t>
            </a:r>
            <a:r>
              <a:rPr lang="en-US" altLang="ko-KR" sz="1200" dirty="0">
                <a:solidFill>
                  <a:srgbClr val="000000"/>
                </a:solidFill>
                <a:latin typeface="Helvetica Neue"/>
              </a:rPr>
              <a:t>.</a:t>
            </a:r>
          </a:p>
          <a:p>
            <a:pPr marL="285750" indent="-285750">
              <a:lnSpc>
                <a:spcPct val="150000"/>
              </a:lnSpc>
              <a:buFont typeface="Wingdings" panose="05000000000000000000" pitchFamily="2" charset="2"/>
              <a:buChar char="§"/>
            </a:pPr>
            <a:r>
              <a:rPr lang="ko-KR" altLang="en-US" sz="1200" dirty="0"/>
              <a:t>일반화 가법모형</a:t>
            </a:r>
            <a:r>
              <a:rPr lang="en-US" altLang="ko-KR" sz="1200" dirty="0"/>
              <a:t>(GAM)</a:t>
            </a:r>
            <a:r>
              <a:rPr lang="ko-KR" altLang="en-US" sz="1200" dirty="0"/>
              <a:t>은 생물학</a:t>
            </a:r>
            <a:r>
              <a:rPr lang="en-US" altLang="ko-KR" sz="1200" dirty="0"/>
              <a:t>, </a:t>
            </a:r>
            <a:r>
              <a:rPr lang="ko-KR" altLang="en-US" sz="1200" dirty="0"/>
              <a:t>의학</a:t>
            </a:r>
            <a:r>
              <a:rPr lang="en-US" altLang="ko-KR" sz="1200" dirty="0"/>
              <a:t>, </a:t>
            </a:r>
            <a:r>
              <a:rPr lang="ko-KR" altLang="en-US" sz="1200" dirty="0" err="1"/>
              <a:t>환경학</a:t>
            </a:r>
            <a:r>
              <a:rPr lang="ko-KR" altLang="en-US" sz="1200" dirty="0"/>
              <a:t> 등 여러 분야에서 접할 수 있는 </a:t>
            </a:r>
            <a:r>
              <a:rPr lang="ko-KR" altLang="en-US" sz="1200" dirty="0">
                <a:highlight>
                  <a:srgbClr val="FFFF00"/>
                </a:highlight>
              </a:rPr>
              <a:t>복잡한 비선형관계를 분석할 </a:t>
            </a:r>
            <a:r>
              <a:rPr lang="ko-KR" altLang="en-US" sz="1200" dirty="0"/>
              <a:t>수 있게 해주는 다재 다능한 모형</a:t>
            </a:r>
            <a:endParaRPr lang="en-US" altLang="ko-KR" sz="1200" dirty="0"/>
          </a:p>
          <a:p>
            <a:pPr marL="285750" indent="-285750">
              <a:lnSpc>
                <a:spcPct val="150000"/>
              </a:lnSpc>
              <a:buFont typeface="Wingdings" panose="05000000000000000000" pitchFamily="2" charset="2"/>
              <a:buChar char="§"/>
            </a:pPr>
            <a:r>
              <a:rPr lang="ko-KR" altLang="en-US" sz="1200" dirty="0"/>
              <a:t>통계학적인 모형을 만들 때 모형의 유연성</a:t>
            </a:r>
            <a:r>
              <a:rPr lang="en-US" altLang="ko-KR" sz="1200" dirty="0"/>
              <a:t>(flexibility)</a:t>
            </a:r>
            <a:r>
              <a:rPr lang="ko-KR" altLang="en-US" sz="1200" dirty="0"/>
              <a:t>과 해석가능성</a:t>
            </a:r>
            <a:r>
              <a:rPr lang="en-US" altLang="ko-KR" sz="1200" dirty="0"/>
              <a:t>(interpretability)</a:t>
            </a:r>
            <a:r>
              <a:rPr lang="ko-KR" altLang="en-US" sz="1200" dirty="0"/>
              <a:t>은 서로 상충하는 관계</a:t>
            </a:r>
            <a:r>
              <a:rPr lang="en-US" altLang="ko-KR" sz="1200" dirty="0"/>
              <a:t>(trade-off)</a:t>
            </a:r>
          </a:p>
          <a:p>
            <a:pPr marL="285750" indent="-285750">
              <a:lnSpc>
                <a:spcPct val="150000"/>
              </a:lnSpc>
              <a:buFont typeface="Wingdings" panose="05000000000000000000" pitchFamily="2" charset="2"/>
              <a:buChar char="§"/>
            </a:pPr>
            <a:r>
              <a:rPr lang="ko-KR" altLang="en-US" sz="1200" dirty="0"/>
              <a:t>선형회귀와 같은 단순한 모형은 사용하기 쉽고 해석하기 쉬우며 인수의 뜻도 해석하기 쉽다</a:t>
            </a:r>
            <a:r>
              <a:rPr lang="en-US" altLang="ko-KR" sz="1200" dirty="0"/>
              <a:t>. </a:t>
            </a:r>
          </a:p>
          <a:p>
            <a:pPr marL="285750" indent="-285750">
              <a:lnSpc>
                <a:spcPct val="150000"/>
              </a:lnSpc>
              <a:buFont typeface="Wingdings" panose="05000000000000000000" pitchFamily="2" charset="2"/>
              <a:buChar char="§"/>
            </a:pPr>
            <a:r>
              <a:rPr lang="ko-KR" altLang="en-US" sz="1200" dirty="0"/>
              <a:t>선형관계로 설명할 수 없는 현상을 설명하려면 보다 복잡한 모형이 필요하다</a:t>
            </a:r>
            <a:r>
              <a:rPr lang="en-US" altLang="ko-KR" sz="1200" dirty="0"/>
              <a:t>. </a:t>
            </a:r>
          </a:p>
          <a:p>
            <a:pPr marL="285750" indent="-285750">
              <a:lnSpc>
                <a:spcPct val="150000"/>
              </a:lnSpc>
              <a:buFont typeface="Wingdings" panose="05000000000000000000" pitchFamily="2" charset="2"/>
              <a:buChar char="§"/>
            </a:pPr>
            <a:r>
              <a:rPr lang="ko-KR" altLang="en-US" sz="1200" dirty="0"/>
              <a:t>신경망과 같은 기계학습 모형은 복잡한 관계를 예측하는 능력은 뛰어나지만 많은 데이터를 필요로 하고 해석하기 어렵고 모형의 결과로부터 추론하는 것이 매우 어렵다</a:t>
            </a:r>
            <a:r>
              <a:rPr lang="en-US" altLang="ko-KR" sz="1200" dirty="0"/>
              <a:t>. </a:t>
            </a:r>
          </a:p>
          <a:p>
            <a:pPr marL="285750" indent="-285750">
              <a:lnSpc>
                <a:spcPct val="150000"/>
              </a:lnSpc>
              <a:buFont typeface="Wingdings" panose="05000000000000000000" pitchFamily="2" charset="2"/>
              <a:buChar char="§"/>
            </a:pPr>
            <a:r>
              <a:rPr lang="ko-KR" altLang="en-US" sz="1200" dirty="0"/>
              <a:t>복잡한 비선형관계를 </a:t>
            </a:r>
            <a:r>
              <a:rPr lang="ko-KR" altLang="en-US" sz="1200" dirty="0" err="1"/>
              <a:t>적합시킬</a:t>
            </a:r>
            <a:r>
              <a:rPr lang="ko-KR" altLang="en-US" sz="1200" dirty="0"/>
              <a:t> 수 있으며 매우 좋은 예측을 할 수 있는 반면 통계적 추론이 가능할 뿐만 아니라 모형의 구조를 이해하고 설명할 수 있으며 예측에 대한 설명도 가능</a:t>
            </a:r>
            <a:endParaRPr lang="en-US" altLang="ko-KR" sz="1200" dirty="0">
              <a:solidFill>
                <a:srgbClr val="000000"/>
              </a:solidFill>
              <a:latin typeface="Helvetica Neue"/>
            </a:endParaRPr>
          </a:p>
        </p:txBody>
      </p:sp>
      <p:sp>
        <p:nvSpPr>
          <p:cNvPr id="8" name="직사각형 7">
            <a:extLst>
              <a:ext uri="{FF2B5EF4-FFF2-40B4-BE49-F238E27FC236}">
                <a16:creationId xmlns:a16="http://schemas.microsoft.com/office/drawing/2014/main" id="{7E925299-657D-4858-87FE-EED49AFF17AF}"/>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506975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1236ECE2-7B76-49B6-A490-A3947FD042BE}"/>
              </a:ext>
            </a:extLst>
          </p:cNvPr>
          <p:cNvSpPr/>
          <p:nvPr/>
        </p:nvSpPr>
        <p:spPr>
          <a:xfrm>
            <a:off x="539552" y="1268760"/>
            <a:ext cx="7776864" cy="923330"/>
          </a:xfrm>
          <a:prstGeom prst="rect">
            <a:avLst/>
          </a:prstGeom>
        </p:spPr>
        <p:txBody>
          <a:bodyPr wrap="square">
            <a:spAutoFit/>
          </a:bodyPr>
          <a:lstStyle/>
          <a:p>
            <a:r>
              <a:rPr lang="ko-KR" altLang="en-US" b="1" dirty="0">
                <a:solidFill>
                  <a:srgbClr val="333333"/>
                </a:solidFill>
                <a:latin typeface="Helvetica Neue"/>
              </a:rPr>
              <a:t>다중 </a:t>
            </a:r>
            <a:r>
              <a:rPr lang="ko-KR" altLang="en-US" b="1" dirty="0" err="1">
                <a:solidFill>
                  <a:srgbClr val="333333"/>
                </a:solidFill>
                <a:latin typeface="Helvetica Neue"/>
              </a:rPr>
              <a:t>일반화가법모형</a:t>
            </a:r>
            <a:r>
              <a:rPr lang="ko-KR" altLang="en-US" b="1" dirty="0">
                <a:solidFill>
                  <a:srgbClr val="333333"/>
                </a:solidFill>
                <a:latin typeface="Helvetica Neue"/>
              </a:rPr>
              <a:t> </a:t>
            </a:r>
            <a:r>
              <a:rPr lang="en-US" altLang="ko-KR" b="1" dirty="0">
                <a:solidFill>
                  <a:srgbClr val="333333"/>
                </a:solidFill>
                <a:latin typeface="Helvetica Neue"/>
              </a:rPr>
              <a:t>(Multiple GAMs)</a:t>
            </a:r>
          </a:p>
          <a:p>
            <a:r>
              <a:rPr lang="en-US" altLang="ko-KR" sz="1200" dirty="0">
                <a:solidFill>
                  <a:srgbClr val="333333"/>
                </a:solidFill>
                <a:latin typeface="Helvetica Neue"/>
              </a:rPr>
              <a:t>GAM</a:t>
            </a:r>
            <a:r>
              <a:rPr lang="ko-KR" altLang="en-US" sz="1200" dirty="0">
                <a:solidFill>
                  <a:srgbClr val="333333"/>
                </a:solidFill>
                <a:latin typeface="Helvetica Neue"/>
              </a:rPr>
              <a:t>의 설명변수로 여러 개의 변수를 선택할 수 있으며 연속형 변수인 경우 곡선형태의 비선형효과 또는 </a:t>
            </a:r>
            <a:endParaRPr lang="en-US" altLang="ko-KR" sz="1200" dirty="0">
              <a:solidFill>
                <a:srgbClr val="333333"/>
              </a:solidFill>
              <a:latin typeface="Helvetica Neue"/>
            </a:endParaRPr>
          </a:p>
          <a:p>
            <a:r>
              <a:rPr lang="ko-KR" altLang="en-US" sz="1200" dirty="0">
                <a:solidFill>
                  <a:srgbClr val="333333"/>
                </a:solidFill>
                <a:latin typeface="Helvetica Neue"/>
              </a:rPr>
              <a:t>선형효과를 선택할 수 있으며 범주형 변수도 선택 가능하며 범주형 변수의 각각의 범주에 따라 서로 다른 비선형 효과를 선택</a:t>
            </a:r>
            <a:endParaRPr lang="ko-KR" altLang="en-US" sz="1200" b="0" i="0" dirty="0">
              <a:solidFill>
                <a:srgbClr val="333333"/>
              </a:solidFill>
              <a:effectLst/>
              <a:latin typeface="Helvetica Neue"/>
            </a:endParaRPr>
          </a:p>
        </p:txBody>
      </p:sp>
      <p:sp>
        <p:nvSpPr>
          <p:cNvPr id="3" name="직사각형 2">
            <a:extLst>
              <a:ext uri="{FF2B5EF4-FFF2-40B4-BE49-F238E27FC236}">
                <a16:creationId xmlns:a16="http://schemas.microsoft.com/office/drawing/2014/main" id="{C35160DC-BF55-4BA3-B099-543D935F50A9}"/>
              </a:ext>
            </a:extLst>
          </p:cNvPr>
          <p:cNvSpPr/>
          <p:nvPr/>
        </p:nvSpPr>
        <p:spPr>
          <a:xfrm>
            <a:off x="515871" y="2564979"/>
            <a:ext cx="7692040" cy="1292662"/>
          </a:xfrm>
          <a:prstGeom prst="rect">
            <a:avLst/>
          </a:prstGeom>
        </p:spPr>
        <p:txBody>
          <a:bodyPr wrap="square">
            <a:spAutoFit/>
          </a:bodyPr>
          <a:lstStyle/>
          <a:p>
            <a:r>
              <a:rPr lang="ko-KR" altLang="en-US" b="1" dirty="0">
                <a:solidFill>
                  <a:srgbClr val="333333"/>
                </a:solidFill>
                <a:latin typeface="Helvetica Neue"/>
              </a:rPr>
              <a:t>모형의 </a:t>
            </a:r>
            <a:r>
              <a:rPr lang="ko-KR" altLang="en-US" b="1" dirty="0" err="1">
                <a:solidFill>
                  <a:srgbClr val="333333"/>
                </a:solidFill>
                <a:latin typeface="Helvetica Neue"/>
              </a:rPr>
              <a:t>평활항</a:t>
            </a:r>
            <a:endParaRPr lang="ko-KR" altLang="en-US" b="1" dirty="0">
              <a:solidFill>
                <a:srgbClr val="333333"/>
              </a:solidFill>
              <a:latin typeface="Helvetica Neue"/>
            </a:endParaRPr>
          </a:p>
          <a:p>
            <a:r>
              <a:rPr lang="ko-KR" altLang="en-US" sz="1200" dirty="0" err="1">
                <a:solidFill>
                  <a:srgbClr val="333333"/>
                </a:solidFill>
                <a:latin typeface="Helvetica Neue"/>
              </a:rPr>
              <a:t>모수</a:t>
            </a:r>
            <a:r>
              <a:rPr lang="ko-KR" altLang="en-US" sz="1200" dirty="0">
                <a:solidFill>
                  <a:srgbClr val="333333"/>
                </a:solidFill>
                <a:latin typeface="Helvetica Neue"/>
              </a:rPr>
              <a:t> 항 다음에는 </a:t>
            </a:r>
            <a:r>
              <a:rPr lang="ko-KR" altLang="en-US" sz="1200" dirty="0" err="1">
                <a:solidFill>
                  <a:srgbClr val="333333"/>
                </a:solidFill>
                <a:latin typeface="Helvetica Neue"/>
              </a:rPr>
              <a:t>평활항에</a:t>
            </a:r>
            <a:r>
              <a:rPr lang="ko-KR" altLang="en-US" sz="1200" dirty="0">
                <a:solidFill>
                  <a:srgbClr val="333333"/>
                </a:solidFill>
                <a:latin typeface="Helvetica Neue"/>
              </a:rPr>
              <a:t> 대한 부분</a:t>
            </a:r>
            <a:r>
              <a:rPr lang="en-US" altLang="ko-KR" sz="1200" dirty="0">
                <a:solidFill>
                  <a:srgbClr val="333333"/>
                </a:solidFill>
                <a:latin typeface="Helvetica Neue"/>
              </a:rPr>
              <a:t>. </a:t>
            </a:r>
            <a:r>
              <a:rPr lang="ko-KR" altLang="en-US" sz="1200" dirty="0" err="1">
                <a:solidFill>
                  <a:srgbClr val="333333"/>
                </a:solidFill>
                <a:latin typeface="Helvetica Neue"/>
              </a:rPr>
              <a:t>평활항의</a:t>
            </a:r>
            <a:r>
              <a:rPr lang="ko-KR" altLang="en-US" sz="1200" dirty="0">
                <a:solidFill>
                  <a:srgbClr val="333333"/>
                </a:solidFill>
                <a:latin typeface="Helvetica Neue"/>
              </a:rPr>
              <a:t> 회귀계수는 출력되지 않는데 그 이유는 각 </a:t>
            </a:r>
            <a:r>
              <a:rPr lang="ko-KR" altLang="en-US" sz="1200" dirty="0" err="1">
                <a:solidFill>
                  <a:srgbClr val="333333"/>
                </a:solidFill>
                <a:latin typeface="Helvetica Neue"/>
              </a:rPr>
              <a:t>평활항마다</a:t>
            </a:r>
            <a:r>
              <a:rPr lang="ko-KR" altLang="en-US" sz="1200" dirty="0">
                <a:solidFill>
                  <a:srgbClr val="333333"/>
                </a:solidFill>
                <a:latin typeface="Helvetica Neue"/>
              </a:rPr>
              <a:t> 기저함수의 </a:t>
            </a:r>
            <a:r>
              <a:rPr lang="ko-KR" altLang="en-US" sz="1200" dirty="0" err="1">
                <a:solidFill>
                  <a:srgbClr val="333333"/>
                </a:solidFill>
                <a:latin typeface="Helvetica Neue"/>
              </a:rPr>
              <a:t>갯수에</a:t>
            </a:r>
            <a:r>
              <a:rPr lang="ko-KR" altLang="en-US" sz="1200" dirty="0">
                <a:solidFill>
                  <a:srgbClr val="333333"/>
                </a:solidFill>
                <a:latin typeface="Helvetica Neue"/>
              </a:rPr>
              <a:t> 따라 회귀계수가 </a:t>
            </a:r>
            <a:r>
              <a:rPr lang="ko-KR" altLang="en-US" sz="1200" dirty="0" err="1">
                <a:solidFill>
                  <a:srgbClr val="333333"/>
                </a:solidFill>
                <a:latin typeface="Helvetica Neue"/>
              </a:rPr>
              <a:t>여러개</a:t>
            </a:r>
            <a:r>
              <a:rPr lang="ko-KR" altLang="en-US" sz="1200" dirty="0">
                <a:solidFill>
                  <a:srgbClr val="333333"/>
                </a:solidFill>
                <a:latin typeface="Helvetica Neue"/>
              </a:rPr>
              <a:t> 존재하기 때문이다</a:t>
            </a:r>
            <a:r>
              <a:rPr lang="en-US" altLang="ko-KR" sz="1200" dirty="0">
                <a:solidFill>
                  <a:srgbClr val="333333"/>
                </a:solidFill>
                <a:latin typeface="Helvetica Neue"/>
              </a:rPr>
              <a:t>. </a:t>
            </a:r>
          </a:p>
          <a:p>
            <a:r>
              <a:rPr lang="ko-KR" altLang="en-US" sz="1200" dirty="0">
                <a:solidFill>
                  <a:srgbClr val="333333"/>
                </a:solidFill>
                <a:latin typeface="Helvetica Neue"/>
              </a:rPr>
              <a:t>회귀계수 대신 첫번째 열에 </a:t>
            </a:r>
            <a:r>
              <a:rPr lang="en-US" altLang="ko-KR" sz="1200" i="1" dirty="0" err="1">
                <a:solidFill>
                  <a:srgbClr val="333333"/>
                </a:solidFill>
                <a:latin typeface="Helvetica Neue"/>
              </a:rPr>
              <a:t>edf</a:t>
            </a:r>
            <a:r>
              <a:rPr lang="ko-KR" altLang="en-US" sz="1200" dirty="0">
                <a:solidFill>
                  <a:srgbClr val="333333"/>
                </a:solidFill>
                <a:latin typeface="Helvetica Neue"/>
              </a:rPr>
              <a:t>가 출력되는데 이는 유효자유도</a:t>
            </a:r>
            <a:r>
              <a:rPr lang="en-US" altLang="ko-KR" sz="1200" dirty="0">
                <a:solidFill>
                  <a:srgbClr val="333333"/>
                </a:solidFill>
                <a:latin typeface="Helvetica Neue"/>
              </a:rPr>
              <a:t>(effective degrees of freedom)</a:t>
            </a:r>
            <a:r>
              <a:rPr lang="ko-KR" altLang="en-US" sz="1200" dirty="0">
                <a:solidFill>
                  <a:srgbClr val="333333"/>
                </a:solidFill>
                <a:latin typeface="Helvetica Neue"/>
              </a:rPr>
              <a:t>이다</a:t>
            </a:r>
            <a:r>
              <a:rPr lang="en-US" altLang="ko-KR" sz="1200" dirty="0">
                <a:solidFill>
                  <a:srgbClr val="333333"/>
                </a:solidFill>
                <a:latin typeface="Helvetica Neue"/>
              </a:rPr>
              <a:t>. </a:t>
            </a:r>
          </a:p>
          <a:p>
            <a:r>
              <a:rPr lang="ko-KR" altLang="en-US" sz="1200" dirty="0">
                <a:solidFill>
                  <a:srgbClr val="333333"/>
                </a:solidFill>
                <a:latin typeface="Helvetica Neue"/>
              </a:rPr>
              <a:t>이 값은 </a:t>
            </a:r>
            <a:r>
              <a:rPr lang="ko-KR" altLang="en-US" sz="1200" dirty="0" err="1">
                <a:solidFill>
                  <a:srgbClr val="333333"/>
                </a:solidFill>
                <a:latin typeface="Helvetica Neue"/>
              </a:rPr>
              <a:t>평활항의</a:t>
            </a:r>
            <a:r>
              <a:rPr lang="ko-KR" altLang="en-US" sz="1200" dirty="0">
                <a:solidFill>
                  <a:srgbClr val="333333"/>
                </a:solidFill>
                <a:latin typeface="Helvetica Neue"/>
              </a:rPr>
              <a:t> 복잡성을 </a:t>
            </a:r>
            <a:r>
              <a:rPr lang="ko-KR" altLang="en-US" sz="1200" dirty="0" err="1">
                <a:solidFill>
                  <a:srgbClr val="333333"/>
                </a:solidFill>
                <a:latin typeface="Helvetica Neue"/>
              </a:rPr>
              <a:t>나타내준다</a:t>
            </a:r>
            <a:r>
              <a:rPr lang="en-US" altLang="ko-KR" sz="1200" dirty="0">
                <a:solidFill>
                  <a:srgbClr val="333333"/>
                </a:solidFill>
                <a:latin typeface="Helvetica Neue"/>
              </a:rPr>
              <a:t>. </a:t>
            </a:r>
          </a:p>
          <a:p>
            <a:r>
              <a:rPr lang="en-US" altLang="ko-KR" sz="1200" dirty="0" err="1">
                <a:solidFill>
                  <a:srgbClr val="333333"/>
                </a:solidFill>
                <a:latin typeface="Helvetica Neue"/>
              </a:rPr>
              <a:t>edf</a:t>
            </a:r>
            <a:r>
              <a:rPr lang="ko-KR" altLang="en-US" sz="1200" dirty="0">
                <a:solidFill>
                  <a:srgbClr val="333333"/>
                </a:solidFill>
                <a:latin typeface="Helvetica Neue"/>
              </a:rPr>
              <a:t>가 </a:t>
            </a:r>
            <a:r>
              <a:rPr lang="en-US" altLang="ko-KR" sz="1200" dirty="0">
                <a:solidFill>
                  <a:srgbClr val="333333"/>
                </a:solidFill>
                <a:latin typeface="Helvetica Neue"/>
              </a:rPr>
              <a:t>1</a:t>
            </a:r>
            <a:r>
              <a:rPr lang="ko-KR" altLang="en-US" sz="1200" dirty="0">
                <a:solidFill>
                  <a:srgbClr val="333333"/>
                </a:solidFill>
                <a:latin typeface="Helvetica Neue"/>
              </a:rPr>
              <a:t>인 것은 직선을 뜻하며 </a:t>
            </a:r>
            <a:r>
              <a:rPr lang="en-US" altLang="ko-KR" sz="1200" dirty="0" err="1">
                <a:solidFill>
                  <a:srgbClr val="333333"/>
                </a:solidFill>
                <a:latin typeface="Helvetica Neue"/>
              </a:rPr>
              <a:t>edf</a:t>
            </a:r>
            <a:r>
              <a:rPr lang="ko-KR" altLang="en-US" sz="1200" dirty="0">
                <a:solidFill>
                  <a:srgbClr val="333333"/>
                </a:solidFill>
                <a:latin typeface="Helvetica Neue"/>
              </a:rPr>
              <a:t>가 </a:t>
            </a:r>
            <a:r>
              <a:rPr lang="en-US" altLang="ko-KR" sz="1200" dirty="0">
                <a:solidFill>
                  <a:srgbClr val="333333"/>
                </a:solidFill>
                <a:latin typeface="Helvetica Neue"/>
              </a:rPr>
              <a:t>2</a:t>
            </a:r>
            <a:r>
              <a:rPr lang="ko-KR" altLang="en-US" sz="1200" dirty="0">
                <a:solidFill>
                  <a:srgbClr val="333333"/>
                </a:solidFill>
                <a:latin typeface="Helvetica Neue"/>
              </a:rPr>
              <a:t>인 것은 제곱항을 뜻한다</a:t>
            </a:r>
            <a:r>
              <a:rPr lang="en-US" altLang="ko-KR" sz="1200" dirty="0">
                <a:solidFill>
                  <a:srgbClr val="333333"/>
                </a:solidFill>
                <a:latin typeface="Helvetica Neue"/>
              </a:rPr>
              <a:t>. </a:t>
            </a:r>
            <a:r>
              <a:rPr lang="en-US" altLang="ko-KR" sz="1200" dirty="0" err="1">
                <a:solidFill>
                  <a:srgbClr val="333333"/>
                </a:solidFill>
                <a:latin typeface="Helvetica Neue"/>
              </a:rPr>
              <a:t>edf</a:t>
            </a:r>
            <a:r>
              <a:rPr lang="ko-KR" altLang="en-US" sz="1200" dirty="0">
                <a:solidFill>
                  <a:srgbClr val="333333"/>
                </a:solidFill>
                <a:latin typeface="Helvetica Neue"/>
              </a:rPr>
              <a:t>가 클수록 곡선은 더욱 복잡해진다</a:t>
            </a:r>
            <a:r>
              <a:rPr lang="en-US" altLang="ko-KR" sz="1200" dirty="0">
                <a:solidFill>
                  <a:srgbClr val="333333"/>
                </a:solidFill>
                <a:latin typeface="Helvetica Neue"/>
              </a:rPr>
              <a:t>. </a:t>
            </a:r>
            <a:endParaRPr lang="en-US" altLang="ko-KR" sz="1200" b="0" i="0" dirty="0">
              <a:solidFill>
                <a:srgbClr val="333333"/>
              </a:solidFill>
              <a:effectLst/>
              <a:latin typeface="Helvetica Neue"/>
            </a:endParaRPr>
          </a:p>
        </p:txBody>
      </p:sp>
      <p:sp>
        <p:nvSpPr>
          <p:cNvPr id="7" name="직사각형 6">
            <a:extLst>
              <a:ext uri="{FF2B5EF4-FFF2-40B4-BE49-F238E27FC236}">
                <a16:creationId xmlns:a16="http://schemas.microsoft.com/office/drawing/2014/main" id="{649A64AA-2D17-423D-B9A6-595CD44FE30D}"/>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368536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36672B3-047F-42F2-8C9F-E38DD975825A}"/>
              </a:ext>
            </a:extLst>
          </p:cNvPr>
          <p:cNvSpPr/>
          <p:nvPr/>
        </p:nvSpPr>
        <p:spPr>
          <a:xfrm>
            <a:off x="305780" y="946213"/>
            <a:ext cx="2428870" cy="369332"/>
          </a:xfrm>
          <a:prstGeom prst="rect">
            <a:avLst/>
          </a:prstGeom>
        </p:spPr>
        <p:txBody>
          <a:bodyPr wrap="none">
            <a:spAutoFit/>
          </a:bodyPr>
          <a:lstStyle/>
          <a:p>
            <a:r>
              <a:rPr lang="en-US" altLang="ko-KR" dirty="0">
                <a:latin typeface="Roboto"/>
              </a:rPr>
              <a:t>Robust Linear Models</a:t>
            </a:r>
            <a:endParaRPr lang="en-US" altLang="ko-KR" b="0" i="0" dirty="0">
              <a:effectLst/>
              <a:latin typeface="Roboto"/>
            </a:endParaRPr>
          </a:p>
        </p:txBody>
      </p:sp>
      <p:pic>
        <p:nvPicPr>
          <p:cNvPr id="3" name="그림 2">
            <a:extLst>
              <a:ext uri="{FF2B5EF4-FFF2-40B4-BE49-F238E27FC236}">
                <a16:creationId xmlns:a16="http://schemas.microsoft.com/office/drawing/2014/main" id="{7A276608-E6C9-4033-BFE4-F5A9EC4AA524}"/>
              </a:ext>
            </a:extLst>
          </p:cNvPr>
          <p:cNvPicPr>
            <a:picLocks noChangeAspect="1"/>
          </p:cNvPicPr>
          <p:nvPr/>
        </p:nvPicPr>
        <p:blipFill>
          <a:blip r:embed="rId2"/>
          <a:stretch>
            <a:fillRect/>
          </a:stretch>
        </p:blipFill>
        <p:spPr>
          <a:xfrm>
            <a:off x="539552" y="2708920"/>
            <a:ext cx="7331919" cy="3591207"/>
          </a:xfrm>
          <a:prstGeom prst="rect">
            <a:avLst/>
          </a:prstGeom>
        </p:spPr>
      </p:pic>
      <p:sp>
        <p:nvSpPr>
          <p:cNvPr id="6" name="직사각형 5">
            <a:extLst>
              <a:ext uri="{FF2B5EF4-FFF2-40B4-BE49-F238E27FC236}">
                <a16:creationId xmlns:a16="http://schemas.microsoft.com/office/drawing/2014/main" id="{F0B253AA-1156-470C-BA87-5BC64D0A26DC}"/>
              </a:ext>
            </a:extLst>
          </p:cNvPr>
          <p:cNvSpPr/>
          <p:nvPr/>
        </p:nvSpPr>
        <p:spPr>
          <a:xfrm>
            <a:off x="305780" y="1315545"/>
            <a:ext cx="8532440" cy="1170192"/>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b="1" dirty="0">
                <a:highlight>
                  <a:srgbClr val="FFFF66"/>
                </a:highlight>
              </a:rPr>
              <a:t>일반 회귀분석 </a:t>
            </a:r>
            <a:r>
              <a:rPr lang="en-US" altLang="ko-KR" sz="1200" dirty="0">
                <a:highlight>
                  <a:srgbClr val="FFFF66"/>
                </a:highlight>
              </a:rPr>
              <a:t>: </a:t>
            </a:r>
            <a:r>
              <a:rPr lang="ko-KR" altLang="en-US" sz="1200" dirty="0">
                <a:highlight>
                  <a:srgbClr val="FFFF66"/>
                </a:highlight>
              </a:rPr>
              <a:t> </a:t>
            </a:r>
            <a:r>
              <a:rPr lang="ko-KR" altLang="en-US" sz="1200" dirty="0"/>
              <a:t>예측식을 구성하는 독립변수들의 예측계수</a:t>
            </a:r>
            <a:r>
              <a:rPr lang="en-US" altLang="ko-KR" sz="1200" dirty="0"/>
              <a:t>(</a:t>
            </a:r>
            <a:r>
              <a:rPr lang="ko-KR" altLang="en-US" sz="1200" dirty="0"/>
              <a:t>회귀계수</a:t>
            </a:r>
            <a:r>
              <a:rPr lang="en-US" altLang="ko-KR" sz="1200" dirty="0"/>
              <a:t>)</a:t>
            </a:r>
            <a:r>
              <a:rPr lang="ko-KR" altLang="en-US" sz="1200" dirty="0"/>
              <a:t>를 구할 때 </a:t>
            </a:r>
            <a:r>
              <a:rPr lang="ko-KR" altLang="en-US" sz="1200" dirty="0" err="1">
                <a:highlight>
                  <a:srgbClr val="00FFFF"/>
                </a:highlight>
              </a:rPr>
              <a:t>잔차의</a:t>
            </a:r>
            <a:r>
              <a:rPr lang="ko-KR" altLang="en-US" sz="1200" dirty="0">
                <a:highlight>
                  <a:srgbClr val="00FFFF"/>
                </a:highlight>
              </a:rPr>
              <a:t> </a:t>
            </a:r>
            <a:r>
              <a:rPr lang="ko-KR" altLang="en-US" sz="1200" dirty="0">
                <a:highlight>
                  <a:srgbClr val="FFFF00"/>
                </a:highlight>
              </a:rPr>
              <a:t>제곱</a:t>
            </a:r>
            <a:r>
              <a:rPr lang="ko-KR" altLang="en-US" sz="1200" dirty="0">
                <a:highlight>
                  <a:srgbClr val="00FFFF"/>
                </a:highlight>
              </a:rPr>
              <a:t>의 합이 최소가 </a:t>
            </a:r>
            <a:r>
              <a:rPr lang="ko-KR" altLang="en-US" sz="1200" dirty="0"/>
              <a:t>되도록 </a:t>
            </a:r>
            <a:r>
              <a:rPr lang="ko-KR" altLang="en-US" sz="1200" dirty="0" err="1">
                <a:highlight>
                  <a:srgbClr val="FFFF00"/>
                </a:highlight>
              </a:rPr>
              <a:t>최소제곱법</a:t>
            </a:r>
            <a:r>
              <a:rPr lang="en-US" altLang="ko-KR" sz="1200" dirty="0">
                <a:highlight>
                  <a:srgbClr val="FFFF00"/>
                </a:highlight>
              </a:rPr>
              <a:t>(Method of Ordinary Least Squares, OLS)</a:t>
            </a:r>
            <a:r>
              <a:rPr lang="ko-KR" altLang="en-US" sz="1200" dirty="0">
                <a:highlight>
                  <a:srgbClr val="FFFF00"/>
                </a:highlight>
              </a:rPr>
              <a:t>을 적용하는</a:t>
            </a:r>
            <a:r>
              <a:rPr lang="en-US" altLang="ko-KR" sz="1200" dirty="0">
                <a:highlight>
                  <a:srgbClr val="FFFF00"/>
                </a:highlight>
              </a:rPr>
              <a:t> </a:t>
            </a:r>
            <a:r>
              <a:rPr lang="ko-KR" altLang="en-US" sz="1200" dirty="0">
                <a:highlight>
                  <a:srgbClr val="FFFF00"/>
                </a:highlight>
              </a:rPr>
              <a:t>방법</a:t>
            </a:r>
            <a:endParaRPr lang="en-US" altLang="ko-KR" sz="1200" dirty="0">
              <a:highlight>
                <a:srgbClr val="FFFF00"/>
              </a:highlight>
            </a:endParaRPr>
          </a:p>
          <a:p>
            <a:pPr marL="171450" indent="-171450">
              <a:lnSpc>
                <a:spcPct val="150000"/>
              </a:lnSpc>
              <a:buFont typeface="Wingdings" panose="05000000000000000000" pitchFamily="2" charset="2"/>
              <a:buChar char="§"/>
            </a:pPr>
            <a:r>
              <a:rPr lang="en-US" altLang="ko-KR" sz="1200" dirty="0"/>
              <a:t> </a:t>
            </a:r>
            <a:r>
              <a:rPr lang="en-US" altLang="ko-KR" sz="1200" b="1" dirty="0"/>
              <a:t>R</a:t>
            </a:r>
            <a:r>
              <a:rPr lang="en-US" altLang="ko-KR" sz="1200" b="1" dirty="0">
                <a:highlight>
                  <a:srgbClr val="FFFF66"/>
                </a:highlight>
              </a:rPr>
              <a:t>obust Linear Models   </a:t>
            </a:r>
            <a:r>
              <a:rPr lang="en-US" altLang="ko-KR" sz="1200" dirty="0">
                <a:highlight>
                  <a:srgbClr val="FFFF66"/>
                </a:highlight>
              </a:rPr>
              <a:t>: </a:t>
            </a:r>
            <a:r>
              <a:rPr lang="ko-KR" altLang="en-US" sz="1200" dirty="0" err="1">
                <a:highlight>
                  <a:srgbClr val="00FFFF"/>
                </a:highlight>
              </a:rPr>
              <a:t>잔차의</a:t>
            </a:r>
            <a:r>
              <a:rPr lang="ko-KR" altLang="en-US" sz="1200" dirty="0">
                <a:highlight>
                  <a:srgbClr val="00FFFF"/>
                </a:highlight>
              </a:rPr>
              <a:t> </a:t>
            </a:r>
            <a:r>
              <a:rPr lang="ko-KR" altLang="en-US" sz="1200" dirty="0">
                <a:highlight>
                  <a:srgbClr val="FFFF00"/>
                </a:highlight>
              </a:rPr>
              <a:t>절대값</a:t>
            </a:r>
            <a:r>
              <a:rPr lang="ko-KR" altLang="en-US" sz="1200" dirty="0">
                <a:highlight>
                  <a:srgbClr val="00FFFF"/>
                </a:highlight>
              </a:rPr>
              <a:t>의 합이 최소가 </a:t>
            </a:r>
            <a:r>
              <a:rPr lang="ko-KR" altLang="en-US" sz="1200" dirty="0"/>
              <a:t>되도록 계수를 추정하는 방식</a:t>
            </a:r>
            <a:endParaRPr lang="en-US" altLang="ko-KR" sz="1200" dirty="0"/>
          </a:p>
          <a:p>
            <a:pPr>
              <a:lnSpc>
                <a:spcPct val="150000"/>
              </a:lnSpc>
            </a:pPr>
            <a:r>
              <a:rPr lang="en-US" altLang="ko-KR" sz="1200" dirty="0">
                <a:sym typeface="Wingdings" panose="05000000000000000000" pitchFamily="2" charset="2"/>
              </a:rPr>
              <a:t> </a:t>
            </a:r>
            <a:r>
              <a:rPr lang="ko-KR" altLang="en-US" sz="1200" dirty="0">
                <a:sym typeface="Wingdings" panose="05000000000000000000" pitchFamily="2" charset="2"/>
              </a:rPr>
              <a:t>이는 </a:t>
            </a:r>
            <a:r>
              <a:rPr lang="ko-KR" altLang="en-US" sz="1200" dirty="0">
                <a:solidFill>
                  <a:srgbClr val="000000"/>
                </a:solidFill>
                <a:latin typeface="Noto Sans KR"/>
              </a:rPr>
              <a:t>임의적으로 이상치</a:t>
            </a:r>
            <a:r>
              <a:rPr lang="en-US" altLang="ko-KR" sz="1200" dirty="0">
                <a:solidFill>
                  <a:srgbClr val="000000"/>
                </a:solidFill>
                <a:latin typeface="Noto Sans KR"/>
              </a:rPr>
              <a:t>(Outlier)</a:t>
            </a:r>
            <a:r>
              <a:rPr lang="ko-KR" altLang="en-US" sz="1200" dirty="0">
                <a:solidFill>
                  <a:srgbClr val="000000"/>
                </a:solidFill>
                <a:latin typeface="Noto Sans KR"/>
              </a:rPr>
              <a:t>제거를 하는 것이 아니라 강건</a:t>
            </a:r>
            <a:r>
              <a:rPr lang="en-US" altLang="ko-KR" sz="1200" dirty="0">
                <a:solidFill>
                  <a:srgbClr val="000000"/>
                </a:solidFill>
                <a:latin typeface="Noto Sans KR"/>
              </a:rPr>
              <a:t>(Robust)</a:t>
            </a:r>
            <a:r>
              <a:rPr lang="ko-KR" altLang="en-US" sz="1200" dirty="0">
                <a:solidFill>
                  <a:srgbClr val="000000"/>
                </a:solidFill>
                <a:latin typeface="Noto Sans KR"/>
              </a:rPr>
              <a:t>회귀분석 방법론을 통해 모형을 추정</a:t>
            </a:r>
            <a:endParaRPr lang="ko-KR" altLang="en-US" sz="1200" dirty="0"/>
          </a:p>
        </p:txBody>
      </p:sp>
      <p:sp>
        <p:nvSpPr>
          <p:cNvPr id="8" name="직사각형 7">
            <a:extLst>
              <a:ext uri="{FF2B5EF4-FFF2-40B4-BE49-F238E27FC236}">
                <a16:creationId xmlns:a16="http://schemas.microsoft.com/office/drawing/2014/main" id="{56F8BA1D-6314-48D5-81B9-157E087123AF}"/>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594368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E4E558D-0643-4747-A957-B21BAB405050}"/>
              </a:ext>
            </a:extLst>
          </p:cNvPr>
          <p:cNvSpPr/>
          <p:nvPr/>
        </p:nvSpPr>
        <p:spPr>
          <a:xfrm>
            <a:off x="2411760" y="969758"/>
            <a:ext cx="2839239" cy="369332"/>
          </a:xfrm>
          <a:prstGeom prst="rect">
            <a:avLst/>
          </a:prstGeom>
        </p:spPr>
        <p:txBody>
          <a:bodyPr wrap="none">
            <a:spAutoFit/>
          </a:bodyPr>
          <a:lstStyle/>
          <a:p>
            <a:r>
              <a:rPr lang="en-US" altLang="ko-KR" dirty="0">
                <a:latin typeface="Roboto"/>
              </a:rPr>
              <a:t>Comparing OLS and RLM</a:t>
            </a:r>
            <a:endParaRPr lang="en-US" altLang="ko-KR" b="0" i="0" dirty="0">
              <a:effectLst/>
              <a:latin typeface="Roboto"/>
            </a:endParaRPr>
          </a:p>
        </p:txBody>
      </p:sp>
      <p:sp>
        <p:nvSpPr>
          <p:cNvPr id="6" name="직사각형 5">
            <a:extLst>
              <a:ext uri="{FF2B5EF4-FFF2-40B4-BE49-F238E27FC236}">
                <a16:creationId xmlns:a16="http://schemas.microsoft.com/office/drawing/2014/main" id="{BF65A839-C6B3-414B-9EDC-73ED247F8E92}"/>
              </a:ext>
            </a:extLst>
          </p:cNvPr>
          <p:cNvSpPr/>
          <p:nvPr/>
        </p:nvSpPr>
        <p:spPr>
          <a:xfrm>
            <a:off x="323528" y="1268760"/>
            <a:ext cx="8657718" cy="369332"/>
          </a:xfrm>
          <a:prstGeom prst="rect">
            <a:avLst/>
          </a:prstGeom>
        </p:spPr>
        <p:txBody>
          <a:bodyPr wrap="square">
            <a:spAutoFit/>
          </a:bodyPr>
          <a:lstStyle/>
          <a:p>
            <a:r>
              <a:rPr lang="en-US" altLang="ko-KR" dirty="0"/>
              <a:t>https://www.statsmodels.org/stable/examples/notebooks/generated/robust_models_0.html</a:t>
            </a:r>
            <a:endParaRPr lang="ko-KR" altLang="en-US" dirty="0"/>
          </a:p>
        </p:txBody>
      </p:sp>
      <p:sp>
        <p:nvSpPr>
          <p:cNvPr id="7" name="직사각형 6">
            <a:extLst>
              <a:ext uri="{FF2B5EF4-FFF2-40B4-BE49-F238E27FC236}">
                <a16:creationId xmlns:a16="http://schemas.microsoft.com/office/drawing/2014/main" id="{D6FA414A-75CE-4B1E-BF81-611C789E7972}"/>
              </a:ext>
            </a:extLst>
          </p:cNvPr>
          <p:cNvSpPr/>
          <p:nvPr/>
        </p:nvSpPr>
        <p:spPr>
          <a:xfrm>
            <a:off x="251520" y="210901"/>
            <a:ext cx="6264696" cy="369332"/>
          </a:xfrm>
          <a:prstGeom prst="rect">
            <a:avLst/>
          </a:prstGeom>
        </p:spPr>
        <p:txBody>
          <a:bodyPr wrap="square">
            <a:spAutoFit/>
          </a:bodyPr>
          <a:lstStyle/>
          <a:p>
            <a:r>
              <a:rPr lang="en-US" altLang="ko-KR" b="1" dirty="0">
                <a:solidFill>
                  <a:srgbClr val="24292F"/>
                </a:solidFill>
                <a:latin typeface="+mj-lt"/>
              </a:rPr>
              <a:t>7. Linear Models: From Risk Factors to Return Forecasts</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45119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12BBAC7-26BF-41F1-91C6-EC4154B9E709}"/>
              </a:ext>
            </a:extLst>
          </p:cNvPr>
          <p:cNvSpPr/>
          <p:nvPr/>
        </p:nvSpPr>
        <p:spPr>
          <a:xfrm>
            <a:off x="251520" y="332656"/>
            <a:ext cx="7143800" cy="369332"/>
          </a:xfrm>
          <a:prstGeom prst="rect">
            <a:avLst/>
          </a:prstGeom>
        </p:spPr>
        <p:txBody>
          <a:bodyPr wrap="square">
            <a:spAutoFit/>
          </a:bodyPr>
          <a:lstStyle/>
          <a:p>
            <a:r>
              <a:rPr lang="en-US" altLang="ko-KR" b="1" dirty="0">
                <a:solidFill>
                  <a:srgbClr val="24292F"/>
                </a:solidFill>
                <a:latin typeface="+mj-lt"/>
              </a:rPr>
              <a:t>08 The ML4T Workflow: From Model to Strategy </a:t>
            </a:r>
            <a:r>
              <a:rPr lang="en-US" altLang="ko-KR" b="1" dirty="0" err="1">
                <a:solidFill>
                  <a:srgbClr val="24292F"/>
                </a:solidFill>
                <a:latin typeface="+mj-lt"/>
              </a:rPr>
              <a:t>Backtesting</a:t>
            </a:r>
            <a:endParaRPr lang="en-US" altLang="ko-KR" b="1" i="0" dirty="0">
              <a:solidFill>
                <a:srgbClr val="24292F"/>
              </a:solidFill>
              <a:effectLst/>
              <a:latin typeface="+mj-lt"/>
            </a:endParaRPr>
          </a:p>
        </p:txBody>
      </p:sp>
      <p:pic>
        <p:nvPicPr>
          <p:cNvPr id="3" name="그림 2">
            <a:extLst>
              <a:ext uri="{FF2B5EF4-FFF2-40B4-BE49-F238E27FC236}">
                <a16:creationId xmlns:a16="http://schemas.microsoft.com/office/drawing/2014/main" id="{CD9EEF21-8A3F-4F3A-B97F-7E0EF2FC2219}"/>
              </a:ext>
            </a:extLst>
          </p:cNvPr>
          <p:cNvPicPr>
            <a:picLocks noChangeAspect="1"/>
          </p:cNvPicPr>
          <p:nvPr/>
        </p:nvPicPr>
        <p:blipFill>
          <a:blip r:embed="rId2"/>
          <a:stretch>
            <a:fillRect/>
          </a:stretch>
        </p:blipFill>
        <p:spPr>
          <a:xfrm>
            <a:off x="395536" y="1074967"/>
            <a:ext cx="8100392" cy="4708066"/>
          </a:xfrm>
          <a:prstGeom prst="rect">
            <a:avLst/>
          </a:prstGeom>
        </p:spPr>
      </p:pic>
      <p:sp>
        <p:nvSpPr>
          <p:cNvPr id="6" name="TextBox 5">
            <a:extLst>
              <a:ext uri="{FF2B5EF4-FFF2-40B4-BE49-F238E27FC236}">
                <a16:creationId xmlns:a16="http://schemas.microsoft.com/office/drawing/2014/main" id="{4593E07F-4934-4D4F-979D-85CBDDAF611C}"/>
              </a:ext>
            </a:extLst>
          </p:cNvPr>
          <p:cNvSpPr txBox="1"/>
          <p:nvPr/>
        </p:nvSpPr>
        <p:spPr>
          <a:xfrm>
            <a:off x="5076056" y="1700808"/>
            <a:ext cx="1584176" cy="369332"/>
          </a:xfrm>
          <a:prstGeom prst="rect">
            <a:avLst/>
          </a:prstGeom>
          <a:noFill/>
          <a:ln w="28575">
            <a:solidFill>
              <a:srgbClr val="FF0000"/>
            </a:solidFill>
          </a:ln>
        </p:spPr>
        <p:txBody>
          <a:bodyPr wrap="square" rtlCol="0">
            <a:spAutoFit/>
          </a:bodyPr>
          <a:lstStyle/>
          <a:p>
            <a:endParaRPr lang="ko-KR" altLang="en-US" dirty="0"/>
          </a:p>
        </p:txBody>
      </p:sp>
      <p:sp>
        <p:nvSpPr>
          <p:cNvPr id="7" name="TextBox 6">
            <a:extLst>
              <a:ext uri="{FF2B5EF4-FFF2-40B4-BE49-F238E27FC236}">
                <a16:creationId xmlns:a16="http://schemas.microsoft.com/office/drawing/2014/main" id="{4D25E04D-2231-4832-8166-1BE247956423}"/>
              </a:ext>
            </a:extLst>
          </p:cNvPr>
          <p:cNvSpPr txBox="1"/>
          <p:nvPr/>
        </p:nvSpPr>
        <p:spPr>
          <a:xfrm>
            <a:off x="2771800" y="4653136"/>
            <a:ext cx="1584176" cy="369332"/>
          </a:xfrm>
          <a:prstGeom prst="rect">
            <a:avLst/>
          </a:prstGeom>
          <a:noFill/>
          <a:ln w="28575">
            <a:solidFill>
              <a:srgbClr val="FF0000"/>
            </a:solidFill>
          </a:ln>
        </p:spPr>
        <p:txBody>
          <a:bodyPr wrap="square" rtlCol="0">
            <a:spAutoFit/>
          </a:bodyPr>
          <a:lstStyle/>
          <a:p>
            <a:endParaRPr lang="ko-KR" altLang="en-US" dirty="0"/>
          </a:p>
        </p:txBody>
      </p:sp>
    </p:spTree>
    <p:extLst>
      <p:ext uri="{BB962C8B-B14F-4D97-AF65-F5344CB8AC3E}">
        <p14:creationId xmlns:p14="http://schemas.microsoft.com/office/powerpoint/2010/main" val="3993738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CE069B3-221E-4338-A2AC-E0BD5B050738}"/>
              </a:ext>
            </a:extLst>
          </p:cNvPr>
          <p:cNvSpPr/>
          <p:nvPr/>
        </p:nvSpPr>
        <p:spPr>
          <a:xfrm>
            <a:off x="539552" y="1140089"/>
            <a:ext cx="2869825" cy="369332"/>
          </a:xfrm>
          <a:prstGeom prst="rect">
            <a:avLst/>
          </a:prstGeom>
        </p:spPr>
        <p:txBody>
          <a:bodyPr wrap="none">
            <a:spAutoFit/>
          </a:bodyPr>
          <a:lstStyle/>
          <a:p>
            <a:r>
              <a:rPr lang="en-US" altLang="ko-KR" dirty="0">
                <a:solidFill>
                  <a:srgbClr val="454A55"/>
                </a:solidFill>
                <a:latin typeface="+mj-lt"/>
              </a:rPr>
              <a:t>From </a:t>
            </a:r>
            <a:r>
              <a:rPr lang="en-US" altLang="ko-KR" dirty="0">
                <a:solidFill>
                  <a:srgbClr val="454A55"/>
                </a:solidFill>
                <a:highlight>
                  <a:srgbClr val="FFFF00"/>
                </a:highlight>
                <a:latin typeface="+mj-lt"/>
              </a:rPr>
              <a:t>inference</a:t>
            </a:r>
            <a:r>
              <a:rPr lang="en-US" altLang="ko-KR" dirty="0">
                <a:solidFill>
                  <a:srgbClr val="454A55"/>
                </a:solidFill>
                <a:latin typeface="+mj-lt"/>
              </a:rPr>
              <a:t> to </a:t>
            </a:r>
            <a:r>
              <a:rPr lang="en-US" altLang="ko-KR" dirty="0">
                <a:solidFill>
                  <a:srgbClr val="454A55"/>
                </a:solidFill>
                <a:highlight>
                  <a:srgbClr val="00FFFF"/>
                </a:highlight>
                <a:latin typeface="+mj-lt"/>
              </a:rPr>
              <a:t>prediction</a:t>
            </a:r>
            <a:endParaRPr lang="en-US" altLang="ko-KR" b="0" i="0" dirty="0">
              <a:solidFill>
                <a:srgbClr val="454A55"/>
              </a:solidFill>
              <a:effectLst/>
              <a:highlight>
                <a:srgbClr val="00FFFF"/>
              </a:highlight>
              <a:latin typeface="+mj-lt"/>
            </a:endParaRPr>
          </a:p>
        </p:txBody>
      </p:sp>
      <p:sp>
        <p:nvSpPr>
          <p:cNvPr id="3" name="직사각형 2">
            <a:extLst>
              <a:ext uri="{FF2B5EF4-FFF2-40B4-BE49-F238E27FC236}">
                <a16:creationId xmlns:a16="http://schemas.microsoft.com/office/drawing/2014/main" id="{85C3BB68-6F5D-42BC-AEB0-A90930244848}"/>
              </a:ext>
            </a:extLst>
          </p:cNvPr>
          <p:cNvSpPr/>
          <p:nvPr/>
        </p:nvSpPr>
        <p:spPr>
          <a:xfrm>
            <a:off x="395536" y="1628800"/>
            <a:ext cx="8558811" cy="2462213"/>
          </a:xfrm>
          <a:prstGeom prst="rect">
            <a:avLst/>
          </a:prstGeom>
        </p:spPr>
        <p:txBody>
          <a:bodyPr wrap="square">
            <a:spAutoFit/>
          </a:bodyPr>
          <a:lstStyle/>
          <a:p>
            <a:r>
              <a:rPr lang="en-US" altLang="ko-KR" sz="1400" dirty="0">
                <a:latin typeface="+mj-lt"/>
              </a:rPr>
              <a:t>The model also </a:t>
            </a:r>
            <a:r>
              <a:rPr lang="en-US" altLang="ko-KR" sz="1400" dirty="0">
                <a:highlight>
                  <a:srgbClr val="FFFF00"/>
                </a:highlight>
                <a:latin typeface="+mj-lt"/>
              </a:rPr>
              <a:t>assumes a random error </a:t>
            </a:r>
            <a:r>
              <a:rPr lang="en-US" altLang="ko-KR" sz="1400" dirty="0">
                <a:latin typeface="+mj-lt"/>
              </a:rPr>
              <a:t>that allows for each observation to deviate from the expected linear relationship. </a:t>
            </a:r>
          </a:p>
          <a:p>
            <a:r>
              <a:rPr lang="en-US" altLang="ko-KR" sz="1400" dirty="0">
                <a:latin typeface="+mj-lt"/>
              </a:rPr>
              <a:t>The reasons that the model does not perfectly describe the relationship between inputs and output in a deterministic way include, for example, missing variables, measurement, or data collection issues.</a:t>
            </a:r>
          </a:p>
          <a:p>
            <a:r>
              <a:rPr lang="en-US" altLang="ko-KR" sz="1400" dirty="0">
                <a:highlight>
                  <a:srgbClr val="FFFF00"/>
                </a:highlight>
                <a:latin typeface="+mj-lt"/>
              </a:rPr>
              <a:t>If we want to draw statistical conclusions about the true (but not observed) linear relationship in the population based on the regression parameters estimated from the sample, </a:t>
            </a:r>
            <a:r>
              <a:rPr lang="en-US" altLang="ko-KR" sz="1400" dirty="0">
                <a:highlight>
                  <a:srgbClr val="00FFFF"/>
                </a:highlight>
                <a:latin typeface="+mj-lt"/>
              </a:rPr>
              <a:t>we need to add assumptions </a:t>
            </a:r>
            <a:r>
              <a:rPr lang="en-US" altLang="ko-KR" sz="1400" dirty="0">
                <a:highlight>
                  <a:srgbClr val="FFFF00"/>
                </a:highlight>
                <a:latin typeface="+mj-lt"/>
              </a:rPr>
              <a:t>about the statistical nature of these errors. </a:t>
            </a:r>
          </a:p>
          <a:p>
            <a:endParaRPr lang="en-US" altLang="ko-KR" sz="1400" dirty="0">
              <a:highlight>
                <a:srgbClr val="FFFF00"/>
              </a:highlight>
              <a:latin typeface="+mj-lt"/>
            </a:endParaRPr>
          </a:p>
          <a:p>
            <a:r>
              <a:rPr lang="en-US" altLang="ko-KR" sz="1400" dirty="0">
                <a:latin typeface="+mj-lt"/>
              </a:rPr>
              <a:t>The baseline regression model makes the strong assumption that the distribution of the errors is identical across observations. It also assumes that errors are independent of each other—in other words, knowing one error does not help to forecast...</a:t>
            </a:r>
            <a:endParaRPr lang="en-US" altLang="ko-KR" sz="1400" b="0" i="0" dirty="0">
              <a:effectLst/>
              <a:latin typeface="+mj-lt"/>
            </a:endParaRPr>
          </a:p>
        </p:txBody>
      </p:sp>
      <p:sp>
        <p:nvSpPr>
          <p:cNvPr id="6" name="직사각형 5">
            <a:extLst>
              <a:ext uri="{FF2B5EF4-FFF2-40B4-BE49-F238E27FC236}">
                <a16:creationId xmlns:a16="http://schemas.microsoft.com/office/drawing/2014/main" id="{B0C0960E-4988-44E8-B044-132527E8E296}"/>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Time Series Models for Volatility Forecasts and Statistical Arbitrage</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928472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B20A7D3E-B343-4DDA-941E-395A98E59E32}"/>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Time Series Models for Volatility Forecasts and Statistical Arbitrage</a:t>
            </a:r>
            <a:endParaRPr lang="en-US" altLang="ko-KR" b="1" i="0" dirty="0">
              <a:solidFill>
                <a:srgbClr val="24292F"/>
              </a:solidFill>
              <a:effectLst/>
              <a:latin typeface="+mj-lt"/>
            </a:endParaRPr>
          </a:p>
        </p:txBody>
      </p:sp>
      <p:sp>
        <p:nvSpPr>
          <p:cNvPr id="6" name="직사각형 5">
            <a:extLst>
              <a:ext uri="{FF2B5EF4-FFF2-40B4-BE49-F238E27FC236}">
                <a16:creationId xmlns:a16="http://schemas.microsoft.com/office/drawing/2014/main" id="{D34C71BD-C796-44EA-AEEF-CB0DE4F02BE6}"/>
              </a:ext>
            </a:extLst>
          </p:cNvPr>
          <p:cNvSpPr/>
          <p:nvPr/>
        </p:nvSpPr>
        <p:spPr>
          <a:xfrm>
            <a:off x="356075" y="1167024"/>
            <a:ext cx="8496944" cy="1600438"/>
          </a:xfrm>
          <a:prstGeom prst="rect">
            <a:avLst/>
          </a:prstGeom>
        </p:spPr>
        <p:txBody>
          <a:bodyPr wrap="square">
            <a:spAutoFit/>
          </a:bodyPr>
          <a:lstStyle/>
          <a:p>
            <a:r>
              <a:rPr lang="en-US" altLang="ko-KR" sz="1400" dirty="0">
                <a:latin typeface="+mj-lt"/>
              </a:rPr>
              <a:t>In particular, it covers:</a:t>
            </a:r>
          </a:p>
          <a:p>
            <a:endParaRPr lang="en-US" altLang="ko-KR" sz="1400" dirty="0">
              <a:latin typeface="+mj-lt"/>
            </a:endParaRPr>
          </a:p>
          <a:p>
            <a:pPr>
              <a:buFont typeface="Arial" panose="020B0604020202020204" pitchFamily="34" charset="0"/>
              <a:buChar char="•"/>
            </a:pPr>
            <a:r>
              <a:rPr lang="en-US" altLang="ko-KR" sz="1400" dirty="0">
                <a:latin typeface="+mj-lt"/>
              </a:rPr>
              <a:t>How to use </a:t>
            </a:r>
            <a:r>
              <a:rPr lang="en-US" altLang="ko-KR" sz="1400" dirty="0">
                <a:highlight>
                  <a:srgbClr val="FFFF00"/>
                </a:highlight>
                <a:latin typeface="+mj-lt"/>
              </a:rPr>
              <a:t>time-series analysis </a:t>
            </a:r>
            <a:r>
              <a:rPr lang="en-US" altLang="ko-KR" sz="1400" dirty="0">
                <a:latin typeface="+mj-lt"/>
              </a:rPr>
              <a:t>to prepare and inform the modeling process</a:t>
            </a:r>
          </a:p>
          <a:p>
            <a:pPr>
              <a:buFont typeface="Arial" panose="020B0604020202020204" pitchFamily="34" charset="0"/>
              <a:buChar char="•"/>
            </a:pPr>
            <a:r>
              <a:rPr lang="en-US" altLang="ko-KR" sz="1400" dirty="0">
                <a:latin typeface="+mj-lt"/>
              </a:rPr>
              <a:t>Estimating and diagnosing </a:t>
            </a:r>
            <a:r>
              <a:rPr lang="en-US" altLang="ko-KR" sz="1400" dirty="0">
                <a:highlight>
                  <a:srgbClr val="FFFF00"/>
                </a:highlight>
                <a:latin typeface="+mj-lt"/>
              </a:rPr>
              <a:t>univariate autoregressive and moving-average models</a:t>
            </a:r>
          </a:p>
          <a:p>
            <a:pPr>
              <a:buFont typeface="Arial" panose="020B0604020202020204" pitchFamily="34" charset="0"/>
              <a:buChar char="•"/>
            </a:pPr>
            <a:r>
              <a:rPr lang="en-US" altLang="ko-KR" sz="1400" dirty="0">
                <a:latin typeface="+mj-lt"/>
              </a:rPr>
              <a:t>Building autoregressive conditional heteroskedasticity </a:t>
            </a:r>
            <a:r>
              <a:rPr lang="en-US" altLang="ko-KR" sz="1400" dirty="0">
                <a:highlight>
                  <a:srgbClr val="FFFF00"/>
                </a:highlight>
                <a:latin typeface="+mj-lt"/>
              </a:rPr>
              <a:t>(ARCH) </a:t>
            </a:r>
            <a:r>
              <a:rPr lang="en-US" altLang="ko-KR" sz="1400" dirty="0">
                <a:latin typeface="+mj-lt"/>
              </a:rPr>
              <a:t>models to </a:t>
            </a:r>
            <a:r>
              <a:rPr lang="en-US" altLang="ko-KR" sz="1400" dirty="0">
                <a:highlight>
                  <a:srgbClr val="FFFF00"/>
                </a:highlight>
                <a:latin typeface="+mj-lt"/>
              </a:rPr>
              <a:t>predict volatility</a:t>
            </a:r>
          </a:p>
          <a:p>
            <a:pPr>
              <a:buFont typeface="Arial" panose="020B0604020202020204" pitchFamily="34" charset="0"/>
              <a:buChar char="•"/>
            </a:pPr>
            <a:r>
              <a:rPr lang="en-US" altLang="ko-KR" sz="1400" dirty="0">
                <a:latin typeface="+mj-lt"/>
              </a:rPr>
              <a:t>How to build </a:t>
            </a:r>
            <a:r>
              <a:rPr lang="en-US" altLang="ko-KR" sz="1400" dirty="0">
                <a:highlight>
                  <a:srgbClr val="FFFF00"/>
                </a:highlight>
                <a:latin typeface="+mj-lt"/>
              </a:rPr>
              <a:t>multivariate vector autoregressive </a:t>
            </a:r>
            <a:r>
              <a:rPr lang="en-US" altLang="ko-KR" sz="1400" dirty="0">
                <a:latin typeface="+mj-lt"/>
              </a:rPr>
              <a:t>models</a:t>
            </a:r>
          </a:p>
          <a:p>
            <a:pPr>
              <a:buFont typeface="Arial" panose="020B0604020202020204" pitchFamily="34" charset="0"/>
              <a:buChar char="•"/>
            </a:pPr>
            <a:r>
              <a:rPr lang="en-US" altLang="ko-KR" sz="1400" dirty="0">
                <a:latin typeface="+mj-lt"/>
              </a:rPr>
              <a:t>Using cointegration to develop a </a:t>
            </a:r>
            <a:r>
              <a:rPr lang="en-US" altLang="ko-KR" sz="1400" dirty="0">
                <a:highlight>
                  <a:srgbClr val="FFFF00"/>
                </a:highlight>
                <a:latin typeface="+mj-lt"/>
              </a:rPr>
              <a:t>pairs trading strategy</a:t>
            </a:r>
            <a:endParaRPr lang="en-US" altLang="ko-KR" sz="1400" b="0" i="0" dirty="0">
              <a:effectLst/>
              <a:highlight>
                <a:srgbClr val="FFFF00"/>
              </a:highlight>
              <a:latin typeface="+mj-lt"/>
            </a:endParaRPr>
          </a:p>
        </p:txBody>
      </p:sp>
    </p:spTree>
    <p:extLst>
      <p:ext uri="{BB962C8B-B14F-4D97-AF65-F5344CB8AC3E}">
        <p14:creationId xmlns:p14="http://schemas.microsoft.com/office/powerpoint/2010/main" val="10569197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FDC2EFD-461E-4745-80EE-583A6301A763}"/>
              </a:ext>
            </a:extLst>
          </p:cNvPr>
          <p:cNvSpPr/>
          <p:nvPr/>
        </p:nvSpPr>
        <p:spPr>
          <a:xfrm>
            <a:off x="323528" y="948729"/>
            <a:ext cx="5904656" cy="369332"/>
          </a:xfrm>
          <a:prstGeom prst="rect">
            <a:avLst/>
          </a:prstGeom>
        </p:spPr>
        <p:txBody>
          <a:bodyPr wrap="square">
            <a:spAutoFit/>
          </a:bodyPr>
          <a:lstStyle/>
          <a:p>
            <a:r>
              <a:rPr lang="en-US" altLang="ko-KR" dirty="0">
                <a:latin typeface="+mj-lt"/>
              </a:rPr>
              <a:t>The baseline model – multiple linear regression</a:t>
            </a:r>
            <a:endParaRPr lang="en-US" altLang="ko-KR" b="0" i="0" dirty="0">
              <a:effectLst/>
              <a:latin typeface="+mj-lt"/>
            </a:endParaRPr>
          </a:p>
        </p:txBody>
      </p:sp>
      <p:sp>
        <p:nvSpPr>
          <p:cNvPr id="3" name="직사각형 2">
            <a:extLst>
              <a:ext uri="{FF2B5EF4-FFF2-40B4-BE49-F238E27FC236}">
                <a16:creationId xmlns:a16="http://schemas.microsoft.com/office/drawing/2014/main" id="{C004A41E-15B1-44D0-AB9C-3D5B960E2BC0}"/>
              </a:ext>
            </a:extLst>
          </p:cNvPr>
          <p:cNvSpPr/>
          <p:nvPr/>
        </p:nvSpPr>
        <p:spPr>
          <a:xfrm>
            <a:off x="329444" y="1594349"/>
            <a:ext cx="8640960" cy="1384995"/>
          </a:xfrm>
          <a:prstGeom prst="rect">
            <a:avLst/>
          </a:prstGeom>
        </p:spPr>
        <p:txBody>
          <a:bodyPr wrap="square">
            <a:spAutoFit/>
          </a:bodyPr>
          <a:lstStyle/>
          <a:p>
            <a:r>
              <a:rPr lang="en-US" altLang="ko-KR" sz="1400" dirty="0">
                <a:latin typeface="+mj-lt"/>
              </a:rPr>
              <a:t>How to formulate the model</a:t>
            </a:r>
          </a:p>
          <a:p>
            <a:r>
              <a:rPr lang="en-US" altLang="ko-KR" sz="1400" dirty="0">
                <a:latin typeface="+mj-lt"/>
              </a:rPr>
              <a:t>The </a:t>
            </a:r>
            <a:r>
              <a:rPr lang="en-US" altLang="ko-KR" sz="1400" dirty="0">
                <a:highlight>
                  <a:srgbClr val="FFFF00"/>
                </a:highlight>
                <a:latin typeface="+mj-lt"/>
              </a:rPr>
              <a:t>multiple regression model </a:t>
            </a:r>
            <a:r>
              <a:rPr lang="en-US" altLang="ko-KR" sz="1400" dirty="0">
                <a:latin typeface="+mj-lt"/>
              </a:rPr>
              <a:t>defines a linear functional relationship between one </a:t>
            </a:r>
            <a:r>
              <a:rPr lang="en-US" altLang="ko-KR" sz="1400" dirty="0">
                <a:highlight>
                  <a:srgbClr val="FFFF00"/>
                </a:highlight>
                <a:latin typeface="+mj-lt"/>
              </a:rPr>
              <a:t>continuous outcome variable </a:t>
            </a:r>
            <a:r>
              <a:rPr lang="en-US" altLang="ko-KR" sz="1400" dirty="0">
                <a:latin typeface="+mj-lt"/>
              </a:rPr>
              <a:t>and </a:t>
            </a:r>
            <a:r>
              <a:rPr lang="en-US" altLang="ko-KR" sz="1400" i="1" dirty="0">
                <a:highlight>
                  <a:srgbClr val="FFFF00"/>
                </a:highlight>
                <a:latin typeface="+mj-lt"/>
              </a:rPr>
              <a:t>p</a:t>
            </a:r>
            <a:r>
              <a:rPr lang="en-US" altLang="ko-KR" sz="1400" dirty="0">
                <a:highlight>
                  <a:srgbClr val="FFFF00"/>
                </a:highlight>
                <a:latin typeface="+mj-lt"/>
              </a:rPr>
              <a:t> input variables </a:t>
            </a:r>
            <a:r>
              <a:rPr lang="en-US" altLang="ko-KR" sz="1400" dirty="0">
                <a:latin typeface="+mj-lt"/>
              </a:rPr>
              <a:t>that can be of any type but may require preprocessing. </a:t>
            </a:r>
          </a:p>
          <a:p>
            <a:r>
              <a:rPr lang="en-US" altLang="ko-KR" sz="1400" dirty="0">
                <a:latin typeface="+mj-lt"/>
              </a:rPr>
              <a:t>Multivariate regression, in contrast, refers to the regression of multiple outputs on multiple input variables.</a:t>
            </a:r>
          </a:p>
          <a:p>
            <a:r>
              <a:rPr lang="en-US" altLang="ko-KR" sz="1400" dirty="0">
                <a:latin typeface="+mj-lt"/>
              </a:rPr>
              <a:t>In the population, the linear regression model has the following form for a single instance of the output </a:t>
            </a:r>
            <a:r>
              <a:rPr lang="en-US" altLang="ko-KR" sz="1400" i="1" dirty="0">
                <a:latin typeface="+mj-lt"/>
              </a:rPr>
              <a:t>y</a:t>
            </a:r>
            <a:r>
              <a:rPr lang="en-US" altLang="ko-KR" sz="1400" dirty="0">
                <a:latin typeface="+mj-lt"/>
              </a:rPr>
              <a:t>, an input vector</a:t>
            </a:r>
            <a:endParaRPr lang="en-US" altLang="ko-KR" sz="1400" b="0" i="0" dirty="0">
              <a:effectLst/>
              <a:latin typeface="+mj-lt"/>
            </a:endParaRPr>
          </a:p>
        </p:txBody>
      </p:sp>
      <p:pic>
        <p:nvPicPr>
          <p:cNvPr id="6" name="그림 5">
            <a:extLst>
              <a:ext uri="{FF2B5EF4-FFF2-40B4-BE49-F238E27FC236}">
                <a16:creationId xmlns:a16="http://schemas.microsoft.com/office/drawing/2014/main" id="{F8D0BD96-4919-40C8-B52E-678A95E38C82}"/>
              </a:ext>
            </a:extLst>
          </p:cNvPr>
          <p:cNvPicPr>
            <a:picLocks noChangeAspect="1"/>
          </p:cNvPicPr>
          <p:nvPr/>
        </p:nvPicPr>
        <p:blipFill>
          <a:blip r:embed="rId2"/>
          <a:stretch>
            <a:fillRect/>
          </a:stretch>
        </p:blipFill>
        <p:spPr>
          <a:xfrm>
            <a:off x="467544" y="3186159"/>
            <a:ext cx="8059275" cy="1384995"/>
          </a:xfrm>
          <a:prstGeom prst="rect">
            <a:avLst/>
          </a:prstGeom>
          <a:ln w="28575">
            <a:solidFill>
              <a:schemeClr val="accent1">
                <a:lumMod val="60000"/>
                <a:lumOff val="40000"/>
              </a:schemeClr>
            </a:solidFill>
          </a:ln>
        </p:spPr>
      </p:pic>
      <p:sp>
        <p:nvSpPr>
          <p:cNvPr id="7" name="직사각형 6">
            <a:extLst>
              <a:ext uri="{FF2B5EF4-FFF2-40B4-BE49-F238E27FC236}">
                <a16:creationId xmlns:a16="http://schemas.microsoft.com/office/drawing/2014/main" id="{6746EFB7-3459-4FA2-A518-5E2780F60A26}"/>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Time Series Models for Volatility Forecasts and Statistical Arbitrage</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8125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DEB9ACA6-B487-482D-9266-B0C462379DC2}"/>
              </a:ext>
            </a:extLst>
          </p:cNvPr>
          <p:cNvSpPr/>
          <p:nvPr/>
        </p:nvSpPr>
        <p:spPr>
          <a:xfrm>
            <a:off x="183974" y="981858"/>
            <a:ext cx="9033242" cy="1015663"/>
          </a:xfrm>
          <a:prstGeom prst="rect">
            <a:avLst/>
          </a:prstGeom>
          <a:ln w="28575">
            <a:solidFill>
              <a:schemeClr val="accent6">
                <a:lumMod val="60000"/>
                <a:lumOff val="40000"/>
              </a:schemeClr>
            </a:solidFill>
          </a:ln>
        </p:spPr>
        <p:txBody>
          <a:bodyPr wrap="none">
            <a:spAutoFit/>
          </a:bodyPr>
          <a:lstStyle/>
          <a:p>
            <a:r>
              <a:rPr lang="ko-KR" altLang="en-US" sz="1600" b="1" dirty="0">
                <a:solidFill>
                  <a:srgbClr val="333333"/>
                </a:solidFill>
                <a:highlight>
                  <a:srgbClr val="FFFF00"/>
                </a:highlight>
                <a:latin typeface="Nanum Gothic"/>
              </a:rPr>
              <a:t>사후적 변동성 </a:t>
            </a:r>
            <a:r>
              <a:rPr lang="en-US" altLang="ko-KR" sz="1600" b="1" dirty="0">
                <a:solidFill>
                  <a:srgbClr val="333333"/>
                </a:solidFill>
                <a:highlight>
                  <a:srgbClr val="FFFF00"/>
                </a:highlight>
                <a:latin typeface="Nanum Gothic"/>
              </a:rPr>
              <a:t>(ex-post volatility)</a:t>
            </a:r>
          </a:p>
          <a:p>
            <a:r>
              <a:rPr lang="ko-KR" altLang="en-US" sz="1400" b="1" dirty="0"/>
              <a:t>투자성과가 발생한 후 결과를 확인하는 측면에서 측정하는 변동성</a:t>
            </a:r>
            <a:r>
              <a:rPr lang="en-US" altLang="ko-KR" sz="1400" dirty="0"/>
              <a:t> </a:t>
            </a:r>
          </a:p>
          <a:p>
            <a:r>
              <a:rPr lang="en-US" altLang="ko-KR" sz="1400" b="1" dirty="0">
                <a:sym typeface="Wingdings" panose="05000000000000000000" pitchFamily="2" charset="2"/>
              </a:rPr>
              <a:t> </a:t>
            </a:r>
            <a:r>
              <a:rPr lang="ko-KR" altLang="en-US" sz="1400" b="1" dirty="0"/>
              <a:t>역사적 변동성</a:t>
            </a:r>
            <a:r>
              <a:rPr lang="en-US" altLang="ko-KR" sz="1400" dirty="0"/>
              <a:t>(Historical volatility)</a:t>
            </a:r>
            <a:r>
              <a:rPr lang="ko-KR" altLang="en-US" sz="1400" dirty="0"/>
              <a:t>으로 이해</a:t>
            </a:r>
            <a:r>
              <a:rPr lang="en-US" altLang="ko-KR" sz="1400" dirty="0"/>
              <a:t> </a:t>
            </a:r>
          </a:p>
          <a:p>
            <a:r>
              <a:rPr lang="ko-KR" altLang="en-US" sz="1400" dirty="0">
                <a:highlight>
                  <a:srgbClr val="FFFF00"/>
                </a:highlight>
              </a:rPr>
              <a:t>보통 변동성이라고 말하면 사후적 변동성을 </a:t>
            </a:r>
            <a:r>
              <a:rPr lang="ko-KR" altLang="en-US" sz="1400" dirty="0"/>
              <a:t>의미</a:t>
            </a:r>
            <a:r>
              <a:rPr lang="en-US" altLang="ko-KR" sz="1400" dirty="0">
                <a:sym typeface="Wingdings" panose="05000000000000000000" pitchFamily="2" charset="2"/>
              </a:rPr>
              <a:t></a:t>
            </a:r>
            <a:r>
              <a:rPr lang="ko-KR" altLang="en-US" sz="1400" dirty="0">
                <a:highlight>
                  <a:srgbClr val="FFFF00"/>
                </a:highlight>
                <a:sym typeface="Wingdings" panose="05000000000000000000" pitchFamily="2" charset="2"/>
              </a:rPr>
              <a:t>주식 </a:t>
            </a:r>
            <a:r>
              <a:rPr lang="ko-KR" altLang="en-US" sz="1400" dirty="0">
                <a:highlight>
                  <a:srgbClr val="FFFF00"/>
                </a:highlight>
              </a:rPr>
              <a:t>수익률의</a:t>
            </a:r>
            <a:r>
              <a:rPr lang="ko-KR" altLang="en-US" sz="1400" dirty="0"/>
              <a:t> </a:t>
            </a:r>
            <a:r>
              <a:rPr lang="ko-KR" altLang="en-US" sz="1400" dirty="0">
                <a:hlinkClick r:id="rId2">
                  <a:extLst>
                    <a:ext uri="{A12FA001-AC4F-418D-AE19-62706E023703}">
                      <ahyp:hlinkClr xmlns:ahyp="http://schemas.microsoft.com/office/drawing/2018/hyperlinkcolor" val="tx"/>
                    </a:ext>
                  </a:extLst>
                </a:hlinkClick>
              </a:rPr>
              <a:t>샘플 표준편차</a:t>
            </a:r>
            <a:r>
              <a:rPr lang="en-US" altLang="ko-KR" sz="1400" dirty="0">
                <a:hlinkClick r:id="rId2">
                  <a:extLst>
                    <a:ext uri="{A12FA001-AC4F-418D-AE19-62706E023703}">
                      <ahyp:hlinkClr xmlns:ahyp="http://schemas.microsoft.com/office/drawing/2018/hyperlinkcolor" val="tx"/>
                    </a:ext>
                  </a:extLst>
                </a:hlinkClick>
              </a:rPr>
              <a:t>(Sample standard deviation)</a:t>
            </a:r>
            <a:r>
              <a:rPr lang="ko-KR" altLang="en-US" sz="1400" dirty="0"/>
              <a:t> 로 계산</a:t>
            </a:r>
            <a:endParaRPr lang="en-US" altLang="ko-KR" b="1" i="0" dirty="0">
              <a:solidFill>
                <a:srgbClr val="333333"/>
              </a:solidFill>
              <a:effectLst/>
              <a:latin typeface="Nanum Gothic"/>
            </a:endParaRPr>
          </a:p>
        </p:txBody>
      </p:sp>
      <p:pic>
        <p:nvPicPr>
          <p:cNvPr id="6" name="그림 5">
            <a:extLst>
              <a:ext uri="{FF2B5EF4-FFF2-40B4-BE49-F238E27FC236}">
                <a16:creationId xmlns:a16="http://schemas.microsoft.com/office/drawing/2014/main" id="{18316F81-2639-4BA0-B445-E6B388ED2374}"/>
              </a:ext>
            </a:extLst>
          </p:cNvPr>
          <p:cNvPicPr>
            <a:picLocks noChangeAspect="1"/>
          </p:cNvPicPr>
          <p:nvPr/>
        </p:nvPicPr>
        <p:blipFill>
          <a:blip r:embed="rId3"/>
          <a:stretch>
            <a:fillRect/>
          </a:stretch>
        </p:blipFill>
        <p:spPr>
          <a:xfrm>
            <a:off x="216078" y="2050709"/>
            <a:ext cx="2732938" cy="1194155"/>
          </a:xfrm>
          <a:prstGeom prst="rect">
            <a:avLst/>
          </a:prstGeom>
          <a:ln w="28575">
            <a:solidFill>
              <a:schemeClr val="accent6">
                <a:lumMod val="60000"/>
                <a:lumOff val="40000"/>
              </a:schemeClr>
            </a:solidFill>
          </a:ln>
        </p:spPr>
      </p:pic>
      <p:sp>
        <p:nvSpPr>
          <p:cNvPr id="8" name="직사각형 7">
            <a:extLst>
              <a:ext uri="{FF2B5EF4-FFF2-40B4-BE49-F238E27FC236}">
                <a16:creationId xmlns:a16="http://schemas.microsoft.com/office/drawing/2014/main" id="{ED2E923E-62E9-4188-B47A-94CB2083AF99}"/>
              </a:ext>
            </a:extLst>
          </p:cNvPr>
          <p:cNvSpPr/>
          <p:nvPr/>
        </p:nvSpPr>
        <p:spPr>
          <a:xfrm>
            <a:off x="216078" y="3341206"/>
            <a:ext cx="7090558" cy="800219"/>
          </a:xfrm>
          <a:prstGeom prst="rect">
            <a:avLst/>
          </a:prstGeom>
          <a:ln w="19050">
            <a:solidFill>
              <a:schemeClr val="accent1">
                <a:lumMod val="60000"/>
                <a:lumOff val="40000"/>
              </a:schemeClr>
            </a:solidFill>
          </a:ln>
        </p:spPr>
        <p:txBody>
          <a:bodyPr wrap="square">
            <a:spAutoFit/>
          </a:bodyPr>
          <a:lstStyle/>
          <a:p>
            <a:r>
              <a:rPr lang="ko-KR" altLang="en-US" b="1" dirty="0">
                <a:solidFill>
                  <a:srgbClr val="333333"/>
                </a:solidFill>
                <a:highlight>
                  <a:srgbClr val="FFFF00"/>
                </a:highlight>
                <a:latin typeface="Nanum Gothic"/>
              </a:rPr>
              <a:t>사전적 변동성 </a:t>
            </a:r>
            <a:r>
              <a:rPr lang="en-US" altLang="ko-KR" b="1" dirty="0">
                <a:solidFill>
                  <a:srgbClr val="333333"/>
                </a:solidFill>
                <a:highlight>
                  <a:srgbClr val="FFFF00"/>
                </a:highlight>
                <a:latin typeface="Nanum Gothic"/>
              </a:rPr>
              <a:t>(ex-ante volatility)</a:t>
            </a:r>
          </a:p>
          <a:p>
            <a:r>
              <a:rPr lang="ko-KR" altLang="en-US" sz="1400" dirty="0"/>
              <a:t>투자성과가 발생하기 전에 사전적으로</a:t>
            </a:r>
            <a:r>
              <a:rPr lang="ko-KR" altLang="en-US" sz="1400" b="1" dirty="0"/>
              <a:t> </a:t>
            </a:r>
            <a:r>
              <a:rPr lang="ko-KR" altLang="en-US" sz="1400" b="1" dirty="0">
                <a:highlight>
                  <a:srgbClr val="00FFFF"/>
                </a:highlight>
              </a:rPr>
              <a:t>예측된 변동성</a:t>
            </a:r>
            <a:endParaRPr lang="en-US" altLang="ko-KR" sz="1400" dirty="0">
              <a:highlight>
                <a:srgbClr val="00FFFF"/>
              </a:highlight>
            </a:endParaRPr>
          </a:p>
          <a:p>
            <a:r>
              <a:rPr lang="ko-KR" altLang="en-US" sz="1400" dirty="0"/>
              <a:t> </a:t>
            </a:r>
            <a:r>
              <a:rPr lang="en-US" altLang="ko-KR" sz="1400" dirty="0">
                <a:sym typeface="Wingdings" panose="05000000000000000000" pitchFamily="2" charset="2"/>
              </a:rPr>
              <a:t> </a:t>
            </a:r>
            <a:r>
              <a:rPr lang="ko-KR" altLang="en-US" sz="1400" b="1" dirty="0">
                <a:hlinkClick r:id="rId4"/>
              </a:rPr>
              <a:t>공분산 행렬</a:t>
            </a:r>
            <a:r>
              <a:rPr lang="en-US" altLang="ko-KR" sz="1400" dirty="0">
                <a:hlinkClick r:id="rId4"/>
              </a:rPr>
              <a:t>(Covariance matrix)</a:t>
            </a:r>
            <a:r>
              <a:rPr lang="ko-KR" altLang="en-US" sz="1400" dirty="0"/>
              <a:t>로 추정</a:t>
            </a:r>
            <a:endParaRPr lang="en-US" altLang="ko-KR" sz="1400" b="1" i="0" dirty="0">
              <a:solidFill>
                <a:srgbClr val="333333"/>
              </a:solidFill>
              <a:effectLst/>
              <a:latin typeface="Nanum Gothic"/>
            </a:endParaRPr>
          </a:p>
        </p:txBody>
      </p:sp>
      <p:sp>
        <p:nvSpPr>
          <p:cNvPr id="9" name="직사각형 8">
            <a:extLst>
              <a:ext uri="{FF2B5EF4-FFF2-40B4-BE49-F238E27FC236}">
                <a16:creationId xmlns:a16="http://schemas.microsoft.com/office/drawing/2014/main" id="{9157A999-123B-4646-981D-243AAF143C8E}"/>
              </a:ext>
            </a:extLst>
          </p:cNvPr>
          <p:cNvSpPr/>
          <p:nvPr/>
        </p:nvSpPr>
        <p:spPr>
          <a:xfrm>
            <a:off x="136068" y="4145564"/>
            <a:ext cx="8960025" cy="523220"/>
          </a:xfrm>
          <a:prstGeom prst="rect">
            <a:avLst/>
          </a:prstGeom>
        </p:spPr>
        <p:txBody>
          <a:bodyPr wrap="square">
            <a:spAutoFit/>
          </a:bodyPr>
          <a:lstStyle/>
          <a:p>
            <a:r>
              <a:rPr lang="ko-KR" altLang="en-US" sz="1400" dirty="0">
                <a:solidFill>
                  <a:srgbClr val="515151"/>
                </a:solidFill>
                <a:latin typeface="Nanum Gothic"/>
              </a:rPr>
              <a:t>포트폴리오에서 현재 보유하고 있는 각 종목별 비중 벡터 </a:t>
            </a:r>
            <a:r>
              <a:rPr lang="en-US" altLang="ko-KR" sz="1400" dirty="0">
                <a:solidFill>
                  <a:srgbClr val="515151"/>
                </a:solidFill>
                <a:latin typeface="MJXc-TeX-main-B"/>
              </a:rPr>
              <a:t>w</a:t>
            </a:r>
            <a:r>
              <a:rPr lang="en-US" altLang="ko-KR" sz="1400" dirty="0">
                <a:solidFill>
                  <a:srgbClr val="515151"/>
                </a:solidFill>
                <a:latin typeface="MJXc-TeX-math-I"/>
              </a:rPr>
              <a:t>p</a:t>
            </a:r>
            <a:r>
              <a:rPr lang="ko-KR" altLang="en-US" sz="1400" dirty="0">
                <a:solidFill>
                  <a:srgbClr val="515151"/>
                </a:solidFill>
                <a:latin typeface="MJXc-TeX-main-R"/>
              </a:rPr>
              <a:t>∈</a:t>
            </a:r>
            <a:r>
              <a:rPr lang="en-US" altLang="ko-KR" sz="1400" dirty="0">
                <a:solidFill>
                  <a:srgbClr val="515151"/>
                </a:solidFill>
                <a:latin typeface="MJXc-TeX-ams-R"/>
              </a:rPr>
              <a:t>R</a:t>
            </a:r>
            <a:r>
              <a:rPr lang="en-US" altLang="ko-KR" sz="1400" dirty="0">
                <a:solidFill>
                  <a:srgbClr val="515151"/>
                </a:solidFill>
                <a:latin typeface="MJXc-TeX-math-I"/>
              </a:rPr>
              <a:t>d  </a:t>
            </a:r>
            <a:r>
              <a:rPr lang="ko-KR" altLang="en-US" sz="1400" dirty="0">
                <a:solidFill>
                  <a:srgbClr val="515151"/>
                </a:solidFill>
                <a:latin typeface="Nanum Gothic"/>
              </a:rPr>
              <a:t>및 종목별 수익률 확률변수 </a:t>
            </a:r>
            <a:endParaRPr lang="en-US" altLang="ko-KR" sz="1400" dirty="0">
              <a:solidFill>
                <a:srgbClr val="515151"/>
              </a:solidFill>
              <a:latin typeface="Nanum Gothic"/>
            </a:endParaRPr>
          </a:p>
          <a:p>
            <a:r>
              <a:rPr lang="en-US" altLang="ko-KR" sz="1400" dirty="0">
                <a:solidFill>
                  <a:srgbClr val="515151"/>
                </a:solidFill>
                <a:latin typeface="MJXc-TeX-main-B"/>
              </a:rPr>
              <a:t>X</a:t>
            </a:r>
            <a:r>
              <a:rPr lang="ko-KR" altLang="en-US" sz="1400" dirty="0">
                <a:solidFill>
                  <a:srgbClr val="515151"/>
                </a:solidFill>
                <a:latin typeface="MJXc-TeX-main-R"/>
              </a:rPr>
              <a:t>∈</a:t>
            </a:r>
            <a:r>
              <a:rPr lang="en-US" altLang="ko-KR" sz="1400" dirty="0">
                <a:solidFill>
                  <a:srgbClr val="515151"/>
                </a:solidFill>
                <a:latin typeface="MJXc-TeX-ams-R"/>
              </a:rPr>
              <a:t>R</a:t>
            </a:r>
            <a:r>
              <a:rPr lang="en-US" altLang="ko-KR" sz="1400" dirty="0">
                <a:solidFill>
                  <a:srgbClr val="515151"/>
                </a:solidFill>
                <a:latin typeface="MJXc-TeX-math-I"/>
              </a:rPr>
              <a:t>d</a:t>
            </a:r>
            <a:r>
              <a:rPr lang="en-US" altLang="ko-KR" sz="1400" dirty="0">
                <a:solidFill>
                  <a:srgbClr val="515151"/>
                </a:solidFill>
                <a:latin typeface="Nanum Gothic"/>
              </a:rPr>
              <a:t> </a:t>
            </a:r>
            <a:r>
              <a:rPr lang="ko-KR" altLang="en-US" sz="1400" dirty="0">
                <a:solidFill>
                  <a:srgbClr val="515151"/>
                </a:solidFill>
                <a:latin typeface="Nanum Gothic"/>
              </a:rPr>
              <a:t>에 대해서</a:t>
            </a:r>
            <a:r>
              <a:rPr lang="en-US" altLang="ko-KR" sz="1400" dirty="0">
                <a:solidFill>
                  <a:srgbClr val="515151"/>
                </a:solidFill>
                <a:latin typeface="Nanum Gothic"/>
              </a:rPr>
              <a:t>, </a:t>
            </a:r>
            <a:r>
              <a:rPr lang="ko-KR" altLang="en-US" sz="1400" dirty="0">
                <a:solidFill>
                  <a:srgbClr val="515151"/>
                </a:solidFill>
                <a:latin typeface="Nanum Gothic"/>
              </a:rPr>
              <a:t>포트폴리오 수익률의 분산</a:t>
            </a:r>
            <a:r>
              <a:rPr lang="en-US" altLang="ko-KR" sz="1400" dirty="0">
                <a:solidFill>
                  <a:srgbClr val="515151"/>
                </a:solidFill>
                <a:latin typeface="Nanum Gothic"/>
              </a:rPr>
              <a:t>(Variance)</a:t>
            </a:r>
            <a:r>
              <a:rPr lang="ko-KR" altLang="en-US" sz="1400" dirty="0">
                <a:solidFill>
                  <a:srgbClr val="515151"/>
                </a:solidFill>
                <a:latin typeface="Nanum Gothic"/>
              </a:rPr>
              <a:t>은 다음과 같이 계산</a:t>
            </a:r>
            <a:endParaRPr lang="ko-KR" altLang="en-US" sz="1400" dirty="0"/>
          </a:p>
        </p:txBody>
      </p:sp>
      <p:pic>
        <p:nvPicPr>
          <p:cNvPr id="10" name="그림 9">
            <a:extLst>
              <a:ext uri="{FF2B5EF4-FFF2-40B4-BE49-F238E27FC236}">
                <a16:creationId xmlns:a16="http://schemas.microsoft.com/office/drawing/2014/main" id="{8A5EFBF1-FB4A-477C-99A4-EF97A90BFD72}"/>
              </a:ext>
            </a:extLst>
          </p:cNvPr>
          <p:cNvPicPr>
            <a:picLocks noChangeAspect="1"/>
          </p:cNvPicPr>
          <p:nvPr/>
        </p:nvPicPr>
        <p:blipFill>
          <a:blip r:embed="rId5"/>
          <a:stretch>
            <a:fillRect/>
          </a:stretch>
        </p:blipFill>
        <p:spPr>
          <a:xfrm>
            <a:off x="323528" y="4697101"/>
            <a:ext cx="3277057" cy="419158"/>
          </a:xfrm>
          <a:prstGeom prst="rect">
            <a:avLst/>
          </a:prstGeom>
        </p:spPr>
      </p:pic>
      <p:pic>
        <p:nvPicPr>
          <p:cNvPr id="11" name="그림 10">
            <a:extLst>
              <a:ext uri="{FF2B5EF4-FFF2-40B4-BE49-F238E27FC236}">
                <a16:creationId xmlns:a16="http://schemas.microsoft.com/office/drawing/2014/main" id="{5F6BF22B-6798-4C30-8CE5-54E7021872CB}"/>
              </a:ext>
            </a:extLst>
          </p:cNvPr>
          <p:cNvPicPr>
            <a:picLocks noChangeAspect="1"/>
          </p:cNvPicPr>
          <p:nvPr/>
        </p:nvPicPr>
        <p:blipFill>
          <a:blip r:embed="rId6"/>
          <a:stretch>
            <a:fillRect/>
          </a:stretch>
        </p:blipFill>
        <p:spPr>
          <a:xfrm>
            <a:off x="377762" y="5189544"/>
            <a:ext cx="952633" cy="390580"/>
          </a:xfrm>
          <a:prstGeom prst="rect">
            <a:avLst/>
          </a:prstGeom>
        </p:spPr>
      </p:pic>
      <p:sp>
        <p:nvSpPr>
          <p:cNvPr id="12" name="직사각형 11">
            <a:extLst>
              <a:ext uri="{FF2B5EF4-FFF2-40B4-BE49-F238E27FC236}">
                <a16:creationId xmlns:a16="http://schemas.microsoft.com/office/drawing/2014/main" id="{A98E2455-112F-4A4A-9161-23ED3391E2FE}"/>
              </a:ext>
            </a:extLst>
          </p:cNvPr>
          <p:cNvSpPr/>
          <p:nvPr/>
        </p:nvSpPr>
        <p:spPr>
          <a:xfrm>
            <a:off x="1389054" y="5271060"/>
            <a:ext cx="1640193" cy="276999"/>
          </a:xfrm>
          <a:prstGeom prst="rect">
            <a:avLst/>
          </a:prstGeom>
        </p:spPr>
        <p:txBody>
          <a:bodyPr wrap="none">
            <a:spAutoFit/>
          </a:bodyPr>
          <a:lstStyle/>
          <a:p>
            <a:r>
              <a:rPr lang="ko-KR" altLang="en-US" sz="1200" dirty="0">
                <a:solidFill>
                  <a:srgbClr val="515151"/>
                </a:solidFill>
                <a:latin typeface="Nanum Gothic"/>
              </a:rPr>
              <a:t>수익률의 공분산 행렬</a:t>
            </a:r>
            <a:endParaRPr lang="ko-KR" altLang="en-US" sz="1200" dirty="0"/>
          </a:p>
        </p:txBody>
      </p:sp>
      <p:pic>
        <p:nvPicPr>
          <p:cNvPr id="13" name="그림 12">
            <a:extLst>
              <a:ext uri="{FF2B5EF4-FFF2-40B4-BE49-F238E27FC236}">
                <a16:creationId xmlns:a16="http://schemas.microsoft.com/office/drawing/2014/main" id="{DFD8EB46-DB1B-4082-A27D-61F92AA2D902}"/>
              </a:ext>
            </a:extLst>
          </p:cNvPr>
          <p:cNvPicPr>
            <a:picLocks noChangeAspect="1"/>
          </p:cNvPicPr>
          <p:nvPr/>
        </p:nvPicPr>
        <p:blipFill>
          <a:blip r:embed="rId7"/>
          <a:stretch>
            <a:fillRect/>
          </a:stretch>
        </p:blipFill>
        <p:spPr>
          <a:xfrm>
            <a:off x="4050735" y="4757682"/>
            <a:ext cx="3600400" cy="686046"/>
          </a:xfrm>
          <a:prstGeom prst="rect">
            <a:avLst/>
          </a:prstGeom>
        </p:spPr>
      </p:pic>
      <p:sp>
        <p:nvSpPr>
          <p:cNvPr id="14" name="직사각형 13">
            <a:extLst>
              <a:ext uri="{FF2B5EF4-FFF2-40B4-BE49-F238E27FC236}">
                <a16:creationId xmlns:a16="http://schemas.microsoft.com/office/drawing/2014/main" id="{83A4E4B6-427B-4C38-A98D-5A40F51A4BA9}"/>
              </a:ext>
            </a:extLst>
          </p:cNvPr>
          <p:cNvSpPr/>
          <p:nvPr/>
        </p:nvSpPr>
        <p:spPr>
          <a:xfrm>
            <a:off x="388314" y="5809667"/>
            <a:ext cx="2167462" cy="523220"/>
          </a:xfrm>
          <a:prstGeom prst="rect">
            <a:avLst/>
          </a:prstGeom>
        </p:spPr>
        <p:txBody>
          <a:bodyPr wrap="square">
            <a:spAutoFit/>
          </a:bodyPr>
          <a:lstStyle/>
          <a:p>
            <a:r>
              <a:rPr lang="ko-KR" altLang="en-US" sz="1400" dirty="0">
                <a:solidFill>
                  <a:srgbClr val="515151"/>
                </a:solidFill>
                <a:latin typeface="Nanum Gothic"/>
              </a:rPr>
              <a:t>사전적 변동성 </a:t>
            </a:r>
            <a:r>
              <a:rPr lang="en-US" altLang="ko-KR" sz="1400" dirty="0" err="1">
                <a:solidFill>
                  <a:srgbClr val="515151"/>
                </a:solidFill>
                <a:latin typeface="MJXc-TeX-main-B"/>
              </a:rPr>
              <a:t>V</a:t>
            </a:r>
            <a:r>
              <a:rPr lang="en-US" altLang="ko-KR" sz="1400" dirty="0" err="1">
                <a:solidFill>
                  <a:srgbClr val="515151"/>
                </a:solidFill>
                <a:latin typeface="MJXc-TeX-math-I"/>
              </a:rPr>
              <a:t>f</a:t>
            </a:r>
            <a:r>
              <a:rPr lang="ko-KR" altLang="en-US" sz="1400" dirty="0">
                <a:solidFill>
                  <a:srgbClr val="515151"/>
                </a:solidFill>
                <a:latin typeface="Nanum Gothic"/>
              </a:rPr>
              <a:t>예측 </a:t>
            </a:r>
            <a:r>
              <a:rPr lang="en-US" altLang="ko-KR" sz="1400" dirty="0">
                <a:solidFill>
                  <a:srgbClr val="515151"/>
                </a:solidFill>
                <a:latin typeface="Nanum Gothic"/>
              </a:rPr>
              <a:t>=</a:t>
            </a:r>
            <a:r>
              <a:rPr lang="ko-KR" altLang="en-US" sz="1400" dirty="0">
                <a:solidFill>
                  <a:srgbClr val="515151"/>
                </a:solidFill>
                <a:latin typeface="Nanum Gothic"/>
              </a:rPr>
              <a:t> </a:t>
            </a:r>
            <a:r>
              <a:rPr lang="en-US" altLang="ko-KR" sz="1400" dirty="0">
                <a:solidFill>
                  <a:srgbClr val="515151"/>
                </a:solidFill>
                <a:latin typeface="Nanum Gothic"/>
              </a:rPr>
              <a:t> </a:t>
            </a:r>
          </a:p>
          <a:p>
            <a:r>
              <a:rPr lang="en-US" altLang="ko-KR" sz="1400" dirty="0">
                <a:solidFill>
                  <a:srgbClr val="515151"/>
                </a:solidFill>
                <a:latin typeface="Nanum Gothic"/>
              </a:rPr>
              <a:t>(</a:t>
            </a:r>
            <a:r>
              <a:rPr lang="ko-KR" altLang="en-US" sz="1400" dirty="0">
                <a:solidFill>
                  <a:srgbClr val="515151"/>
                </a:solidFill>
                <a:latin typeface="Nanum Gothic"/>
              </a:rPr>
              <a:t> </a:t>
            </a:r>
            <a:r>
              <a:rPr lang="en-US" altLang="ko-KR" sz="1400" dirty="0">
                <a:solidFill>
                  <a:srgbClr val="515151"/>
                </a:solidFill>
                <a:latin typeface="MJXc-TeX-math-I"/>
              </a:rPr>
              <a:t>f=</a:t>
            </a:r>
            <a:r>
              <a:rPr lang="ko-KR" altLang="en-US" sz="1400" dirty="0">
                <a:solidFill>
                  <a:srgbClr val="515151"/>
                </a:solidFill>
                <a:latin typeface="Nanum Gothic"/>
              </a:rPr>
              <a:t> </a:t>
            </a:r>
            <a:r>
              <a:rPr lang="en-US" altLang="ko-KR" sz="1400" dirty="0">
                <a:solidFill>
                  <a:srgbClr val="515151"/>
                </a:solidFill>
                <a:latin typeface="Nanum Gothic"/>
              </a:rPr>
              <a:t>future </a:t>
            </a:r>
            <a:r>
              <a:rPr lang="ko-KR" altLang="en-US" sz="1400" dirty="0">
                <a:solidFill>
                  <a:srgbClr val="515151"/>
                </a:solidFill>
                <a:latin typeface="Nanum Gothic"/>
              </a:rPr>
              <a:t> 의미</a:t>
            </a:r>
            <a:r>
              <a:rPr lang="en-US" altLang="ko-KR" sz="1400" dirty="0">
                <a:solidFill>
                  <a:srgbClr val="515151"/>
                </a:solidFill>
                <a:latin typeface="Nanum Gothic"/>
              </a:rPr>
              <a:t>)</a:t>
            </a:r>
            <a:endParaRPr lang="ko-KR" altLang="en-US" sz="1400" dirty="0"/>
          </a:p>
        </p:txBody>
      </p:sp>
      <p:pic>
        <p:nvPicPr>
          <p:cNvPr id="15" name="그림 14">
            <a:extLst>
              <a:ext uri="{FF2B5EF4-FFF2-40B4-BE49-F238E27FC236}">
                <a16:creationId xmlns:a16="http://schemas.microsoft.com/office/drawing/2014/main" id="{EFE8923A-701A-41B7-9E70-9E87A214A693}"/>
              </a:ext>
            </a:extLst>
          </p:cNvPr>
          <p:cNvPicPr>
            <a:picLocks noChangeAspect="1"/>
          </p:cNvPicPr>
          <p:nvPr/>
        </p:nvPicPr>
        <p:blipFill>
          <a:blip r:embed="rId8"/>
          <a:stretch>
            <a:fillRect/>
          </a:stretch>
        </p:blipFill>
        <p:spPr>
          <a:xfrm>
            <a:off x="2997889" y="5771197"/>
            <a:ext cx="3305636" cy="600159"/>
          </a:xfrm>
          <a:prstGeom prst="rect">
            <a:avLst/>
          </a:prstGeom>
          <a:ln w="28575">
            <a:solidFill>
              <a:schemeClr val="accent1"/>
            </a:solidFill>
          </a:ln>
        </p:spPr>
      </p:pic>
      <p:sp>
        <p:nvSpPr>
          <p:cNvPr id="16" name="직사각형 15">
            <a:extLst>
              <a:ext uri="{FF2B5EF4-FFF2-40B4-BE49-F238E27FC236}">
                <a16:creationId xmlns:a16="http://schemas.microsoft.com/office/drawing/2014/main" id="{E80BFF61-1347-4D88-A1F5-9ABDACC28323}"/>
              </a:ext>
            </a:extLst>
          </p:cNvPr>
          <p:cNvSpPr/>
          <p:nvPr/>
        </p:nvSpPr>
        <p:spPr>
          <a:xfrm>
            <a:off x="539552" y="346152"/>
            <a:ext cx="1944216" cy="369332"/>
          </a:xfrm>
          <a:prstGeom prst="rect">
            <a:avLst/>
          </a:prstGeom>
        </p:spPr>
        <p:txBody>
          <a:bodyPr wrap="square">
            <a:spAutoFit/>
          </a:bodyPr>
          <a:lstStyle/>
          <a:p>
            <a:r>
              <a:rPr lang="en-US" altLang="ko-KR" dirty="0">
                <a:latin typeface="Arial" panose="020B0604020202020204" pitchFamily="34" charset="0"/>
              </a:rPr>
              <a:t>Volatility</a:t>
            </a:r>
            <a:endParaRPr lang="ko-KR" altLang="en-US" dirty="0"/>
          </a:p>
        </p:txBody>
      </p:sp>
    </p:spTree>
    <p:extLst>
      <p:ext uri="{BB962C8B-B14F-4D97-AF65-F5344CB8AC3E}">
        <p14:creationId xmlns:p14="http://schemas.microsoft.com/office/powerpoint/2010/main" val="1250693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05F3C41-91C8-4A5D-814D-3A600E143587}"/>
              </a:ext>
            </a:extLst>
          </p:cNvPr>
          <p:cNvSpPr/>
          <p:nvPr/>
        </p:nvSpPr>
        <p:spPr>
          <a:xfrm>
            <a:off x="683568" y="1080015"/>
            <a:ext cx="4480714" cy="369332"/>
          </a:xfrm>
          <a:prstGeom prst="rect">
            <a:avLst/>
          </a:prstGeom>
        </p:spPr>
        <p:txBody>
          <a:bodyPr wrap="none">
            <a:spAutoFit/>
          </a:bodyPr>
          <a:lstStyle/>
          <a:p>
            <a:r>
              <a:rPr lang="en-US" altLang="ko-KR" dirty="0">
                <a:latin typeface="+mj-lt"/>
              </a:rPr>
              <a:t>Regularizing linear regression using </a:t>
            </a:r>
            <a:r>
              <a:rPr lang="en-US" altLang="ko-KR" dirty="0">
                <a:highlight>
                  <a:srgbClr val="FFFF00"/>
                </a:highlight>
                <a:latin typeface="+mj-lt"/>
              </a:rPr>
              <a:t>shrinkage</a:t>
            </a:r>
            <a:endParaRPr lang="en-US" altLang="ko-KR" b="0" i="0" dirty="0">
              <a:effectLst/>
              <a:highlight>
                <a:srgbClr val="FFFF00"/>
              </a:highlight>
              <a:latin typeface="+mj-lt"/>
            </a:endParaRPr>
          </a:p>
        </p:txBody>
      </p:sp>
      <p:sp>
        <p:nvSpPr>
          <p:cNvPr id="3" name="직사각형 2">
            <a:extLst>
              <a:ext uri="{FF2B5EF4-FFF2-40B4-BE49-F238E27FC236}">
                <a16:creationId xmlns:a16="http://schemas.microsoft.com/office/drawing/2014/main" id="{EBD01212-8C70-410B-B7EA-33F598BE944C}"/>
              </a:ext>
            </a:extLst>
          </p:cNvPr>
          <p:cNvSpPr/>
          <p:nvPr/>
        </p:nvSpPr>
        <p:spPr>
          <a:xfrm>
            <a:off x="611560" y="1613118"/>
            <a:ext cx="7557688" cy="1815882"/>
          </a:xfrm>
          <a:prstGeom prst="rect">
            <a:avLst/>
          </a:prstGeom>
        </p:spPr>
        <p:txBody>
          <a:bodyPr wrap="square">
            <a:spAutoFit/>
          </a:bodyPr>
          <a:lstStyle/>
          <a:p>
            <a:r>
              <a:rPr lang="ko-KR" altLang="en-US" sz="1400" dirty="0"/>
              <a:t>회귀분석</a:t>
            </a:r>
            <a:r>
              <a:rPr lang="en-US" altLang="ko-KR" sz="1400" dirty="0"/>
              <a:t>(Regression Analysis)</a:t>
            </a:r>
            <a:r>
              <a:rPr lang="ko-KR" altLang="en-US" sz="1400" dirty="0"/>
              <a:t>은 설명변수를 </a:t>
            </a:r>
            <a:r>
              <a:rPr lang="ko-KR" altLang="en-US" sz="1400" dirty="0" err="1"/>
              <a:t>설정ㆍ활용하여</a:t>
            </a:r>
            <a:r>
              <a:rPr lang="ko-KR" altLang="en-US" sz="1400" dirty="0"/>
              <a:t> 종속변수를 설명하는 분석 방법</a:t>
            </a:r>
            <a:endParaRPr lang="en-US" altLang="ko-KR" sz="1400" dirty="0"/>
          </a:p>
          <a:p>
            <a:pPr marL="285750" indent="-285750">
              <a:buFont typeface="Wingdings" panose="05000000000000000000" pitchFamily="2" charset="2"/>
              <a:buChar char="è"/>
            </a:pPr>
            <a:r>
              <a:rPr lang="ko-KR" altLang="en-US" sz="1400" dirty="0"/>
              <a:t>설명변수가 많은 경우 불필요한 부분까지 설명하는 </a:t>
            </a:r>
            <a:r>
              <a:rPr lang="ko-KR" altLang="en-US" sz="1400" dirty="0" err="1">
                <a:highlight>
                  <a:srgbClr val="FFFF00"/>
                </a:highlight>
              </a:rPr>
              <a:t>과적합</a:t>
            </a:r>
            <a:r>
              <a:rPr lang="ko-KR" altLang="en-US" sz="1400" dirty="0">
                <a:highlight>
                  <a:srgbClr val="FFFF00"/>
                </a:highlight>
              </a:rPr>
              <a:t> 문제가 발생할 수 있음 </a:t>
            </a:r>
            <a:endParaRPr lang="en-US" altLang="ko-KR" sz="1400" dirty="0">
              <a:highlight>
                <a:srgbClr val="FFFF00"/>
              </a:highlight>
            </a:endParaRPr>
          </a:p>
          <a:p>
            <a:pPr marL="285750" indent="-285750">
              <a:buFont typeface="Wingdings" panose="05000000000000000000" pitchFamily="2" charset="2"/>
              <a:buChar char="è"/>
            </a:pPr>
            <a:r>
              <a:rPr lang="ko-KR" altLang="en-US" sz="1400" dirty="0">
                <a:highlight>
                  <a:srgbClr val="FFFF00"/>
                </a:highlight>
              </a:rPr>
              <a:t>설명변수 축소방법</a:t>
            </a:r>
            <a:r>
              <a:rPr lang="en-US" altLang="ko-KR" sz="1400" dirty="0">
                <a:highlight>
                  <a:srgbClr val="FFFF00"/>
                </a:highlight>
              </a:rPr>
              <a:t>(Shrinkage Methods)</a:t>
            </a:r>
            <a:r>
              <a:rPr lang="ko-KR" altLang="en-US" sz="1400" dirty="0">
                <a:highlight>
                  <a:srgbClr val="FFFF00"/>
                </a:highlight>
              </a:rPr>
              <a:t>을 이용한 회귀분석은 </a:t>
            </a:r>
            <a:r>
              <a:rPr lang="ko-KR" altLang="en-US" sz="1400" dirty="0" err="1"/>
              <a:t>과적합</a:t>
            </a:r>
            <a:r>
              <a:rPr lang="ko-KR" altLang="en-US" sz="1400" dirty="0"/>
              <a:t> 문제를 해결할 수 있는 장점이 있어 설명변수가 많은 경우 주로 활용함 </a:t>
            </a:r>
            <a:endParaRPr lang="en-US" altLang="ko-KR" sz="1400" dirty="0"/>
          </a:p>
          <a:p>
            <a:pPr marL="285750" indent="-285750">
              <a:buFont typeface="Wingdings" panose="05000000000000000000" pitchFamily="2" charset="2"/>
              <a:buChar char="è"/>
            </a:pPr>
            <a:r>
              <a:rPr lang="ko-KR" altLang="en-US" sz="1400" dirty="0">
                <a:highlight>
                  <a:srgbClr val="00FFFF"/>
                </a:highlight>
              </a:rPr>
              <a:t>회귀분석이 </a:t>
            </a:r>
            <a:r>
              <a:rPr lang="en-US" altLang="ko-KR" sz="1400" dirty="0">
                <a:highlight>
                  <a:srgbClr val="00FFFF"/>
                </a:highlight>
              </a:rPr>
              <a:t>RSS(Residual Sum of Square)</a:t>
            </a:r>
            <a:r>
              <a:rPr lang="ko-KR" altLang="en-US" sz="1400" dirty="0">
                <a:highlight>
                  <a:srgbClr val="00FFFF"/>
                </a:highlight>
              </a:rPr>
              <a:t>을 최소화하는 </a:t>
            </a:r>
            <a:r>
              <a:rPr lang="el-GR" altLang="ko-KR" sz="1400" dirty="0">
                <a:highlight>
                  <a:srgbClr val="00FFFF"/>
                </a:highlight>
              </a:rPr>
              <a:t>β</a:t>
            </a:r>
            <a:r>
              <a:rPr lang="ko-KR" altLang="en-US" sz="1400" dirty="0" err="1">
                <a:highlight>
                  <a:srgbClr val="00FFFF"/>
                </a:highlight>
              </a:rPr>
              <a:t>를</a:t>
            </a:r>
            <a:r>
              <a:rPr lang="ko-KR" altLang="en-US" sz="1400" dirty="0">
                <a:highlight>
                  <a:srgbClr val="00FFFF"/>
                </a:highlight>
              </a:rPr>
              <a:t> 추정한다면</a:t>
            </a:r>
            <a:r>
              <a:rPr lang="en-US" altLang="ko-KR" sz="1400" dirty="0"/>
              <a:t>, </a:t>
            </a:r>
          </a:p>
          <a:p>
            <a:pPr marL="285750" indent="-285750">
              <a:buFont typeface="Wingdings" panose="05000000000000000000" pitchFamily="2" charset="2"/>
              <a:buChar char="è"/>
            </a:pPr>
            <a:r>
              <a:rPr lang="ko-KR" altLang="en-US" sz="1400" dirty="0">
                <a:highlight>
                  <a:srgbClr val="FFFF00"/>
                </a:highlight>
              </a:rPr>
              <a:t>설명변수 축소방법</a:t>
            </a:r>
            <a:r>
              <a:rPr lang="en-US" altLang="ko-KR" sz="1400" dirty="0">
                <a:highlight>
                  <a:srgbClr val="FFFF00"/>
                </a:highlight>
              </a:rPr>
              <a:t>(Shrinkage Methods)</a:t>
            </a:r>
            <a:r>
              <a:rPr lang="ko-KR" altLang="en-US" sz="1400" dirty="0">
                <a:highlight>
                  <a:srgbClr val="FFFF00"/>
                </a:highlight>
              </a:rPr>
              <a:t>을 이용한 회귀분석은 </a:t>
            </a:r>
            <a:r>
              <a:rPr lang="en-US" altLang="ko-KR" sz="1400" dirty="0"/>
              <a:t>RSS</a:t>
            </a:r>
            <a:r>
              <a:rPr lang="ko-KR" altLang="en-US" sz="1400" dirty="0"/>
              <a:t>에 </a:t>
            </a:r>
            <a:r>
              <a:rPr lang="en-US" altLang="ko-KR" sz="1400" dirty="0"/>
              <a:t>Penalty </a:t>
            </a:r>
            <a:r>
              <a:rPr lang="ko-KR" altLang="en-US" sz="1400" dirty="0"/>
              <a:t>조건을 추가하여 “</a:t>
            </a:r>
            <a:r>
              <a:rPr lang="en-US" altLang="ko-KR" sz="1400" dirty="0"/>
              <a:t>RSS + Penalty”</a:t>
            </a:r>
            <a:r>
              <a:rPr lang="ko-KR" altLang="en-US" sz="1400" dirty="0"/>
              <a:t>를 최소화하는 </a:t>
            </a:r>
            <a:r>
              <a:rPr lang="el-GR" altLang="ko-KR" sz="1400" dirty="0"/>
              <a:t>β</a:t>
            </a:r>
            <a:r>
              <a:rPr lang="ko-KR" altLang="en-US" sz="1400" dirty="0"/>
              <a:t>추정한 것</a:t>
            </a:r>
            <a:r>
              <a:rPr lang="en-US" altLang="ko-KR" sz="1400" dirty="0"/>
              <a:t>(L1, L2, L1+L2)</a:t>
            </a:r>
          </a:p>
          <a:p>
            <a:pPr marL="285750" indent="-285750">
              <a:buFont typeface="Wingdings" panose="05000000000000000000" pitchFamily="2" charset="2"/>
              <a:buChar char="è"/>
            </a:pPr>
            <a:endParaRPr lang="en-US" altLang="ko-KR" sz="1400" dirty="0"/>
          </a:p>
        </p:txBody>
      </p:sp>
      <p:sp>
        <p:nvSpPr>
          <p:cNvPr id="6" name="직사각형 5">
            <a:extLst>
              <a:ext uri="{FF2B5EF4-FFF2-40B4-BE49-F238E27FC236}">
                <a16:creationId xmlns:a16="http://schemas.microsoft.com/office/drawing/2014/main" id="{D9B16D98-A192-44E6-B05E-CB8451ED96C0}"/>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Time Series Models for Volatility Forecasts and Statistical Arbitrage</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2137785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41FADA6-E618-4F8D-AC52-EB2EAB34AAEC}"/>
              </a:ext>
            </a:extLst>
          </p:cNvPr>
          <p:cNvSpPr/>
          <p:nvPr/>
        </p:nvSpPr>
        <p:spPr>
          <a:xfrm>
            <a:off x="129159" y="927646"/>
            <a:ext cx="4395370" cy="369332"/>
          </a:xfrm>
          <a:prstGeom prst="rect">
            <a:avLst/>
          </a:prstGeom>
        </p:spPr>
        <p:txBody>
          <a:bodyPr wrap="none">
            <a:spAutoFit/>
          </a:bodyPr>
          <a:lstStyle/>
          <a:p>
            <a:r>
              <a:rPr lang="en-US" altLang="ko-KR" dirty="0">
                <a:latin typeface="+mj-lt"/>
              </a:rPr>
              <a:t>How to predict returns with linear regression</a:t>
            </a:r>
            <a:endParaRPr lang="en-US" altLang="ko-KR" b="0" i="0" dirty="0">
              <a:effectLst/>
              <a:latin typeface="+mj-lt"/>
            </a:endParaRPr>
          </a:p>
        </p:txBody>
      </p:sp>
      <p:sp>
        <p:nvSpPr>
          <p:cNvPr id="6" name="직사각형 5">
            <a:extLst>
              <a:ext uri="{FF2B5EF4-FFF2-40B4-BE49-F238E27FC236}">
                <a16:creationId xmlns:a16="http://schemas.microsoft.com/office/drawing/2014/main" id="{E5DD868A-50E0-45B6-8A38-29083572276E}"/>
              </a:ext>
            </a:extLst>
          </p:cNvPr>
          <p:cNvSpPr/>
          <p:nvPr/>
        </p:nvSpPr>
        <p:spPr>
          <a:xfrm>
            <a:off x="238689" y="1295953"/>
            <a:ext cx="2130640" cy="473784"/>
          </a:xfrm>
          <a:prstGeom prst="rect">
            <a:avLst/>
          </a:prstGeom>
          <a:solidFill>
            <a:schemeClr val="accent3">
              <a:lumMod val="20000"/>
              <a:lumOff val="80000"/>
            </a:schemeClr>
          </a:solidFill>
          <a:ln>
            <a:solidFill>
              <a:schemeClr val="accent3">
                <a:lumMod val="20000"/>
                <a:lumOff val="80000"/>
              </a:schemeClr>
            </a:solidFill>
          </a:ln>
        </p:spPr>
        <p:txBody>
          <a:bodyPr wrap="square">
            <a:spAutoFit/>
          </a:bodyPr>
          <a:lstStyle/>
          <a:p>
            <a:pPr algn="just" fontAlgn="base">
              <a:lnSpc>
                <a:spcPct val="160000"/>
              </a:lnSpc>
            </a:pPr>
            <a:r>
              <a:rPr lang="en-US" altLang="ko-KR" kern="0" dirty="0" err="1">
                <a:solidFill>
                  <a:srgbClr val="000000"/>
                </a:solidFill>
                <a:latin typeface="함초롬바탕" panose="02030504000101010101" pitchFamily="18" charset="-127"/>
              </a:rPr>
              <a:t>statsmodels</a:t>
            </a:r>
            <a:r>
              <a:rPr lang="en-US" altLang="ko-KR" kern="0" dirty="0">
                <a:solidFill>
                  <a:srgbClr val="000000"/>
                </a:solidFill>
                <a:latin typeface="함초롬바탕" panose="02030504000101010101" pitchFamily="18" charset="-127"/>
              </a:rPr>
              <a:t> </a:t>
            </a:r>
          </a:p>
        </p:txBody>
      </p:sp>
      <p:sp>
        <p:nvSpPr>
          <p:cNvPr id="7" name="직사각형 6">
            <a:extLst>
              <a:ext uri="{FF2B5EF4-FFF2-40B4-BE49-F238E27FC236}">
                <a16:creationId xmlns:a16="http://schemas.microsoft.com/office/drawing/2014/main" id="{AF4AF560-0ACF-43B2-8E1B-1B9D24BB97ED}"/>
              </a:ext>
            </a:extLst>
          </p:cNvPr>
          <p:cNvSpPr/>
          <p:nvPr/>
        </p:nvSpPr>
        <p:spPr>
          <a:xfrm>
            <a:off x="2707925" y="1297163"/>
            <a:ext cx="4467954" cy="369332"/>
          </a:xfrm>
          <a:prstGeom prst="rect">
            <a:avLst/>
          </a:prstGeom>
        </p:spPr>
        <p:txBody>
          <a:bodyPr wrap="none">
            <a:spAutoFit/>
          </a:bodyPr>
          <a:lstStyle/>
          <a:p>
            <a:r>
              <a:rPr lang="en-US" altLang="ko-KR" dirty="0"/>
              <a:t>https://www.statsmodels.org/stable/index.html</a:t>
            </a:r>
            <a:endParaRPr lang="ko-KR" altLang="en-US" dirty="0"/>
          </a:p>
        </p:txBody>
      </p:sp>
      <p:sp>
        <p:nvSpPr>
          <p:cNvPr id="9" name="직사각형 8">
            <a:extLst>
              <a:ext uri="{FF2B5EF4-FFF2-40B4-BE49-F238E27FC236}">
                <a16:creationId xmlns:a16="http://schemas.microsoft.com/office/drawing/2014/main" id="{E3607FA5-A807-4EFC-AB88-E97097AD4393}"/>
              </a:ext>
            </a:extLst>
          </p:cNvPr>
          <p:cNvSpPr/>
          <p:nvPr/>
        </p:nvSpPr>
        <p:spPr>
          <a:xfrm>
            <a:off x="151846" y="1780584"/>
            <a:ext cx="4662264" cy="5077416"/>
          </a:xfrm>
          <a:prstGeom prst="rect">
            <a:avLst/>
          </a:prstGeom>
          <a:ln>
            <a:solidFill>
              <a:srgbClr val="FF0000"/>
            </a:solidFill>
          </a:ln>
        </p:spPr>
        <p:txBody>
          <a:bodyPr wrap="square">
            <a:spAutoFit/>
          </a:bodyPr>
          <a:lstStyle/>
          <a:p>
            <a:pPr algn="just" fontAlgn="base">
              <a:lnSpc>
                <a:spcPct val="160000"/>
              </a:lnSpc>
            </a:pPr>
            <a:r>
              <a:rPr lang="en-US" altLang="ko-KR" sz="1200" kern="0" dirty="0">
                <a:solidFill>
                  <a:srgbClr val="000000"/>
                </a:solidFill>
                <a:highlight>
                  <a:srgbClr val="FFFF00"/>
                </a:highlight>
                <a:latin typeface="함초롬바탕" panose="02030504000101010101" pitchFamily="18" charset="-127"/>
              </a:rPr>
              <a:t>Regression and Linear Models¶</a:t>
            </a:r>
            <a:endParaRPr lang="en-US" altLang="ko-KR" sz="1200" kern="0" dirty="0">
              <a:solidFill>
                <a:srgbClr val="000000"/>
              </a:solidFill>
              <a:highlight>
                <a:srgbClr val="FFFF00"/>
              </a:highlight>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Linear Regression</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Linear 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Estimating Equations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Additive Models (GAM)</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Robust Linear 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Linear Mixed Effects 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Regression with Discrete Dependent Variable</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Linear Mixed Effects Models</a:t>
            </a: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ANOVA</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Other Models </a:t>
            </a:r>
            <a:r>
              <a:rPr lang="en-US" altLang="ko-KR" sz="1200" kern="0" dirty="0" err="1">
                <a:solidFill>
                  <a:srgbClr val="000000"/>
                </a:solidFill>
                <a:latin typeface="함초롬바탕" panose="02030504000101010101" pitchFamily="18" charset="-127"/>
              </a:rPr>
              <a:t>othermod</a:t>
            </a:r>
            <a:endParaRPr lang="en-US" altLang="ko-KR" sz="1200" kern="0" dirty="0">
              <a:solidFill>
                <a:srgbClr val="000000"/>
              </a:solidFill>
              <a:latin typeface="함초롬바탕" panose="02030504000101010101" pitchFamily="18" charset="-127"/>
            </a:endParaRPr>
          </a:p>
          <a:p>
            <a:pPr marL="171450" indent="-171450" algn="just" fontAlgn="base">
              <a:lnSpc>
                <a:spcPct val="160000"/>
              </a:lnSpc>
              <a:buFont typeface="Wingdings" panose="05000000000000000000" pitchFamily="2" charset="2"/>
              <a:buChar char="§"/>
            </a:pPr>
            <a:endParaRPr lang="en-US" altLang="ko-KR" sz="1200" kern="0" dirty="0">
              <a:solidFill>
                <a:srgbClr val="000000"/>
              </a:solidFill>
              <a:highlight>
                <a:srgbClr val="FFFF66"/>
              </a:highlight>
            </a:endParaRPr>
          </a:p>
          <a:p>
            <a:pPr algn="just" fontAlgn="base">
              <a:lnSpc>
                <a:spcPct val="160000"/>
              </a:lnSpc>
            </a:pPr>
            <a:r>
              <a:rPr lang="en-US" altLang="ko-KR" sz="1200" kern="0" dirty="0">
                <a:solidFill>
                  <a:srgbClr val="000000"/>
                </a:solidFill>
                <a:highlight>
                  <a:srgbClr val="FFFF66"/>
                </a:highlight>
                <a:latin typeface="함초롬바탕" panose="02030504000101010101" pitchFamily="18" charset="-127"/>
              </a:rPr>
              <a:t>Time Series Analysis¶</a:t>
            </a:r>
            <a:endParaRPr lang="en-US" altLang="ko-KR" sz="1200" kern="0" dirty="0">
              <a:solidFill>
                <a:srgbClr val="000000"/>
              </a:solidFill>
              <a:highlight>
                <a:srgbClr val="FFFF66"/>
              </a:highlight>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Time Series analysis </a:t>
            </a:r>
            <a:r>
              <a:rPr lang="en-US" altLang="ko-KR" sz="1200" kern="0" dirty="0" err="1">
                <a:solidFill>
                  <a:srgbClr val="000000"/>
                </a:solidFill>
                <a:latin typeface="함초롬바탕" panose="02030504000101010101" pitchFamily="18" charset="-127"/>
              </a:rPr>
              <a:t>tsa</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Time Series Analysis by State Space Methods </a:t>
            </a:r>
            <a:r>
              <a:rPr lang="en-US" altLang="ko-KR" sz="1200" kern="0" dirty="0" err="1">
                <a:solidFill>
                  <a:srgbClr val="000000"/>
                </a:solidFill>
                <a:latin typeface="함초롬바탕" panose="02030504000101010101" pitchFamily="18" charset="-127"/>
              </a:rPr>
              <a:t>statespace</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Vector Autoregressions </a:t>
            </a:r>
            <a:r>
              <a:rPr lang="en-US" altLang="ko-KR" sz="1200" kern="0" dirty="0" err="1">
                <a:solidFill>
                  <a:srgbClr val="000000"/>
                </a:solidFill>
                <a:latin typeface="함초롬바탕" panose="02030504000101010101" pitchFamily="18" charset="-127"/>
              </a:rPr>
              <a:t>tsa.vector_ar</a:t>
            </a:r>
            <a:endParaRPr lang="en-US" altLang="ko-KR" sz="1200" kern="0" dirty="0">
              <a:solidFill>
                <a:srgbClr val="000000"/>
              </a:solidFill>
            </a:endParaRPr>
          </a:p>
          <a:p>
            <a:pPr algn="just" fontAlgn="base">
              <a:lnSpc>
                <a:spcPct val="160000"/>
              </a:lnSpc>
            </a:pPr>
            <a:endParaRPr lang="en-US" altLang="ko-KR" sz="1200" kern="0" dirty="0">
              <a:solidFill>
                <a:srgbClr val="000000"/>
              </a:solidFill>
            </a:endParaRPr>
          </a:p>
        </p:txBody>
      </p:sp>
      <p:sp>
        <p:nvSpPr>
          <p:cNvPr id="10" name="직사각형 9">
            <a:extLst>
              <a:ext uri="{FF2B5EF4-FFF2-40B4-BE49-F238E27FC236}">
                <a16:creationId xmlns:a16="http://schemas.microsoft.com/office/drawing/2014/main" id="{8F9036C3-E497-4126-9501-1691C1176FE2}"/>
              </a:ext>
            </a:extLst>
          </p:cNvPr>
          <p:cNvSpPr/>
          <p:nvPr/>
        </p:nvSpPr>
        <p:spPr>
          <a:xfrm>
            <a:off x="4941902" y="1700808"/>
            <a:ext cx="4104456" cy="5076774"/>
          </a:xfrm>
          <a:prstGeom prst="rect">
            <a:avLst/>
          </a:prstGeom>
          <a:ln>
            <a:solidFill>
              <a:srgbClr val="FF0000"/>
            </a:solidFill>
          </a:ln>
        </p:spPr>
        <p:txBody>
          <a:bodyPr wrap="square">
            <a:spAutoFit/>
          </a:bodyPr>
          <a:lstStyle/>
          <a:p>
            <a:pPr algn="just" fontAlgn="base">
              <a:lnSpc>
                <a:spcPct val="160000"/>
              </a:lnSpc>
            </a:pPr>
            <a:r>
              <a:rPr lang="en-US" altLang="ko-KR" sz="1200" kern="0" dirty="0">
                <a:solidFill>
                  <a:srgbClr val="000000"/>
                </a:solidFill>
                <a:highlight>
                  <a:srgbClr val="FFFF66"/>
                </a:highlight>
                <a:latin typeface="함초롬바탕" panose="02030504000101010101" pitchFamily="18" charset="-127"/>
              </a:rPr>
              <a:t>Other Models</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Methods for Survival and Duration Analysis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Nonparametric Methods nonparametric</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Method of Moments </a:t>
            </a:r>
            <a:r>
              <a:rPr lang="en-US" altLang="ko-KR" sz="1200" kern="0" dirty="0" err="1">
                <a:solidFill>
                  <a:srgbClr val="000000"/>
                </a:solidFill>
                <a:latin typeface="함초롬바탕" panose="02030504000101010101" pitchFamily="18" charset="-127"/>
              </a:rPr>
              <a:t>gmm</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Other Models </a:t>
            </a:r>
            <a:r>
              <a:rPr lang="en-US" altLang="ko-KR" sz="1200" kern="0" dirty="0" err="1">
                <a:solidFill>
                  <a:srgbClr val="000000"/>
                </a:solidFill>
                <a:latin typeface="함초롬바탕" panose="02030504000101010101" pitchFamily="18" charset="-127"/>
              </a:rPr>
              <a:t>miscmodels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Multivariate Statistics multivariate</a:t>
            </a:r>
            <a:endParaRPr lang="en-US" altLang="ko-KR" sz="1200" kern="0" dirty="0">
              <a:solidFill>
                <a:srgbClr val="000000"/>
              </a:solidFill>
            </a:endParaRPr>
          </a:p>
          <a:p>
            <a:pPr algn="just" fontAlgn="base">
              <a:lnSpc>
                <a:spcPct val="160000"/>
              </a:lnSpc>
            </a:pPr>
            <a:r>
              <a:rPr lang="en-US" altLang="ko-KR" sz="1200" kern="0" dirty="0">
                <a:solidFill>
                  <a:srgbClr val="000000"/>
                </a:solidFill>
                <a:highlight>
                  <a:srgbClr val="FFFF66"/>
                </a:highlight>
                <a:latin typeface="함초롬바탕" panose="02030504000101010101" pitchFamily="18" charset="-127"/>
              </a:rPr>
              <a:t>Statistics and Tools</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Statistics stats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Contingency tables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Multiple Imputation with Chained Equations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Empirical Likelihood </a:t>
            </a:r>
            <a:r>
              <a:rPr lang="en-US" altLang="ko-KR" sz="1200" kern="0" dirty="0" err="1">
                <a:solidFill>
                  <a:srgbClr val="000000"/>
                </a:solidFill>
                <a:latin typeface="함초롬바탕" panose="02030504000101010101" pitchFamily="18" charset="-127"/>
              </a:rPr>
              <a:t>emplike</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Distributions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Graphics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Input-Output </a:t>
            </a:r>
            <a:r>
              <a:rPr lang="en-US" altLang="ko-KR" sz="1200" kern="0" dirty="0" err="1">
                <a:solidFill>
                  <a:srgbClr val="000000"/>
                </a:solidFill>
                <a:latin typeface="함초롬바탕" panose="02030504000101010101" pitchFamily="18" charset="-127"/>
              </a:rPr>
              <a:t>iolib</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Tools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Working with Large Data Sets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Optimization</a:t>
            </a:r>
            <a:endParaRPr lang="ko-KR" altLang="en-US" sz="1200" dirty="0"/>
          </a:p>
        </p:txBody>
      </p:sp>
      <p:sp>
        <p:nvSpPr>
          <p:cNvPr id="11" name="직사각형 10">
            <a:extLst>
              <a:ext uri="{FF2B5EF4-FFF2-40B4-BE49-F238E27FC236}">
                <a16:creationId xmlns:a16="http://schemas.microsoft.com/office/drawing/2014/main" id="{CDC3AB30-6754-4AF7-8780-FD48F349D590}"/>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Time Series Models for Volatility Forecasts and Statistical Arbitrage</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51848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13293F7-A392-436A-AFCA-EA509DB50100}"/>
              </a:ext>
            </a:extLst>
          </p:cNvPr>
          <p:cNvSpPr/>
          <p:nvPr/>
        </p:nvSpPr>
        <p:spPr>
          <a:xfrm>
            <a:off x="324504" y="1196752"/>
            <a:ext cx="8568952" cy="923330"/>
          </a:xfrm>
          <a:prstGeom prst="rect">
            <a:avLst/>
          </a:prstGeom>
        </p:spPr>
        <p:txBody>
          <a:bodyPr wrap="square">
            <a:spAutoFit/>
          </a:bodyPr>
          <a:lstStyle/>
          <a:p>
            <a:r>
              <a:rPr lang="en-US" altLang="ko-KR" dirty="0">
                <a:solidFill>
                  <a:srgbClr val="6D737D"/>
                </a:solidFill>
                <a:latin typeface="+mj-lt"/>
              </a:rPr>
              <a:t> a</a:t>
            </a:r>
            <a:r>
              <a:rPr lang="en-US" altLang="ko-KR" dirty="0">
                <a:solidFill>
                  <a:srgbClr val="6D737D"/>
                </a:solidFill>
                <a:highlight>
                  <a:srgbClr val="FFFF00"/>
                </a:highlight>
                <a:latin typeface="+mj-lt"/>
              </a:rPr>
              <a:t> </a:t>
            </a:r>
            <a:r>
              <a:rPr lang="en-US" altLang="ko-KR" b="1" dirty="0">
                <a:solidFill>
                  <a:srgbClr val="6D737D"/>
                </a:solidFill>
                <a:highlight>
                  <a:srgbClr val="FFFF00"/>
                </a:highlight>
                <a:latin typeface="+mj-lt"/>
              </a:rPr>
              <a:t>stationary time series</a:t>
            </a:r>
            <a:r>
              <a:rPr lang="en-US" altLang="ko-KR" dirty="0">
                <a:solidFill>
                  <a:srgbClr val="6D737D"/>
                </a:solidFill>
                <a:latin typeface="+mj-lt"/>
              </a:rPr>
              <a:t> are independent of the period—that is, </a:t>
            </a:r>
          </a:p>
          <a:p>
            <a:r>
              <a:rPr lang="en-US" altLang="ko-KR" dirty="0">
                <a:solidFill>
                  <a:srgbClr val="6D737D"/>
                </a:solidFill>
                <a:latin typeface="+mj-lt"/>
              </a:rPr>
              <a:t>they don't change over time. Thus, </a:t>
            </a:r>
            <a:r>
              <a:rPr lang="en-US" altLang="ko-KR" b="1" dirty="0">
                <a:solidFill>
                  <a:srgbClr val="6D737D"/>
                </a:solidFill>
                <a:highlight>
                  <a:srgbClr val="FFFF00"/>
                </a:highlight>
                <a:latin typeface="+mj-lt"/>
              </a:rPr>
              <a:t>stationarity</a:t>
            </a:r>
            <a:r>
              <a:rPr lang="en-US" altLang="ko-KR" dirty="0">
                <a:solidFill>
                  <a:srgbClr val="6D737D"/>
                </a:solidFill>
                <a:latin typeface="+mj-lt"/>
              </a:rPr>
              <a:t> implies that </a:t>
            </a:r>
            <a:r>
              <a:rPr lang="en-US" altLang="ko-KR" dirty="0">
                <a:solidFill>
                  <a:srgbClr val="6D737D"/>
                </a:solidFill>
                <a:highlight>
                  <a:srgbClr val="FFFF00"/>
                </a:highlight>
                <a:latin typeface="+mj-lt"/>
              </a:rPr>
              <a:t>a time series does not </a:t>
            </a:r>
            <a:r>
              <a:rPr lang="en-US" altLang="ko-KR" dirty="0">
                <a:solidFill>
                  <a:srgbClr val="6D737D"/>
                </a:solidFill>
                <a:latin typeface="+mj-lt"/>
              </a:rPr>
              <a:t>have a </a:t>
            </a:r>
            <a:r>
              <a:rPr lang="en-US" altLang="ko-KR" dirty="0">
                <a:solidFill>
                  <a:srgbClr val="6D737D"/>
                </a:solidFill>
                <a:highlight>
                  <a:srgbClr val="FFFF00"/>
                </a:highlight>
                <a:latin typeface="+mj-lt"/>
              </a:rPr>
              <a:t>trend or seasonal effects. </a:t>
            </a:r>
            <a:endParaRPr lang="ko-KR" altLang="en-US" dirty="0">
              <a:highlight>
                <a:srgbClr val="FFFF00"/>
              </a:highlight>
              <a:latin typeface="+mj-lt"/>
            </a:endParaRPr>
          </a:p>
        </p:txBody>
      </p:sp>
      <p:sp>
        <p:nvSpPr>
          <p:cNvPr id="6" name="직사각형 5">
            <a:extLst>
              <a:ext uri="{FF2B5EF4-FFF2-40B4-BE49-F238E27FC236}">
                <a16:creationId xmlns:a16="http://schemas.microsoft.com/office/drawing/2014/main" id="{B8982A20-8AA4-4326-9E32-858DD97A0E29}"/>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a:t>
            </a:r>
            <a:r>
              <a:rPr lang="en-US" altLang="ko-KR" b="1" dirty="0">
                <a:solidFill>
                  <a:srgbClr val="24292F"/>
                </a:solidFill>
                <a:highlight>
                  <a:srgbClr val="00FFFF"/>
                </a:highlight>
                <a:latin typeface="+mj-lt"/>
              </a:rPr>
              <a:t>Time Series Models </a:t>
            </a:r>
            <a:r>
              <a:rPr lang="en-US" altLang="ko-KR" b="1" dirty="0">
                <a:solidFill>
                  <a:srgbClr val="24292F"/>
                </a:solidFill>
                <a:latin typeface="+mj-lt"/>
              </a:rPr>
              <a:t>for Volatility Forecasts and Statistical Arbitrage</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1497628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0E73633-C311-422B-A2CF-8A73BA36ECEC}"/>
              </a:ext>
            </a:extLst>
          </p:cNvPr>
          <p:cNvSpPr/>
          <p:nvPr/>
        </p:nvSpPr>
        <p:spPr>
          <a:xfrm>
            <a:off x="467544" y="1610576"/>
            <a:ext cx="7920880" cy="2031325"/>
          </a:xfrm>
          <a:prstGeom prst="rect">
            <a:avLst/>
          </a:prstGeom>
        </p:spPr>
        <p:txBody>
          <a:bodyPr wrap="square">
            <a:spAutoFit/>
          </a:bodyPr>
          <a:lstStyle/>
          <a:p>
            <a:r>
              <a:rPr lang="en-US" altLang="ko-KR" sz="1400" dirty="0">
                <a:solidFill>
                  <a:srgbClr val="6D737D"/>
                </a:solidFill>
                <a:latin typeface="+mj-lt"/>
              </a:rPr>
              <a:t>Multiple linear-regression models expressed the variable of interest as a linear combination of the inputs, plus a random disturbance. In contrast, univariate time-series models relate the current value of the time series to a linear combination of lagged values of the series, current noise, and possibly past noise terms.</a:t>
            </a:r>
          </a:p>
          <a:p>
            <a:r>
              <a:rPr lang="en-US" altLang="ko-KR" sz="1400" dirty="0">
                <a:solidFill>
                  <a:srgbClr val="6D737D"/>
                </a:solidFill>
                <a:latin typeface="+mj-lt"/>
              </a:rPr>
              <a:t>While exponential smoothing models are based on a description of the trend and seasonality in the data, </a:t>
            </a:r>
            <a:r>
              <a:rPr lang="en-US" altLang="ko-KR" sz="1400" b="1" dirty="0">
                <a:solidFill>
                  <a:srgbClr val="6D737D"/>
                </a:solidFill>
                <a:latin typeface="+mj-lt"/>
              </a:rPr>
              <a:t>ARIMA models aim to describe the autocorrelations in the data</a:t>
            </a:r>
            <a:r>
              <a:rPr lang="en-US" altLang="ko-KR" sz="1400" dirty="0">
                <a:solidFill>
                  <a:srgbClr val="6D737D"/>
                </a:solidFill>
                <a:latin typeface="+mj-lt"/>
              </a:rPr>
              <a:t>. ARIMA(</a:t>
            </a:r>
            <a:r>
              <a:rPr lang="en-US" altLang="ko-KR" sz="1400" i="1" dirty="0">
                <a:solidFill>
                  <a:srgbClr val="6D737D"/>
                </a:solidFill>
                <a:latin typeface="+mj-lt"/>
              </a:rPr>
              <a:t>p</a:t>
            </a:r>
            <a:r>
              <a:rPr lang="en-US" altLang="ko-KR" sz="1400" dirty="0">
                <a:solidFill>
                  <a:srgbClr val="6D737D"/>
                </a:solidFill>
                <a:latin typeface="+mj-lt"/>
              </a:rPr>
              <a:t>, </a:t>
            </a:r>
            <a:r>
              <a:rPr lang="en-US" altLang="ko-KR" sz="1400" i="1" dirty="0">
                <a:solidFill>
                  <a:srgbClr val="6D737D"/>
                </a:solidFill>
                <a:latin typeface="+mj-lt"/>
              </a:rPr>
              <a:t>d</a:t>
            </a:r>
            <a:r>
              <a:rPr lang="en-US" altLang="ko-KR" sz="1400" dirty="0">
                <a:solidFill>
                  <a:srgbClr val="6D737D"/>
                </a:solidFill>
                <a:latin typeface="+mj-lt"/>
              </a:rPr>
              <a:t>, </a:t>
            </a:r>
            <a:r>
              <a:rPr lang="en-US" altLang="ko-KR" sz="1400" i="1" dirty="0">
                <a:solidFill>
                  <a:srgbClr val="6D737D"/>
                </a:solidFill>
                <a:latin typeface="+mj-lt"/>
              </a:rPr>
              <a:t>q</a:t>
            </a:r>
            <a:r>
              <a:rPr lang="en-US" altLang="ko-KR" sz="1400" dirty="0">
                <a:solidFill>
                  <a:srgbClr val="6D737D"/>
                </a:solidFill>
                <a:latin typeface="+mj-lt"/>
              </a:rPr>
              <a:t>) models require stationarity and leverage two building blocks:</a:t>
            </a:r>
          </a:p>
          <a:p>
            <a:endParaRPr lang="en-US" altLang="ko-KR" sz="1400" dirty="0">
              <a:solidFill>
                <a:srgbClr val="6D737D"/>
              </a:solidFill>
              <a:latin typeface="+mj-lt"/>
            </a:endParaRPr>
          </a:p>
          <a:p>
            <a:pPr>
              <a:buFont typeface="Arial" panose="020B0604020202020204" pitchFamily="34" charset="0"/>
              <a:buChar char="•"/>
            </a:pPr>
            <a:r>
              <a:rPr lang="en-US" altLang="ko-KR" sz="1400" b="1" dirty="0">
                <a:solidFill>
                  <a:srgbClr val="6D737D"/>
                </a:solidFill>
                <a:latin typeface="+mj-lt"/>
              </a:rPr>
              <a:t>Autoregressive</a:t>
            </a:r>
            <a:r>
              <a:rPr lang="en-US" altLang="ko-KR" sz="1400" dirty="0">
                <a:solidFill>
                  <a:srgbClr val="6D737D"/>
                </a:solidFill>
                <a:latin typeface="+mj-lt"/>
              </a:rPr>
              <a:t> (</a:t>
            </a:r>
            <a:r>
              <a:rPr lang="en-US" altLang="ko-KR" sz="1400" b="1" dirty="0">
                <a:solidFill>
                  <a:srgbClr val="6D737D"/>
                </a:solidFill>
                <a:latin typeface="+mj-lt"/>
              </a:rPr>
              <a:t>AR</a:t>
            </a:r>
            <a:r>
              <a:rPr lang="en-US" altLang="ko-KR" sz="1400" dirty="0">
                <a:solidFill>
                  <a:srgbClr val="6D737D"/>
                </a:solidFill>
                <a:latin typeface="+mj-lt"/>
              </a:rPr>
              <a:t>) terms consisting of </a:t>
            </a:r>
            <a:r>
              <a:rPr lang="en-US" altLang="ko-KR" sz="1400" i="1" dirty="0">
                <a:solidFill>
                  <a:srgbClr val="6D737D"/>
                </a:solidFill>
                <a:latin typeface="+mj-lt"/>
              </a:rPr>
              <a:t>p</a:t>
            </a:r>
            <a:r>
              <a:rPr lang="en-US" altLang="ko-KR" sz="1400" dirty="0">
                <a:solidFill>
                  <a:srgbClr val="6D737D"/>
                </a:solidFill>
                <a:latin typeface="+mj-lt"/>
              </a:rPr>
              <a:t> </a:t>
            </a:r>
            <a:r>
              <a:rPr lang="en-US" altLang="ko-KR" sz="1400" dirty="0">
                <a:solidFill>
                  <a:srgbClr val="6D737D"/>
                </a:solidFill>
                <a:highlight>
                  <a:srgbClr val="FFFF00"/>
                </a:highlight>
                <a:latin typeface="+mj-lt"/>
              </a:rPr>
              <a:t>lagged values of the time series</a:t>
            </a:r>
          </a:p>
          <a:p>
            <a:pPr>
              <a:buFont typeface="Arial" panose="020B0604020202020204" pitchFamily="34" charset="0"/>
              <a:buChar char="•"/>
            </a:pPr>
            <a:r>
              <a:rPr lang="en-US" altLang="ko-KR" sz="1400" b="1" dirty="0">
                <a:solidFill>
                  <a:srgbClr val="6D737D"/>
                </a:solidFill>
                <a:latin typeface="+mj-lt"/>
              </a:rPr>
              <a:t>Moving average</a:t>
            </a:r>
            <a:r>
              <a:rPr lang="en-US" altLang="ko-KR" sz="1400" dirty="0">
                <a:solidFill>
                  <a:srgbClr val="6D737D"/>
                </a:solidFill>
                <a:latin typeface="+mj-lt"/>
              </a:rPr>
              <a:t> (</a:t>
            </a:r>
            <a:r>
              <a:rPr lang="en-US" altLang="ko-KR" sz="1400" b="1" dirty="0">
                <a:solidFill>
                  <a:srgbClr val="6D737D"/>
                </a:solidFill>
                <a:latin typeface="+mj-lt"/>
              </a:rPr>
              <a:t>MA</a:t>
            </a:r>
            <a:r>
              <a:rPr lang="en-US" altLang="ko-KR" sz="1400" dirty="0">
                <a:solidFill>
                  <a:srgbClr val="6D737D"/>
                </a:solidFill>
                <a:latin typeface="+mj-lt"/>
              </a:rPr>
              <a:t>) terms that contain </a:t>
            </a:r>
            <a:r>
              <a:rPr lang="en-US" altLang="ko-KR" sz="1400" i="1" dirty="0">
                <a:solidFill>
                  <a:srgbClr val="6D737D"/>
                </a:solidFill>
                <a:highlight>
                  <a:srgbClr val="FFFF00"/>
                </a:highlight>
                <a:latin typeface="+mj-lt"/>
              </a:rPr>
              <a:t>q</a:t>
            </a:r>
            <a:r>
              <a:rPr lang="en-US" altLang="ko-KR" sz="1400" dirty="0">
                <a:solidFill>
                  <a:srgbClr val="6D737D"/>
                </a:solidFill>
                <a:highlight>
                  <a:srgbClr val="FFFF00"/>
                </a:highlight>
                <a:latin typeface="+mj-lt"/>
              </a:rPr>
              <a:t> lagged disturbances</a:t>
            </a:r>
            <a:endParaRPr lang="en-US" altLang="ko-KR" sz="1400" b="0" i="0" dirty="0">
              <a:solidFill>
                <a:srgbClr val="6D737D"/>
              </a:solidFill>
              <a:effectLst/>
              <a:highlight>
                <a:srgbClr val="FFFF00"/>
              </a:highlight>
              <a:latin typeface="+mj-lt"/>
            </a:endParaRPr>
          </a:p>
        </p:txBody>
      </p:sp>
      <p:sp>
        <p:nvSpPr>
          <p:cNvPr id="3" name="직사각형 2">
            <a:extLst>
              <a:ext uri="{FF2B5EF4-FFF2-40B4-BE49-F238E27FC236}">
                <a16:creationId xmlns:a16="http://schemas.microsoft.com/office/drawing/2014/main" id="{C59B7A7A-E138-42D2-9E82-278BBA35E38D}"/>
              </a:ext>
            </a:extLst>
          </p:cNvPr>
          <p:cNvSpPr/>
          <p:nvPr/>
        </p:nvSpPr>
        <p:spPr>
          <a:xfrm>
            <a:off x="467544" y="1196964"/>
            <a:ext cx="2985113" cy="369332"/>
          </a:xfrm>
          <a:prstGeom prst="rect">
            <a:avLst/>
          </a:prstGeom>
        </p:spPr>
        <p:txBody>
          <a:bodyPr wrap="none">
            <a:spAutoFit/>
          </a:bodyPr>
          <a:lstStyle/>
          <a:p>
            <a:r>
              <a:rPr lang="en-US" altLang="ko-KR" dirty="0">
                <a:solidFill>
                  <a:srgbClr val="454A55"/>
                </a:solidFill>
                <a:latin typeface="+mj-lt"/>
              </a:rPr>
              <a:t>Univariate time-series models</a:t>
            </a:r>
          </a:p>
        </p:txBody>
      </p:sp>
      <p:pic>
        <p:nvPicPr>
          <p:cNvPr id="6" name="그림 5">
            <a:extLst>
              <a:ext uri="{FF2B5EF4-FFF2-40B4-BE49-F238E27FC236}">
                <a16:creationId xmlns:a16="http://schemas.microsoft.com/office/drawing/2014/main" id="{B5FCA101-58A5-4C6D-AA5D-825C688F05C9}"/>
              </a:ext>
            </a:extLst>
          </p:cNvPr>
          <p:cNvPicPr>
            <a:picLocks noChangeAspect="1"/>
          </p:cNvPicPr>
          <p:nvPr/>
        </p:nvPicPr>
        <p:blipFill>
          <a:blip r:embed="rId2"/>
          <a:stretch>
            <a:fillRect/>
          </a:stretch>
        </p:blipFill>
        <p:spPr>
          <a:xfrm>
            <a:off x="251520" y="3990338"/>
            <a:ext cx="8532440" cy="2619741"/>
          </a:xfrm>
          <a:prstGeom prst="rect">
            <a:avLst/>
          </a:prstGeom>
        </p:spPr>
      </p:pic>
      <p:sp>
        <p:nvSpPr>
          <p:cNvPr id="7" name="직사각형 6">
            <a:extLst>
              <a:ext uri="{FF2B5EF4-FFF2-40B4-BE49-F238E27FC236}">
                <a16:creationId xmlns:a16="http://schemas.microsoft.com/office/drawing/2014/main" id="{629B6427-CB90-4CD3-905C-C22545212E6E}"/>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mj-lt"/>
              </a:rPr>
              <a:t>09 Time Series Models for Volatility Forecasts and Statistical Arbitrage</a:t>
            </a:r>
            <a:endParaRPr lang="en-US" altLang="ko-KR" b="1" i="0" dirty="0">
              <a:solidFill>
                <a:srgbClr val="24292F"/>
              </a:solidFill>
              <a:effectLst/>
              <a:latin typeface="+mj-lt"/>
            </a:endParaRPr>
          </a:p>
        </p:txBody>
      </p:sp>
    </p:spTree>
    <p:extLst>
      <p:ext uri="{BB962C8B-B14F-4D97-AF65-F5344CB8AC3E}">
        <p14:creationId xmlns:p14="http://schemas.microsoft.com/office/powerpoint/2010/main" val="3474224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D549E90-1EAD-40FF-9B71-830E030CC122}"/>
              </a:ext>
            </a:extLst>
          </p:cNvPr>
          <p:cNvSpPr/>
          <p:nvPr/>
        </p:nvSpPr>
        <p:spPr>
          <a:xfrm>
            <a:off x="575556" y="1659285"/>
            <a:ext cx="7992888" cy="3539430"/>
          </a:xfrm>
          <a:prstGeom prst="rect">
            <a:avLst/>
          </a:prstGeom>
        </p:spPr>
        <p:txBody>
          <a:bodyPr wrap="square">
            <a:spAutoFit/>
          </a:bodyPr>
          <a:lstStyle/>
          <a:p>
            <a:r>
              <a:rPr lang="en-US" altLang="ko-KR" sz="1600" dirty="0">
                <a:solidFill>
                  <a:srgbClr val="6D737D"/>
                </a:solidFill>
                <a:latin typeface="+mj-lt"/>
              </a:rPr>
              <a:t>Statistical arbitrage refers to strategies that employ some statistical model or method to take advantage of what appears to be relative mispricing of assets, while maintaining a level of market neutrality.</a:t>
            </a:r>
          </a:p>
          <a:p>
            <a:r>
              <a:rPr lang="en-US" altLang="ko-KR" sz="1600" b="1" dirty="0">
                <a:solidFill>
                  <a:srgbClr val="6D737D"/>
                </a:solidFill>
                <a:highlight>
                  <a:srgbClr val="FFFF00"/>
                </a:highlight>
                <a:latin typeface="+mj-lt"/>
              </a:rPr>
              <a:t>Pairs trading</a:t>
            </a:r>
            <a:r>
              <a:rPr lang="en-US" altLang="ko-KR" sz="1600" dirty="0">
                <a:solidFill>
                  <a:srgbClr val="6D737D"/>
                </a:solidFill>
                <a:highlight>
                  <a:srgbClr val="FFFF00"/>
                </a:highlight>
                <a:latin typeface="+mj-lt"/>
              </a:rPr>
              <a:t> </a:t>
            </a:r>
            <a:r>
              <a:rPr lang="en-US" altLang="ko-KR" sz="1600" dirty="0">
                <a:solidFill>
                  <a:srgbClr val="6D737D"/>
                </a:solidFill>
                <a:latin typeface="+mj-lt"/>
              </a:rPr>
              <a:t>is a conceptually straightforward strategy that has been employed by algorithmic traders since at least the mid-eighties (</a:t>
            </a:r>
            <a:r>
              <a:rPr lang="en-US" altLang="ko-KR" sz="1600" dirty="0" err="1">
                <a:solidFill>
                  <a:srgbClr val="6D737D"/>
                </a:solidFill>
                <a:latin typeface="+mj-lt"/>
              </a:rPr>
              <a:t>Gatev</a:t>
            </a:r>
            <a:r>
              <a:rPr lang="en-US" altLang="ko-KR" sz="1600" dirty="0">
                <a:solidFill>
                  <a:srgbClr val="6D737D"/>
                </a:solidFill>
                <a:latin typeface="+mj-lt"/>
              </a:rPr>
              <a:t>, </a:t>
            </a:r>
            <a:r>
              <a:rPr lang="en-US" altLang="ko-KR" sz="1600" dirty="0" err="1">
                <a:solidFill>
                  <a:srgbClr val="6D737D"/>
                </a:solidFill>
                <a:latin typeface="+mj-lt"/>
              </a:rPr>
              <a:t>Goetzmann</a:t>
            </a:r>
            <a:r>
              <a:rPr lang="en-US" altLang="ko-KR" sz="1600" dirty="0">
                <a:solidFill>
                  <a:srgbClr val="6D737D"/>
                </a:solidFill>
                <a:latin typeface="+mj-lt"/>
              </a:rPr>
              <a:t>, and </a:t>
            </a:r>
            <a:r>
              <a:rPr lang="en-US" altLang="ko-KR" sz="1600" dirty="0" err="1">
                <a:solidFill>
                  <a:srgbClr val="6D737D"/>
                </a:solidFill>
                <a:latin typeface="+mj-lt"/>
              </a:rPr>
              <a:t>Rouwenhorst</a:t>
            </a:r>
            <a:r>
              <a:rPr lang="en-US" altLang="ko-KR" sz="1600" dirty="0">
                <a:solidFill>
                  <a:srgbClr val="6D737D"/>
                </a:solidFill>
                <a:latin typeface="+mj-lt"/>
              </a:rPr>
              <a:t> 2006). </a:t>
            </a:r>
          </a:p>
          <a:p>
            <a:endParaRPr lang="en-US" altLang="ko-KR" sz="1600" dirty="0">
              <a:solidFill>
                <a:srgbClr val="6D737D"/>
              </a:solidFill>
              <a:latin typeface="+mj-lt"/>
            </a:endParaRPr>
          </a:p>
          <a:p>
            <a:r>
              <a:rPr lang="en-US" altLang="ko-KR" sz="1600" dirty="0">
                <a:solidFill>
                  <a:srgbClr val="6D737D"/>
                </a:solidFill>
                <a:latin typeface="+mj-lt"/>
              </a:rPr>
              <a:t>The goal is to find two assets whose prices have historically moved together, track the spread (the difference between their prices), and, once the spread widens, </a:t>
            </a:r>
            <a:r>
              <a:rPr lang="en-US" altLang="ko-KR" sz="1600" dirty="0">
                <a:solidFill>
                  <a:srgbClr val="6D737D"/>
                </a:solidFill>
                <a:highlight>
                  <a:srgbClr val="FFFF00"/>
                </a:highlight>
                <a:latin typeface="+mj-lt"/>
              </a:rPr>
              <a:t>buy the loser that has dropped below the common trend and short the winner</a:t>
            </a:r>
            <a:r>
              <a:rPr lang="en-US" altLang="ko-KR" sz="1600" dirty="0">
                <a:solidFill>
                  <a:srgbClr val="6D737D"/>
                </a:solidFill>
                <a:latin typeface="+mj-lt"/>
              </a:rPr>
              <a:t>. </a:t>
            </a:r>
          </a:p>
          <a:p>
            <a:r>
              <a:rPr lang="en-US" altLang="ko-KR" sz="1600" dirty="0">
                <a:solidFill>
                  <a:srgbClr val="6D737D"/>
                </a:solidFill>
                <a:latin typeface="+mj-lt"/>
              </a:rPr>
              <a:t>If the relationship persists, the long and/or the short leg will deliver profits as prices converge and the positions are closed.</a:t>
            </a:r>
          </a:p>
          <a:p>
            <a:r>
              <a:rPr lang="en-US" altLang="ko-KR" sz="1600" dirty="0">
                <a:solidFill>
                  <a:srgbClr val="6D737D"/>
                </a:solidFill>
                <a:latin typeface="+mj-lt"/>
              </a:rPr>
              <a:t>This approach extends to a multivariate context by forming baskets from multiple securities and trading one asset against a basket of two baskets against each other.</a:t>
            </a:r>
          </a:p>
          <a:p>
            <a:r>
              <a:rPr lang="en-US" altLang="ko-KR" sz="1600" dirty="0">
                <a:solidFill>
                  <a:srgbClr val="6D737D"/>
                </a:solidFill>
                <a:latin typeface="+mj-lt"/>
              </a:rPr>
              <a:t>In practice, the strategy...</a:t>
            </a:r>
            <a:endParaRPr lang="en-US" altLang="ko-KR" sz="1600" b="0" i="0" dirty="0">
              <a:solidFill>
                <a:srgbClr val="6D737D"/>
              </a:solidFill>
              <a:effectLst/>
              <a:latin typeface="+mj-lt"/>
            </a:endParaRPr>
          </a:p>
        </p:txBody>
      </p:sp>
      <p:sp>
        <p:nvSpPr>
          <p:cNvPr id="3" name="직사각형 2">
            <a:extLst>
              <a:ext uri="{FF2B5EF4-FFF2-40B4-BE49-F238E27FC236}">
                <a16:creationId xmlns:a16="http://schemas.microsoft.com/office/drawing/2014/main" id="{5F2F907C-D8CB-4F05-8105-002F92DA6473}"/>
              </a:ext>
            </a:extLst>
          </p:cNvPr>
          <p:cNvSpPr/>
          <p:nvPr/>
        </p:nvSpPr>
        <p:spPr>
          <a:xfrm>
            <a:off x="575556" y="1238085"/>
            <a:ext cx="3752309" cy="369332"/>
          </a:xfrm>
          <a:prstGeom prst="rect">
            <a:avLst/>
          </a:prstGeom>
        </p:spPr>
        <p:txBody>
          <a:bodyPr wrap="none">
            <a:spAutoFit/>
          </a:bodyPr>
          <a:lstStyle/>
          <a:p>
            <a:r>
              <a:rPr lang="en-US" altLang="ko-KR" dirty="0">
                <a:solidFill>
                  <a:srgbClr val="454A55"/>
                </a:solidFill>
                <a:latin typeface="+mj-lt"/>
              </a:rPr>
              <a:t>Statistical arbitrage with cointegration</a:t>
            </a:r>
          </a:p>
        </p:txBody>
      </p:sp>
      <p:sp>
        <p:nvSpPr>
          <p:cNvPr id="6" name="직사각형 5">
            <a:extLst>
              <a:ext uri="{FF2B5EF4-FFF2-40B4-BE49-F238E27FC236}">
                <a16:creationId xmlns:a16="http://schemas.microsoft.com/office/drawing/2014/main" id="{52BEAECB-3CB6-4143-8953-4D7BAADFB966}"/>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apple-system"/>
              </a:rPr>
              <a:t>09 Time Series Models for Volatility Forecasts and Statistical Arbitrage</a:t>
            </a:r>
            <a:endParaRPr lang="en-US" altLang="ko-KR" b="1" i="0" dirty="0">
              <a:solidFill>
                <a:srgbClr val="24292F"/>
              </a:solidFill>
              <a:effectLst/>
              <a:latin typeface="-apple-system"/>
            </a:endParaRPr>
          </a:p>
        </p:txBody>
      </p:sp>
    </p:spTree>
    <p:extLst>
      <p:ext uri="{BB962C8B-B14F-4D97-AF65-F5344CB8AC3E}">
        <p14:creationId xmlns:p14="http://schemas.microsoft.com/office/powerpoint/2010/main" val="990927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D2017969-AAD6-49C9-A31B-808D6095EB65}"/>
              </a:ext>
            </a:extLst>
          </p:cNvPr>
          <p:cNvSpPr/>
          <p:nvPr/>
        </p:nvSpPr>
        <p:spPr>
          <a:xfrm>
            <a:off x="395536" y="1134231"/>
            <a:ext cx="8064896" cy="861774"/>
          </a:xfrm>
          <a:prstGeom prst="rect">
            <a:avLst/>
          </a:prstGeom>
        </p:spPr>
        <p:txBody>
          <a:bodyPr wrap="square">
            <a:spAutoFit/>
          </a:bodyPr>
          <a:lstStyle/>
          <a:p>
            <a:r>
              <a:rPr lang="en-US" altLang="ko-KR" sz="1600" dirty="0">
                <a:latin typeface="+mj-lt"/>
              </a:rPr>
              <a:t>A time series is a sequence of values separated by discrete intervals that are typically even spaced (except for missing values). A time series is often modeled as a </a:t>
            </a:r>
            <a:r>
              <a:rPr lang="en-US" altLang="ko-KR" sz="1600" dirty="0">
                <a:highlight>
                  <a:srgbClr val="FFFF00"/>
                </a:highlight>
                <a:latin typeface="+mj-lt"/>
              </a:rPr>
              <a:t>stochastic process </a:t>
            </a:r>
            <a:r>
              <a:rPr lang="en-US" altLang="ko-KR" sz="1600" dirty="0">
                <a:latin typeface="+mj-lt"/>
              </a:rPr>
              <a:t>consisting of a collection of random variables</a:t>
            </a:r>
            <a:r>
              <a:rPr lang="en-US" altLang="ko-KR" dirty="0">
                <a:solidFill>
                  <a:srgbClr val="6D737D"/>
                </a:solidFill>
                <a:latin typeface="walsheim"/>
              </a:rPr>
              <a:t>,</a:t>
            </a:r>
            <a:endParaRPr lang="ko-KR" altLang="en-US" dirty="0"/>
          </a:p>
        </p:txBody>
      </p:sp>
      <p:sp>
        <p:nvSpPr>
          <p:cNvPr id="7" name="직사각형 6">
            <a:extLst>
              <a:ext uri="{FF2B5EF4-FFF2-40B4-BE49-F238E27FC236}">
                <a16:creationId xmlns:a16="http://schemas.microsoft.com/office/drawing/2014/main" id="{28B9E7B0-7843-4050-A980-AE8BE39B5066}"/>
              </a:ext>
            </a:extLst>
          </p:cNvPr>
          <p:cNvSpPr/>
          <p:nvPr/>
        </p:nvSpPr>
        <p:spPr>
          <a:xfrm>
            <a:off x="323528" y="210901"/>
            <a:ext cx="7488832" cy="369332"/>
          </a:xfrm>
          <a:prstGeom prst="rect">
            <a:avLst/>
          </a:prstGeom>
        </p:spPr>
        <p:txBody>
          <a:bodyPr wrap="square">
            <a:spAutoFit/>
          </a:bodyPr>
          <a:lstStyle/>
          <a:p>
            <a:r>
              <a:rPr lang="en-US" altLang="ko-KR" b="1" dirty="0">
                <a:solidFill>
                  <a:srgbClr val="24292F"/>
                </a:solidFill>
                <a:latin typeface="-apple-system"/>
              </a:rPr>
              <a:t>09 Time Series Models for Volatility Forecasts and Statistical Arbitrage</a:t>
            </a:r>
            <a:endParaRPr lang="en-US" altLang="ko-KR" b="1" i="0" dirty="0">
              <a:solidFill>
                <a:srgbClr val="24292F"/>
              </a:solidFill>
              <a:effectLst/>
              <a:latin typeface="-apple-system"/>
            </a:endParaRPr>
          </a:p>
        </p:txBody>
      </p:sp>
    </p:spTree>
    <p:extLst>
      <p:ext uri="{BB962C8B-B14F-4D97-AF65-F5344CB8AC3E}">
        <p14:creationId xmlns:p14="http://schemas.microsoft.com/office/powerpoint/2010/main" val="36917251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F520F81-C795-4CF5-BF81-FEFEB4741D80}"/>
              </a:ext>
            </a:extLst>
          </p:cNvPr>
          <p:cNvSpPr/>
          <p:nvPr/>
        </p:nvSpPr>
        <p:spPr>
          <a:xfrm>
            <a:off x="467544" y="1077808"/>
            <a:ext cx="5904656" cy="523220"/>
          </a:xfrm>
          <a:prstGeom prst="rect">
            <a:avLst/>
          </a:prstGeom>
        </p:spPr>
        <p:txBody>
          <a:bodyPr wrap="square">
            <a:spAutoFit/>
          </a:bodyPr>
          <a:lstStyle/>
          <a:p>
            <a:r>
              <a:rPr lang="ko-KR" altLang="en-US" sz="1400" b="1" dirty="0">
                <a:solidFill>
                  <a:srgbClr val="555555"/>
                </a:solidFill>
                <a:latin typeface="AppleSDGothicNeo"/>
              </a:rPr>
              <a:t>시계열자료</a:t>
            </a:r>
            <a:r>
              <a:rPr lang="en-US" altLang="ko-KR" sz="1400" dirty="0">
                <a:solidFill>
                  <a:srgbClr val="373A3C"/>
                </a:solidFill>
                <a:latin typeface="Open Sans"/>
              </a:rPr>
              <a:t> (Time-series) </a:t>
            </a:r>
            <a:endParaRPr lang="en-US" altLang="ko-KR" sz="1400" b="1" dirty="0">
              <a:solidFill>
                <a:srgbClr val="555555"/>
              </a:solidFill>
              <a:latin typeface="AppleSDGothicNeo"/>
            </a:endParaRPr>
          </a:p>
          <a:p>
            <a:r>
              <a:rPr lang="ko-KR" altLang="en-US" sz="1400" dirty="0">
                <a:solidFill>
                  <a:srgbClr val="555555"/>
                </a:solidFill>
                <a:latin typeface="AppleSDGothicNeo"/>
              </a:rPr>
              <a:t> 시간의 순서에 따라 기록된 데이터</a:t>
            </a:r>
            <a:endParaRPr lang="ko-KR" altLang="en-US" sz="1400" dirty="0"/>
          </a:p>
        </p:txBody>
      </p:sp>
      <p:sp>
        <p:nvSpPr>
          <p:cNvPr id="3" name="직사각형 2">
            <a:extLst>
              <a:ext uri="{FF2B5EF4-FFF2-40B4-BE49-F238E27FC236}">
                <a16:creationId xmlns:a16="http://schemas.microsoft.com/office/drawing/2014/main" id="{4340F194-04AA-4493-A70F-83F2697D6200}"/>
              </a:ext>
            </a:extLst>
          </p:cNvPr>
          <p:cNvSpPr/>
          <p:nvPr/>
        </p:nvSpPr>
        <p:spPr>
          <a:xfrm>
            <a:off x="683568" y="1823133"/>
            <a:ext cx="7848872" cy="1384995"/>
          </a:xfrm>
          <a:prstGeom prst="rect">
            <a:avLst/>
          </a:prstGeom>
        </p:spPr>
        <p:txBody>
          <a:bodyPr wrap="square">
            <a:spAutoFit/>
          </a:bodyPr>
          <a:lstStyle/>
          <a:p>
            <a:r>
              <a:rPr lang="ko-KR" altLang="en-US" sz="1400" b="1" dirty="0">
                <a:solidFill>
                  <a:srgbClr val="333333"/>
                </a:solidFill>
                <a:latin typeface="AppleSDGothicNeo"/>
              </a:rPr>
              <a:t>이동평균 기법</a:t>
            </a:r>
            <a:r>
              <a:rPr lang="en-US" altLang="ko-KR" sz="1400" b="1" dirty="0">
                <a:solidFill>
                  <a:srgbClr val="333333"/>
                </a:solidFill>
                <a:latin typeface="AppleSDGothicNeo"/>
              </a:rPr>
              <a:t>(Moving Average method)</a:t>
            </a:r>
            <a:r>
              <a:rPr lang="ko-KR" altLang="en-US" sz="1400" dirty="0">
                <a:solidFill>
                  <a:srgbClr val="333333"/>
                </a:solidFill>
                <a:latin typeface="AppleSDGothicNeo"/>
              </a:rPr>
              <a:t> </a:t>
            </a:r>
            <a:r>
              <a:rPr lang="en-US" altLang="ko-KR" sz="1400" dirty="0">
                <a:solidFill>
                  <a:srgbClr val="333333"/>
                </a:solidFill>
                <a:latin typeface="AppleSDGothicNeo"/>
              </a:rPr>
              <a:t>: </a:t>
            </a:r>
            <a:r>
              <a:rPr lang="ko-KR" altLang="en-US" sz="1400" dirty="0">
                <a:solidFill>
                  <a:srgbClr val="333333"/>
                </a:solidFill>
                <a:latin typeface="AppleSDGothicNeo"/>
              </a:rPr>
              <a:t>미래 </a:t>
            </a:r>
            <a:r>
              <a:rPr lang="ko-KR" altLang="en-US" sz="1400" dirty="0" err="1">
                <a:solidFill>
                  <a:srgbClr val="333333"/>
                </a:solidFill>
                <a:latin typeface="AppleSDGothicNeo"/>
              </a:rPr>
              <a:t>예측값은</a:t>
            </a:r>
            <a:r>
              <a:rPr lang="ko-KR" altLang="en-US" sz="1400" dirty="0">
                <a:solidFill>
                  <a:srgbClr val="333333"/>
                </a:solidFill>
                <a:latin typeface="AppleSDGothicNeo"/>
              </a:rPr>
              <a:t> 지정된 기간의 과거 데이터를 평균한 값과 동일하다</a:t>
            </a:r>
            <a:r>
              <a:rPr lang="en-US" altLang="ko-KR" sz="1400" dirty="0">
                <a:solidFill>
                  <a:srgbClr val="333333"/>
                </a:solidFill>
                <a:latin typeface="AppleSDGothicNeo"/>
              </a:rPr>
              <a:t>.  </a:t>
            </a:r>
            <a:r>
              <a:rPr lang="en-US" altLang="ko-KR" sz="1400" dirty="0">
                <a:solidFill>
                  <a:srgbClr val="333333"/>
                </a:solidFill>
                <a:latin typeface="AppleSDGothicNeo"/>
                <a:sym typeface="Wingdings" panose="05000000000000000000" pitchFamily="2" charset="2"/>
              </a:rPr>
              <a:t> </a:t>
            </a:r>
            <a:r>
              <a:rPr lang="ko-KR" altLang="en-US" sz="1400" dirty="0">
                <a:solidFill>
                  <a:srgbClr val="333333"/>
                </a:solidFill>
                <a:latin typeface="AppleSDGothicNeo"/>
                <a:sym typeface="Wingdings" panose="05000000000000000000" pitchFamily="2" charset="2"/>
              </a:rPr>
              <a:t>산술평균</a:t>
            </a:r>
            <a:endParaRPr lang="en-US" altLang="ko-KR" sz="1400" dirty="0">
              <a:solidFill>
                <a:srgbClr val="333333"/>
              </a:solidFill>
              <a:latin typeface="AppleSDGothicNeo"/>
            </a:endParaRPr>
          </a:p>
          <a:p>
            <a:r>
              <a:rPr lang="ko-KR" altLang="en-US" sz="1400" b="1" dirty="0"/>
              <a:t>단순 지수평활</a:t>
            </a:r>
            <a:r>
              <a:rPr lang="en-US" altLang="ko-KR" sz="1400" b="1" dirty="0"/>
              <a:t>(Simple Exponential Smoothing) </a:t>
            </a:r>
            <a:r>
              <a:rPr lang="en-US" altLang="ko-KR" sz="1400" dirty="0"/>
              <a:t>: </a:t>
            </a:r>
            <a:r>
              <a:rPr lang="ko-KR" altLang="en-US" sz="1400" dirty="0"/>
              <a:t>이전 시계열에 대해 가중을 더하는 방법으로 오래된 </a:t>
            </a:r>
            <a:r>
              <a:rPr lang="ko-KR" altLang="en-US" sz="1400" dirty="0" err="1"/>
              <a:t>관측값</a:t>
            </a:r>
            <a:r>
              <a:rPr lang="ko-KR" altLang="en-US" sz="1400" dirty="0"/>
              <a:t> 일수록 가중이 지수적으로 작아지는 방식으로 미래 </a:t>
            </a:r>
            <a:r>
              <a:rPr lang="ko-KR" altLang="en-US" sz="1400" dirty="0" err="1"/>
              <a:t>예측값을</a:t>
            </a:r>
            <a:r>
              <a:rPr lang="ko-KR" altLang="en-US" sz="1400" dirty="0"/>
              <a:t> 계산한다</a:t>
            </a:r>
            <a:r>
              <a:rPr lang="en-US" altLang="ko-KR" sz="1400" dirty="0"/>
              <a:t>. </a:t>
            </a:r>
            <a:r>
              <a:rPr lang="ko-KR" altLang="en-US" sz="1400" dirty="0"/>
              <a:t>이 방법은 추세나 계절성이 없는 시계열을 예측할 때 유용하다</a:t>
            </a:r>
            <a:r>
              <a:rPr lang="en-US" altLang="ko-KR" sz="1400" dirty="0"/>
              <a:t>. </a:t>
            </a:r>
            <a:r>
              <a:rPr lang="ko-KR" altLang="en-US" sz="1400" dirty="0"/>
              <a:t>다음에 나오는 예측방법에서는 단순 지수평활이 수준식으로 불리게 될 것이다</a:t>
            </a:r>
            <a:r>
              <a:rPr lang="en-US" altLang="ko-KR" sz="1400" dirty="0"/>
              <a:t>. </a:t>
            </a:r>
            <a:endParaRPr lang="ko-KR" altLang="en-US" sz="1400" dirty="0"/>
          </a:p>
        </p:txBody>
      </p:sp>
      <p:pic>
        <p:nvPicPr>
          <p:cNvPr id="6" name="그림 5">
            <a:extLst>
              <a:ext uri="{FF2B5EF4-FFF2-40B4-BE49-F238E27FC236}">
                <a16:creationId xmlns:a16="http://schemas.microsoft.com/office/drawing/2014/main" id="{0CA8A227-B916-4D70-ADC4-8E627482F8B9}"/>
              </a:ext>
            </a:extLst>
          </p:cNvPr>
          <p:cNvPicPr>
            <a:picLocks noChangeAspect="1"/>
          </p:cNvPicPr>
          <p:nvPr/>
        </p:nvPicPr>
        <p:blipFill>
          <a:blip r:embed="rId2"/>
          <a:stretch>
            <a:fillRect/>
          </a:stretch>
        </p:blipFill>
        <p:spPr>
          <a:xfrm>
            <a:off x="827584" y="3332194"/>
            <a:ext cx="4639322" cy="466790"/>
          </a:xfrm>
          <a:prstGeom prst="rect">
            <a:avLst/>
          </a:prstGeom>
        </p:spPr>
      </p:pic>
      <p:sp>
        <p:nvSpPr>
          <p:cNvPr id="7" name="직사각형 6">
            <a:extLst>
              <a:ext uri="{FF2B5EF4-FFF2-40B4-BE49-F238E27FC236}">
                <a16:creationId xmlns:a16="http://schemas.microsoft.com/office/drawing/2014/main" id="{A76546FE-BDB6-40B1-9068-13FA46D42646}"/>
              </a:ext>
            </a:extLst>
          </p:cNvPr>
          <p:cNvSpPr/>
          <p:nvPr/>
        </p:nvSpPr>
        <p:spPr>
          <a:xfrm>
            <a:off x="671792" y="3927245"/>
            <a:ext cx="7632848" cy="1169551"/>
          </a:xfrm>
          <a:prstGeom prst="rect">
            <a:avLst/>
          </a:prstGeom>
        </p:spPr>
        <p:txBody>
          <a:bodyPr wrap="square">
            <a:spAutoFit/>
          </a:bodyPr>
          <a:lstStyle/>
          <a:p>
            <a:r>
              <a:rPr lang="ko-KR" altLang="en-US" sz="1400" b="1" dirty="0" err="1">
                <a:solidFill>
                  <a:srgbClr val="333333"/>
                </a:solidFill>
                <a:latin typeface="AppleSDGothicNeo"/>
              </a:rPr>
              <a:t>홀트의</a:t>
            </a:r>
            <a:r>
              <a:rPr lang="ko-KR" altLang="en-US" sz="1400" b="1" dirty="0">
                <a:solidFill>
                  <a:srgbClr val="333333"/>
                </a:solidFill>
                <a:latin typeface="AppleSDGothicNeo"/>
              </a:rPr>
              <a:t> 선형 추세 기법</a:t>
            </a:r>
            <a:r>
              <a:rPr lang="en-US" altLang="ko-KR" sz="1400" b="1" dirty="0">
                <a:solidFill>
                  <a:srgbClr val="333333"/>
                </a:solidFill>
                <a:latin typeface="AppleSDGothicNeo"/>
              </a:rPr>
              <a:t>(Holt's Linear Trend Method)</a:t>
            </a:r>
          </a:p>
          <a:p>
            <a:r>
              <a:rPr lang="en-US" altLang="ko-KR" sz="1400" b="1" dirty="0">
                <a:solidFill>
                  <a:srgbClr val="333333"/>
                </a:solidFill>
                <a:latin typeface="AppleSDGothicNeo"/>
              </a:rPr>
              <a:t> </a:t>
            </a:r>
            <a:r>
              <a:rPr lang="en-US" altLang="ko-KR" sz="1400" dirty="0">
                <a:solidFill>
                  <a:srgbClr val="333333"/>
                </a:solidFill>
                <a:latin typeface="AppleSDGothicNeo"/>
              </a:rPr>
              <a:t>: </a:t>
            </a:r>
            <a:r>
              <a:rPr lang="ko-KR" altLang="en-US" sz="1400" dirty="0">
                <a:solidFill>
                  <a:srgbClr val="333333"/>
                </a:solidFill>
                <a:latin typeface="AppleSDGothicNeo"/>
              </a:rPr>
              <a:t>단순 지수평활에 추세를 반영한 모델</a:t>
            </a:r>
            <a:endParaRPr lang="en-US" altLang="ko-KR" sz="1400" dirty="0">
              <a:solidFill>
                <a:srgbClr val="333333"/>
              </a:solidFill>
              <a:latin typeface="AppleSDGothicNeo"/>
            </a:endParaRPr>
          </a:p>
          <a:p>
            <a:r>
              <a:rPr lang="ko-KR" altLang="en-US" sz="1400" dirty="0">
                <a:solidFill>
                  <a:srgbClr val="333333"/>
                </a:solidFill>
                <a:latin typeface="AppleSDGothicNeo"/>
              </a:rPr>
              <a:t> 예측함수가 더이상 평평하지 않고 추세를 가진다</a:t>
            </a:r>
            <a:r>
              <a:rPr lang="en-US" altLang="ko-KR" sz="1400" dirty="0">
                <a:solidFill>
                  <a:srgbClr val="333333"/>
                </a:solidFill>
                <a:latin typeface="AppleSDGothicNeo"/>
              </a:rPr>
              <a:t>.</a:t>
            </a:r>
          </a:p>
          <a:p>
            <a:r>
              <a:rPr lang="ko-KR" altLang="en-US" sz="1400" b="1" dirty="0" err="1"/>
              <a:t>홀트</a:t>
            </a:r>
            <a:r>
              <a:rPr lang="en-US" altLang="ko-KR" sz="1400" b="1" dirty="0"/>
              <a:t>-</a:t>
            </a:r>
            <a:r>
              <a:rPr lang="ko-KR" altLang="en-US" sz="1400" b="1" dirty="0" err="1"/>
              <a:t>윈터스의</a:t>
            </a:r>
            <a:r>
              <a:rPr lang="ko-KR" altLang="en-US" sz="1400" b="1" dirty="0"/>
              <a:t> 계절성 기법</a:t>
            </a:r>
            <a:r>
              <a:rPr lang="en-US" altLang="ko-KR" sz="1400" b="1" dirty="0"/>
              <a:t>(Holt-Winters seasonal method) </a:t>
            </a:r>
            <a:r>
              <a:rPr lang="en-US" altLang="ko-KR" sz="1400" dirty="0"/>
              <a:t>: </a:t>
            </a:r>
            <a:r>
              <a:rPr lang="ko-KR" altLang="en-US" sz="1400" dirty="0"/>
              <a:t>시계열의 계절성을 잡아내기 위해 </a:t>
            </a:r>
            <a:r>
              <a:rPr lang="ko-KR" altLang="en-US" sz="1400" dirty="0" err="1"/>
              <a:t>홀트의</a:t>
            </a:r>
            <a:r>
              <a:rPr lang="ko-KR" altLang="en-US" sz="1400" dirty="0"/>
              <a:t> 선형 추세 기법에 계절성을 반영한 모델</a:t>
            </a:r>
          </a:p>
        </p:txBody>
      </p:sp>
      <p:sp>
        <p:nvSpPr>
          <p:cNvPr id="8" name="직사각형 7">
            <a:extLst>
              <a:ext uri="{FF2B5EF4-FFF2-40B4-BE49-F238E27FC236}">
                <a16:creationId xmlns:a16="http://schemas.microsoft.com/office/drawing/2014/main" id="{6B199AB3-0244-4AED-99C9-0FF0A85D8095}"/>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141855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58B7262-38E4-4CE4-9E77-6BBD8D698253}"/>
              </a:ext>
            </a:extLst>
          </p:cNvPr>
          <p:cNvSpPr/>
          <p:nvPr/>
        </p:nvSpPr>
        <p:spPr>
          <a:xfrm>
            <a:off x="4282988" y="2715386"/>
            <a:ext cx="4572000" cy="954107"/>
          </a:xfrm>
          <a:prstGeom prst="rect">
            <a:avLst/>
          </a:prstGeom>
          <a:ln>
            <a:solidFill>
              <a:schemeClr val="accent1"/>
            </a:solidFill>
          </a:ln>
        </p:spPr>
        <p:txBody>
          <a:bodyPr>
            <a:spAutoFit/>
          </a:bodyPr>
          <a:lstStyle/>
          <a:p>
            <a:r>
              <a:rPr lang="ko-KR" altLang="en-US" sz="1400" dirty="0">
                <a:solidFill>
                  <a:srgbClr val="555555"/>
                </a:solidFill>
                <a:latin typeface="AppleSDGothicNeo"/>
              </a:rPr>
              <a:t>데이터가 정상성을 가지지 않으면 분석이 어렵기 때문에 정상성을 갖도록 데이터 처리 과정 필요</a:t>
            </a:r>
            <a:endParaRPr lang="en-US" altLang="ko-KR" sz="1400" dirty="0">
              <a:solidFill>
                <a:srgbClr val="555555"/>
              </a:solidFill>
              <a:latin typeface="AppleSDGothicNeo"/>
            </a:endParaRPr>
          </a:p>
          <a:p>
            <a:pPr marL="342900" indent="-342900">
              <a:buAutoNum type="arabicParenR"/>
            </a:pPr>
            <a:r>
              <a:rPr lang="ko-KR" altLang="en-US" sz="1400" dirty="0">
                <a:solidFill>
                  <a:srgbClr val="555555"/>
                </a:solidFill>
                <a:latin typeface="AppleSDGothicNeo"/>
              </a:rPr>
              <a:t>평균이 일정하지 않으면 </a:t>
            </a:r>
            <a:r>
              <a:rPr lang="en-US" altLang="ko-KR" sz="1400" dirty="0">
                <a:solidFill>
                  <a:srgbClr val="555555"/>
                </a:solidFill>
                <a:latin typeface="AppleSDGothicNeo"/>
                <a:sym typeface="Wingdings" panose="05000000000000000000" pitchFamily="2" charset="2"/>
              </a:rPr>
              <a:t> </a:t>
            </a:r>
            <a:r>
              <a:rPr lang="ko-KR" altLang="en-US" sz="1400" dirty="0">
                <a:solidFill>
                  <a:srgbClr val="555555"/>
                </a:solidFill>
                <a:latin typeface="AppleSDGothicNeo"/>
              </a:rPr>
              <a:t>차분을 취하고</a:t>
            </a:r>
            <a:endParaRPr lang="en-US" altLang="ko-KR" sz="1400" dirty="0">
              <a:solidFill>
                <a:srgbClr val="555555"/>
              </a:solidFill>
              <a:latin typeface="AppleSDGothicNeo"/>
            </a:endParaRPr>
          </a:p>
          <a:p>
            <a:pPr marL="342900" indent="-342900">
              <a:buAutoNum type="arabicParenR"/>
            </a:pPr>
            <a:r>
              <a:rPr lang="ko-KR" altLang="en-US" sz="1400" dirty="0">
                <a:solidFill>
                  <a:srgbClr val="555555"/>
                </a:solidFill>
                <a:latin typeface="AppleSDGothicNeo"/>
              </a:rPr>
              <a:t>분산이 일정하지 않으면 </a:t>
            </a:r>
            <a:r>
              <a:rPr lang="en-US" altLang="ko-KR" sz="1400" dirty="0">
                <a:solidFill>
                  <a:srgbClr val="555555"/>
                </a:solidFill>
                <a:latin typeface="AppleSDGothicNeo"/>
                <a:sym typeface="Wingdings" panose="05000000000000000000" pitchFamily="2" charset="2"/>
              </a:rPr>
              <a:t> log</a:t>
            </a:r>
            <a:r>
              <a:rPr lang="ko-KR" altLang="en-US" sz="1400" dirty="0">
                <a:solidFill>
                  <a:srgbClr val="555555"/>
                </a:solidFill>
                <a:latin typeface="AppleSDGothicNeo"/>
              </a:rPr>
              <a:t>변환</a:t>
            </a:r>
            <a:r>
              <a:rPr lang="en-US" altLang="ko-KR" sz="1400" dirty="0">
                <a:solidFill>
                  <a:srgbClr val="555555"/>
                </a:solidFill>
                <a:latin typeface="AppleSDGothicNeo"/>
              </a:rPr>
              <a:t> </a:t>
            </a:r>
            <a:endParaRPr lang="ko-KR" altLang="en-US" sz="1400" dirty="0"/>
          </a:p>
        </p:txBody>
      </p:sp>
      <p:sp>
        <p:nvSpPr>
          <p:cNvPr id="3" name="직사각형 2">
            <a:extLst>
              <a:ext uri="{FF2B5EF4-FFF2-40B4-BE49-F238E27FC236}">
                <a16:creationId xmlns:a16="http://schemas.microsoft.com/office/drawing/2014/main" id="{9AD77AC4-A66C-4DC7-BB94-7F5A8CBD7582}"/>
              </a:ext>
            </a:extLst>
          </p:cNvPr>
          <p:cNvSpPr/>
          <p:nvPr/>
        </p:nvSpPr>
        <p:spPr>
          <a:xfrm>
            <a:off x="470028" y="1017180"/>
            <a:ext cx="7776864" cy="984885"/>
          </a:xfrm>
          <a:prstGeom prst="rect">
            <a:avLst/>
          </a:prstGeom>
        </p:spPr>
        <p:txBody>
          <a:bodyPr wrap="square">
            <a:spAutoFit/>
          </a:bodyPr>
          <a:lstStyle/>
          <a:p>
            <a:r>
              <a:rPr lang="ko-KR" altLang="en-US" sz="1600" b="1" dirty="0">
                <a:solidFill>
                  <a:srgbClr val="555555"/>
                </a:solidFill>
                <a:highlight>
                  <a:srgbClr val="FFFF00"/>
                </a:highlight>
                <a:latin typeface="AppleSDGothicNeo"/>
              </a:rPr>
              <a:t>정상성</a:t>
            </a:r>
            <a:r>
              <a:rPr lang="en-US" altLang="ko-KR" sz="1600" b="1" dirty="0">
                <a:solidFill>
                  <a:srgbClr val="555555"/>
                </a:solidFill>
                <a:highlight>
                  <a:srgbClr val="FFFF00"/>
                </a:highlight>
                <a:latin typeface="AppleSDGothicNeo"/>
              </a:rPr>
              <a:t>(Stationarity)</a:t>
            </a:r>
            <a:endParaRPr lang="en-US" altLang="ko-KR" sz="1600" dirty="0">
              <a:solidFill>
                <a:srgbClr val="333333"/>
              </a:solidFill>
              <a:highlight>
                <a:srgbClr val="FFFF00"/>
              </a:highlight>
              <a:latin typeface="AppleSDGothicNeo"/>
            </a:endParaRPr>
          </a:p>
          <a:p>
            <a:r>
              <a:rPr lang="ko-KR" altLang="en-US" sz="1400" dirty="0">
                <a:solidFill>
                  <a:srgbClr val="333333"/>
                </a:solidFill>
                <a:latin typeface="AppleSDGothicNeo"/>
              </a:rPr>
              <a:t>시계열 자료</a:t>
            </a:r>
            <a:r>
              <a:rPr lang="en-US" altLang="ko-KR" sz="1400" dirty="0">
                <a:solidFill>
                  <a:srgbClr val="333333"/>
                </a:solidFill>
                <a:latin typeface="AppleSDGothicNeo"/>
              </a:rPr>
              <a:t>(</a:t>
            </a:r>
            <a:r>
              <a:rPr lang="en-US" altLang="ko-KR" sz="1400" dirty="0" err="1">
                <a:solidFill>
                  <a:srgbClr val="333333"/>
                </a:solidFill>
                <a:latin typeface="MJXc-TeX-math-I"/>
              </a:rPr>
              <a:t>yt</a:t>
            </a:r>
            <a:r>
              <a:rPr lang="en-US" altLang="ko-KR" sz="1400" dirty="0">
                <a:solidFill>
                  <a:srgbClr val="333333"/>
                </a:solidFill>
                <a:latin typeface="AppleSDGothicNeo"/>
              </a:rPr>
              <a:t>)</a:t>
            </a:r>
            <a:r>
              <a:rPr lang="ko-KR" altLang="en-US" sz="1400" dirty="0">
                <a:solidFill>
                  <a:srgbClr val="333333"/>
                </a:solidFill>
                <a:latin typeface="AppleSDGothicNeo"/>
              </a:rPr>
              <a:t>의 </a:t>
            </a:r>
            <a:r>
              <a:rPr lang="ko-KR" altLang="en-US" sz="1400" dirty="0">
                <a:solidFill>
                  <a:srgbClr val="333333"/>
                </a:solidFill>
                <a:highlight>
                  <a:srgbClr val="FFFF00"/>
                </a:highlight>
                <a:latin typeface="AppleSDGothicNeo"/>
              </a:rPr>
              <a:t>평균과 분산이  </a:t>
            </a:r>
            <a:r>
              <a:rPr lang="en-US" altLang="ko-KR" sz="1400" dirty="0">
                <a:solidFill>
                  <a:srgbClr val="333333"/>
                </a:solidFill>
                <a:highlight>
                  <a:srgbClr val="FFFF00"/>
                </a:highlight>
                <a:latin typeface="AppleSDGothicNeo"/>
              </a:rPr>
              <a:t>t</a:t>
            </a:r>
            <a:r>
              <a:rPr lang="ko-KR" altLang="en-US" sz="1400" dirty="0">
                <a:solidFill>
                  <a:srgbClr val="333333"/>
                </a:solidFill>
                <a:highlight>
                  <a:srgbClr val="FFFF00"/>
                </a:highlight>
                <a:latin typeface="AppleSDGothicNeo"/>
              </a:rPr>
              <a:t>시점에 상관없이 동일할 때</a:t>
            </a:r>
            <a:r>
              <a:rPr lang="ko-KR" altLang="en-US" sz="1400" dirty="0">
                <a:solidFill>
                  <a:srgbClr val="333333"/>
                </a:solidFill>
                <a:latin typeface="AppleSDGothicNeo"/>
              </a:rPr>
              <a:t>와 </a:t>
            </a:r>
            <a:endParaRPr lang="en-US" altLang="ko-KR" sz="1400" dirty="0">
              <a:solidFill>
                <a:srgbClr val="333333"/>
              </a:solidFill>
              <a:latin typeface="AppleSDGothicNeo"/>
            </a:endParaRPr>
          </a:p>
          <a:p>
            <a:r>
              <a:rPr lang="ko-KR" altLang="en-US" sz="1400" dirty="0">
                <a:solidFill>
                  <a:srgbClr val="333333"/>
                </a:solidFill>
                <a:latin typeface="AppleSDGothicNeo"/>
              </a:rPr>
              <a:t> </a:t>
            </a:r>
            <a:r>
              <a:rPr lang="en-US" altLang="ko-KR" sz="1400" dirty="0" err="1">
                <a:solidFill>
                  <a:srgbClr val="333333"/>
                </a:solidFill>
                <a:latin typeface="MJXc-TeX-math-I"/>
              </a:rPr>
              <a:t>yt</a:t>
            </a:r>
            <a:r>
              <a:rPr lang="ko-KR" altLang="en-US" sz="1400" dirty="0">
                <a:solidFill>
                  <a:srgbClr val="333333"/>
                </a:solidFill>
                <a:latin typeface="MJXc-TeX-main-R"/>
              </a:rPr>
              <a:t>와 </a:t>
            </a:r>
            <a:r>
              <a:rPr lang="en-US" altLang="ko-KR" sz="1400" dirty="0" err="1">
                <a:solidFill>
                  <a:srgbClr val="333333"/>
                </a:solidFill>
                <a:latin typeface="AppleSDGothicNeo"/>
              </a:rPr>
              <a:t>yt</a:t>
            </a:r>
            <a:r>
              <a:rPr lang="en-US" altLang="ko-KR" sz="1400" dirty="0">
                <a:solidFill>
                  <a:srgbClr val="333333"/>
                </a:solidFill>
                <a:latin typeface="AppleSDGothicNeo"/>
              </a:rPr>
              <a:t>−h</a:t>
            </a:r>
            <a:r>
              <a:rPr lang="ko-KR" altLang="en-US" sz="1400" dirty="0">
                <a:solidFill>
                  <a:srgbClr val="333333"/>
                </a:solidFill>
                <a:highlight>
                  <a:srgbClr val="FFFF00"/>
                </a:highlight>
                <a:latin typeface="AppleSDGothicNeo"/>
              </a:rPr>
              <a:t>시점의 자기 상관은 시차</a:t>
            </a:r>
            <a:r>
              <a:rPr lang="en-US" altLang="ko-KR" sz="1400" dirty="0">
                <a:solidFill>
                  <a:srgbClr val="333333"/>
                </a:solidFill>
                <a:highlight>
                  <a:srgbClr val="FFFF00"/>
                </a:highlight>
                <a:latin typeface="AppleSDGothicNeo"/>
              </a:rPr>
              <a:t>(h)</a:t>
            </a:r>
            <a:r>
              <a:rPr lang="ko-KR" altLang="en-US" sz="1400" dirty="0">
                <a:solidFill>
                  <a:srgbClr val="333333"/>
                </a:solidFill>
                <a:highlight>
                  <a:srgbClr val="FFFF00"/>
                </a:highlight>
                <a:latin typeface="AppleSDGothicNeo"/>
              </a:rPr>
              <a:t>에만 의존하며 </a:t>
            </a:r>
            <a:r>
              <a:rPr lang="ko-KR" altLang="en-US" sz="1400" dirty="0">
                <a:solidFill>
                  <a:srgbClr val="333333"/>
                </a:solidFill>
                <a:latin typeface="AppleSDGothicNeo"/>
              </a:rPr>
              <a:t>시점</a:t>
            </a:r>
            <a:r>
              <a:rPr lang="en-US" altLang="ko-KR" sz="1400" dirty="0">
                <a:solidFill>
                  <a:srgbClr val="333333"/>
                </a:solidFill>
                <a:latin typeface="AppleSDGothicNeo"/>
              </a:rPr>
              <a:t>(t/t-h)</a:t>
            </a:r>
            <a:r>
              <a:rPr lang="ko-KR" altLang="en-US" sz="1400" dirty="0">
                <a:solidFill>
                  <a:srgbClr val="333333"/>
                </a:solidFill>
                <a:latin typeface="AppleSDGothicNeo"/>
              </a:rPr>
              <a:t>에는 의존하지 않는 경우</a:t>
            </a:r>
            <a:endParaRPr lang="en-US" altLang="ko-KR" sz="1400" dirty="0">
              <a:solidFill>
                <a:srgbClr val="333333"/>
              </a:solidFill>
              <a:latin typeface="AppleSDGothicNeo"/>
            </a:endParaRPr>
          </a:p>
          <a:p>
            <a:r>
              <a:rPr lang="en-US" altLang="ko-KR" sz="1400" dirty="0">
                <a:solidFill>
                  <a:srgbClr val="333333"/>
                </a:solidFill>
                <a:latin typeface="AppleSDGothicNeo"/>
                <a:sym typeface="Wingdings" panose="05000000000000000000" pitchFamily="2" charset="2"/>
              </a:rPr>
              <a:t> </a:t>
            </a:r>
            <a:r>
              <a:rPr lang="ko-KR" altLang="en-US" sz="1400" dirty="0">
                <a:solidFill>
                  <a:srgbClr val="333333"/>
                </a:solidFill>
                <a:latin typeface="AppleSDGothicNeo"/>
                <a:sym typeface="Wingdings" panose="05000000000000000000" pitchFamily="2" charset="2"/>
              </a:rPr>
              <a:t>만약 추세나</a:t>
            </a:r>
            <a:r>
              <a:rPr lang="en-US" altLang="ko-KR" sz="1400" dirty="0">
                <a:solidFill>
                  <a:srgbClr val="333333"/>
                </a:solidFill>
                <a:latin typeface="AppleSDGothicNeo"/>
                <a:sym typeface="Wingdings" panose="05000000000000000000" pitchFamily="2" charset="2"/>
              </a:rPr>
              <a:t>, </a:t>
            </a:r>
            <a:r>
              <a:rPr lang="ko-KR" altLang="en-US" sz="1400" dirty="0">
                <a:solidFill>
                  <a:srgbClr val="333333"/>
                </a:solidFill>
                <a:latin typeface="AppleSDGothicNeo"/>
                <a:sym typeface="Wingdings" panose="05000000000000000000" pitchFamily="2" charset="2"/>
              </a:rPr>
              <a:t>계절성이 있으면 정상성 시계열이 아니다</a:t>
            </a:r>
            <a:r>
              <a:rPr lang="en-US" altLang="ko-KR" sz="1400" dirty="0">
                <a:solidFill>
                  <a:srgbClr val="333333"/>
                </a:solidFill>
                <a:latin typeface="AppleSDGothicNeo"/>
                <a:sym typeface="Wingdings" panose="05000000000000000000" pitchFamily="2" charset="2"/>
              </a:rPr>
              <a:t>.</a:t>
            </a:r>
            <a:endParaRPr lang="ko-KR" altLang="en-US" sz="1400" dirty="0"/>
          </a:p>
        </p:txBody>
      </p:sp>
      <p:pic>
        <p:nvPicPr>
          <p:cNvPr id="7" name="그림 6">
            <a:extLst>
              <a:ext uri="{FF2B5EF4-FFF2-40B4-BE49-F238E27FC236}">
                <a16:creationId xmlns:a16="http://schemas.microsoft.com/office/drawing/2014/main" id="{9D41A536-9E12-44C4-85ED-B3C3E4EE9C2D}"/>
              </a:ext>
            </a:extLst>
          </p:cNvPr>
          <p:cNvPicPr>
            <a:picLocks noChangeAspect="1"/>
          </p:cNvPicPr>
          <p:nvPr/>
        </p:nvPicPr>
        <p:blipFill>
          <a:blip r:embed="rId2"/>
          <a:stretch>
            <a:fillRect/>
          </a:stretch>
        </p:blipFill>
        <p:spPr>
          <a:xfrm>
            <a:off x="689498" y="2253721"/>
            <a:ext cx="3404107" cy="923330"/>
          </a:xfrm>
          <a:prstGeom prst="rect">
            <a:avLst/>
          </a:prstGeom>
        </p:spPr>
      </p:pic>
      <p:pic>
        <p:nvPicPr>
          <p:cNvPr id="8" name="그림 7">
            <a:extLst>
              <a:ext uri="{FF2B5EF4-FFF2-40B4-BE49-F238E27FC236}">
                <a16:creationId xmlns:a16="http://schemas.microsoft.com/office/drawing/2014/main" id="{8951FB57-B72F-4D0D-A334-CA6ADAFA4AC1}"/>
              </a:ext>
            </a:extLst>
          </p:cNvPr>
          <p:cNvPicPr>
            <a:picLocks noChangeAspect="1"/>
          </p:cNvPicPr>
          <p:nvPr/>
        </p:nvPicPr>
        <p:blipFill>
          <a:blip r:embed="rId3"/>
          <a:stretch>
            <a:fillRect/>
          </a:stretch>
        </p:blipFill>
        <p:spPr>
          <a:xfrm>
            <a:off x="781662" y="3152001"/>
            <a:ext cx="3152657" cy="923330"/>
          </a:xfrm>
          <a:prstGeom prst="rect">
            <a:avLst/>
          </a:prstGeom>
        </p:spPr>
      </p:pic>
      <p:sp>
        <p:nvSpPr>
          <p:cNvPr id="9" name="TextBox 8">
            <a:extLst>
              <a:ext uri="{FF2B5EF4-FFF2-40B4-BE49-F238E27FC236}">
                <a16:creationId xmlns:a16="http://schemas.microsoft.com/office/drawing/2014/main" id="{B8B96BEE-F305-46F0-848C-8B6D893BCC32}"/>
              </a:ext>
            </a:extLst>
          </p:cNvPr>
          <p:cNvSpPr txBox="1"/>
          <p:nvPr/>
        </p:nvSpPr>
        <p:spPr>
          <a:xfrm>
            <a:off x="899592" y="4167971"/>
            <a:ext cx="3404107" cy="307777"/>
          </a:xfrm>
          <a:prstGeom prst="rect">
            <a:avLst/>
          </a:prstGeom>
          <a:noFill/>
        </p:spPr>
        <p:txBody>
          <a:bodyPr wrap="square" rtlCol="0">
            <a:spAutoFit/>
          </a:bodyPr>
          <a:lstStyle/>
          <a:p>
            <a:r>
              <a:rPr lang="ko-KR" altLang="en-US" sz="1400" dirty="0"/>
              <a:t>정상성                           비정상성</a:t>
            </a:r>
          </a:p>
        </p:txBody>
      </p:sp>
      <p:sp>
        <p:nvSpPr>
          <p:cNvPr id="10" name="TextBox 9">
            <a:extLst>
              <a:ext uri="{FF2B5EF4-FFF2-40B4-BE49-F238E27FC236}">
                <a16:creationId xmlns:a16="http://schemas.microsoft.com/office/drawing/2014/main" id="{A2ED8CE7-00BF-47BF-B3FD-F91EBF77C87B}"/>
              </a:ext>
            </a:extLst>
          </p:cNvPr>
          <p:cNvSpPr txBox="1"/>
          <p:nvPr/>
        </p:nvSpPr>
        <p:spPr>
          <a:xfrm>
            <a:off x="506032" y="2505696"/>
            <a:ext cx="559197" cy="369332"/>
          </a:xfrm>
          <a:prstGeom prst="rect">
            <a:avLst/>
          </a:prstGeom>
          <a:noFill/>
        </p:spPr>
        <p:txBody>
          <a:bodyPr wrap="square" rtlCol="0">
            <a:spAutoFit/>
          </a:bodyPr>
          <a:lstStyle/>
          <a:p>
            <a:r>
              <a:rPr lang="en-US" altLang="ko-KR" dirty="0"/>
              <a:t>1)</a:t>
            </a:r>
            <a:endParaRPr lang="ko-KR" altLang="en-US" dirty="0"/>
          </a:p>
        </p:txBody>
      </p:sp>
      <p:sp>
        <p:nvSpPr>
          <p:cNvPr id="11" name="TextBox 10">
            <a:extLst>
              <a:ext uri="{FF2B5EF4-FFF2-40B4-BE49-F238E27FC236}">
                <a16:creationId xmlns:a16="http://schemas.microsoft.com/office/drawing/2014/main" id="{4ECAE995-8C0C-4082-B529-30BF265D6CC9}"/>
              </a:ext>
            </a:extLst>
          </p:cNvPr>
          <p:cNvSpPr txBox="1"/>
          <p:nvPr/>
        </p:nvSpPr>
        <p:spPr>
          <a:xfrm>
            <a:off x="565638" y="3244334"/>
            <a:ext cx="432048" cy="369332"/>
          </a:xfrm>
          <a:prstGeom prst="rect">
            <a:avLst/>
          </a:prstGeom>
          <a:noFill/>
        </p:spPr>
        <p:txBody>
          <a:bodyPr wrap="square" rtlCol="0">
            <a:spAutoFit/>
          </a:bodyPr>
          <a:lstStyle/>
          <a:p>
            <a:r>
              <a:rPr lang="en-US" altLang="ko-KR" dirty="0"/>
              <a:t>2)</a:t>
            </a:r>
            <a:endParaRPr lang="ko-KR" altLang="en-US" dirty="0"/>
          </a:p>
        </p:txBody>
      </p:sp>
      <p:sp>
        <p:nvSpPr>
          <p:cNvPr id="12" name="직사각형 11">
            <a:extLst>
              <a:ext uri="{FF2B5EF4-FFF2-40B4-BE49-F238E27FC236}">
                <a16:creationId xmlns:a16="http://schemas.microsoft.com/office/drawing/2014/main" id="{65D3F9AA-E648-4640-93C8-5A4086B2460B}"/>
              </a:ext>
            </a:extLst>
          </p:cNvPr>
          <p:cNvSpPr/>
          <p:nvPr/>
        </p:nvSpPr>
        <p:spPr>
          <a:xfrm>
            <a:off x="689498" y="5066251"/>
            <a:ext cx="7704856" cy="307777"/>
          </a:xfrm>
          <a:prstGeom prst="rect">
            <a:avLst/>
          </a:prstGeom>
        </p:spPr>
        <p:txBody>
          <a:bodyPr wrap="square">
            <a:spAutoFit/>
          </a:bodyPr>
          <a:lstStyle/>
          <a:p>
            <a:r>
              <a:rPr lang="ko-KR" altLang="en-US" sz="1400" dirty="0">
                <a:highlight>
                  <a:srgbClr val="FFFF00"/>
                </a:highlight>
              </a:rPr>
              <a:t>비정상성 </a:t>
            </a:r>
            <a:r>
              <a:rPr lang="en-US" altLang="ko-KR" sz="1400" dirty="0">
                <a:highlight>
                  <a:srgbClr val="FFFF00"/>
                </a:highlight>
              </a:rPr>
              <a:t>(Non-stationary) </a:t>
            </a:r>
            <a:r>
              <a:rPr lang="ko-KR" altLang="en-US" sz="1400" dirty="0">
                <a:highlight>
                  <a:srgbClr val="FFFF00"/>
                </a:highlight>
              </a:rPr>
              <a:t>시계열 </a:t>
            </a:r>
            <a:r>
              <a:rPr lang="en-US" altLang="ko-KR" sz="1400" dirty="0">
                <a:highlight>
                  <a:srgbClr val="FFFF00"/>
                </a:highlight>
              </a:rPr>
              <a:t>: </a:t>
            </a:r>
            <a:r>
              <a:rPr lang="ko-KR" altLang="en-US" sz="1400" dirty="0"/>
              <a:t>분산이 시점 </a:t>
            </a:r>
            <a:r>
              <a:rPr lang="en-US" altLang="ko-KR" sz="1400" dirty="0"/>
              <a:t>t</a:t>
            </a:r>
            <a:r>
              <a:rPr lang="ko-KR" altLang="en-US" sz="1400" dirty="0"/>
              <a:t>에 의존</a:t>
            </a:r>
          </a:p>
        </p:txBody>
      </p:sp>
      <p:sp>
        <p:nvSpPr>
          <p:cNvPr id="13" name="직사각형 12">
            <a:extLst>
              <a:ext uri="{FF2B5EF4-FFF2-40B4-BE49-F238E27FC236}">
                <a16:creationId xmlns:a16="http://schemas.microsoft.com/office/drawing/2014/main" id="{57549D27-6F7F-4A4B-8ED5-624586242EF2}"/>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1027612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BC9919F-6AC8-4B8F-B693-BA14B9B46680}"/>
              </a:ext>
            </a:extLst>
          </p:cNvPr>
          <p:cNvSpPr/>
          <p:nvPr/>
        </p:nvSpPr>
        <p:spPr>
          <a:xfrm>
            <a:off x="663766" y="1196752"/>
            <a:ext cx="7508633" cy="1415772"/>
          </a:xfrm>
          <a:prstGeom prst="rect">
            <a:avLst/>
          </a:prstGeom>
        </p:spPr>
        <p:txBody>
          <a:bodyPr wrap="square">
            <a:spAutoFit/>
          </a:bodyPr>
          <a:lstStyle/>
          <a:p>
            <a:r>
              <a:rPr lang="ko-KR" altLang="en-US" sz="1400" dirty="0">
                <a:solidFill>
                  <a:srgbClr val="555555"/>
                </a:solidFill>
                <a:latin typeface="AppleSDGothicNeo"/>
              </a:rPr>
              <a:t>백색잡음</a:t>
            </a:r>
            <a:r>
              <a:rPr lang="en-US" altLang="ko-KR" sz="1400" dirty="0">
                <a:solidFill>
                  <a:srgbClr val="555555"/>
                </a:solidFill>
                <a:latin typeface="AppleSDGothicNeo"/>
              </a:rPr>
              <a:t>(White Noise)</a:t>
            </a:r>
          </a:p>
          <a:p>
            <a:endParaRPr lang="en-US" altLang="ko-KR" sz="1200" dirty="0">
              <a:solidFill>
                <a:srgbClr val="555555"/>
              </a:solidFill>
              <a:highlight>
                <a:srgbClr val="FFFF00"/>
              </a:highlight>
              <a:latin typeface="AppleSDGothicNeo"/>
            </a:endParaRPr>
          </a:p>
          <a:p>
            <a:r>
              <a:rPr lang="ko-KR" altLang="en-US" sz="1200" dirty="0">
                <a:solidFill>
                  <a:srgbClr val="555555"/>
                </a:solidFill>
                <a:highlight>
                  <a:srgbClr val="FFFF00"/>
                </a:highlight>
                <a:latin typeface="AppleSDGothicNeo"/>
              </a:rPr>
              <a:t>정상시계열</a:t>
            </a:r>
            <a:r>
              <a:rPr lang="ko-KR" altLang="en-US" sz="1200" dirty="0">
                <a:solidFill>
                  <a:srgbClr val="555555"/>
                </a:solidFill>
                <a:latin typeface="AppleSDGothicNeo"/>
              </a:rPr>
              <a:t>의 사례로 백색잡음은 </a:t>
            </a:r>
            <a:r>
              <a:rPr lang="ko-KR" altLang="en-US" sz="1200" dirty="0">
                <a:solidFill>
                  <a:srgbClr val="555555"/>
                </a:solidFill>
                <a:highlight>
                  <a:srgbClr val="FFFF00"/>
                </a:highlight>
                <a:latin typeface="AppleSDGothicNeo"/>
              </a:rPr>
              <a:t>시점에 상관없이 평균이 </a:t>
            </a:r>
            <a:r>
              <a:rPr lang="en-US" altLang="ko-KR" sz="1200" dirty="0">
                <a:solidFill>
                  <a:srgbClr val="555555"/>
                </a:solidFill>
                <a:highlight>
                  <a:srgbClr val="FFFF00"/>
                </a:highlight>
                <a:latin typeface="AppleSDGothicNeo"/>
              </a:rPr>
              <a:t>0</a:t>
            </a:r>
            <a:r>
              <a:rPr lang="ko-KR" altLang="en-US" sz="1200" dirty="0">
                <a:solidFill>
                  <a:srgbClr val="555555"/>
                </a:solidFill>
                <a:highlight>
                  <a:srgbClr val="FFFF00"/>
                </a:highlight>
                <a:latin typeface="AppleSDGothicNeo"/>
              </a:rPr>
              <a:t>이고 분산이</a:t>
            </a:r>
            <a:r>
              <a:rPr lang="en-US" altLang="ko-KR" sz="1200" dirty="0">
                <a:solidFill>
                  <a:srgbClr val="555555"/>
                </a:solidFill>
                <a:highlight>
                  <a:srgbClr val="FFFF00"/>
                </a:highlight>
                <a:latin typeface="AppleSDGothicNeo"/>
              </a:rPr>
              <a:t>σ2</a:t>
            </a:r>
            <a:r>
              <a:rPr lang="ko-KR" altLang="en-US" sz="1200" dirty="0">
                <a:solidFill>
                  <a:srgbClr val="555555"/>
                </a:solidFill>
                <a:highlight>
                  <a:srgbClr val="FFFF00"/>
                </a:highlight>
                <a:latin typeface="AppleSDGothicNeo"/>
              </a:rPr>
              <a:t>인 시계열자료</a:t>
            </a:r>
            <a:endParaRPr lang="en-US" altLang="ko-KR" sz="1200" dirty="0">
              <a:solidFill>
                <a:srgbClr val="555555"/>
              </a:solidFill>
              <a:highlight>
                <a:srgbClr val="FFFF00"/>
              </a:highlight>
              <a:latin typeface="AppleSDGothicNeo"/>
            </a:endParaRPr>
          </a:p>
          <a:p>
            <a:endParaRPr lang="en-US" altLang="ko-KR" sz="1200" dirty="0">
              <a:solidFill>
                <a:srgbClr val="555555"/>
              </a:solidFill>
              <a:latin typeface="AppleSDGothicNeo"/>
            </a:endParaRPr>
          </a:p>
          <a:p>
            <a:r>
              <a:rPr lang="en-US" altLang="ko-KR" sz="1200" dirty="0">
                <a:solidFill>
                  <a:srgbClr val="555555"/>
                </a:solidFill>
                <a:latin typeface="MJXc-TeX-math-I"/>
              </a:rPr>
              <a:t>ϵ</a:t>
            </a:r>
            <a:r>
              <a:rPr lang="en-US" altLang="ko-KR" sz="1200" dirty="0">
                <a:solidFill>
                  <a:srgbClr val="555555"/>
                </a:solidFill>
                <a:latin typeface="AppleSDGothicNeo"/>
              </a:rPr>
              <a:t>(</a:t>
            </a:r>
            <a:r>
              <a:rPr lang="ko-KR" altLang="en-US" sz="1200" dirty="0">
                <a:solidFill>
                  <a:srgbClr val="333333"/>
                </a:solidFill>
                <a:latin typeface="AppleSDGothicNeo"/>
              </a:rPr>
              <a:t>백색잡음</a:t>
            </a:r>
            <a:r>
              <a:rPr lang="en-US" altLang="ko-KR" sz="1200" dirty="0">
                <a:solidFill>
                  <a:srgbClr val="333333"/>
                </a:solidFill>
                <a:latin typeface="AppleSDGothicNeo"/>
              </a:rPr>
              <a:t>)</a:t>
            </a:r>
            <a:r>
              <a:rPr lang="ko-KR" altLang="en-US" sz="1200" dirty="0">
                <a:solidFill>
                  <a:srgbClr val="555555"/>
                </a:solidFill>
                <a:latin typeface="AppleSDGothicNeo"/>
              </a:rPr>
              <a:t>는 평균이 일정</a:t>
            </a:r>
            <a:r>
              <a:rPr lang="en-US" altLang="ko-KR" sz="1200" dirty="0">
                <a:solidFill>
                  <a:srgbClr val="555555"/>
                </a:solidFill>
                <a:latin typeface="AppleSDGothicNeo"/>
              </a:rPr>
              <a:t>(</a:t>
            </a:r>
            <a:r>
              <a:rPr lang="ko-KR" altLang="en-US" sz="1200" dirty="0">
                <a:solidFill>
                  <a:srgbClr val="555555"/>
                </a:solidFill>
                <a:latin typeface="AppleSDGothicNeo"/>
              </a:rPr>
              <a:t>보통 </a:t>
            </a:r>
            <a:r>
              <a:rPr lang="en-US" altLang="ko-KR" sz="1200" dirty="0">
                <a:solidFill>
                  <a:srgbClr val="555555"/>
                </a:solidFill>
                <a:latin typeface="AppleSDGothicNeo"/>
              </a:rPr>
              <a:t>0</a:t>
            </a:r>
            <a:r>
              <a:rPr lang="ko-KR" altLang="en-US" sz="1200" dirty="0">
                <a:solidFill>
                  <a:srgbClr val="555555"/>
                </a:solidFill>
                <a:latin typeface="AppleSDGothicNeo"/>
              </a:rPr>
              <a:t>으로 가정</a:t>
            </a:r>
            <a:r>
              <a:rPr lang="en-US" altLang="ko-KR" sz="1200" dirty="0">
                <a:solidFill>
                  <a:srgbClr val="555555"/>
                </a:solidFill>
                <a:latin typeface="AppleSDGothicNeo"/>
              </a:rPr>
              <a:t>)</a:t>
            </a:r>
            <a:r>
              <a:rPr lang="ko-KR" altLang="en-US" sz="1200" dirty="0">
                <a:solidFill>
                  <a:srgbClr val="555555"/>
                </a:solidFill>
                <a:latin typeface="AppleSDGothicNeo"/>
              </a:rPr>
              <a:t>하고 분산</a:t>
            </a:r>
            <a:r>
              <a:rPr lang="en-US" altLang="ko-KR" sz="1200" dirty="0">
                <a:solidFill>
                  <a:srgbClr val="333333"/>
                </a:solidFill>
                <a:latin typeface="AppleSDGothicNeo"/>
              </a:rPr>
              <a:t>σ2</a:t>
            </a:r>
            <a:r>
              <a:rPr lang="ko-KR" altLang="en-US" sz="1200" dirty="0">
                <a:solidFill>
                  <a:srgbClr val="333333"/>
                </a:solidFill>
                <a:latin typeface="AppleSDGothicNeo"/>
              </a:rPr>
              <a:t>을 가지는 무상관인 확률변수로 정의</a:t>
            </a:r>
            <a:endParaRPr lang="en-US" altLang="ko-KR" sz="1200" dirty="0">
              <a:solidFill>
                <a:srgbClr val="333333"/>
              </a:solidFill>
              <a:latin typeface="AppleSDGothicNeo"/>
            </a:endParaRPr>
          </a:p>
          <a:p>
            <a:r>
              <a:rPr lang="ko-KR" altLang="en-US" sz="1200" dirty="0"/>
              <a:t>백색잡음의 평균과 분산은 각각 </a:t>
            </a:r>
            <a:r>
              <a:rPr lang="en-US" altLang="ko-KR" sz="1200" dirty="0"/>
              <a:t>0, σ2</a:t>
            </a:r>
            <a:r>
              <a:rPr lang="ko-KR" altLang="en-US" sz="1200" dirty="0"/>
              <a:t>이므로 시점</a:t>
            </a:r>
            <a:r>
              <a:rPr lang="en-US" altLang="ko-KR" sz="1200" dirty="0"/>
              <a:t>t</a:t>
            </a:r>
            <a:r>
              <a:rPr lang="ko-KR" altLang="en-US" sz="1200" dirty="0"/>
              <a:t>에 영향을 받지 않는다</a:t>
            </a:r>
            <a:r>
              <a:rPr lang="en-US" altLang="ko-KR" sz="1200" dirty="0"/>
              <a:t>.</a:t>
            </a:r>
          </a:p>
          <a:p>
            <a:r>
              <a:rPr lang="ko-KR" altLang="en-US" sz="1200" dirty="0"/>
              <a:t>자기 공분산시점 </a:t>
            </a:r>
            <a:r>
              <a:rPr lang="en-US" altLang="ko-KR" sz="1200" dirty="0"/>
              <a:t>t</a:t>
            </a:r>
            <a:r>
              <a:rPr lang="ko-KR" altLang="en-US" sz="1200" dirty="0"/>
              <a:t>와 무관하므로 정상성을 만족하는 정상</a:t>
            </a:r>
            <a:r>
              <a:rPr lang="en-US" altLang="ko-KR" sz="1200" dirty="0"/>
              <a:t>(stationary) </a:t>
            </a:r>
            <a:r>
              <a:rPr lang="ko-KR" altLang="en-US" sz="1200" dirty="0"/>
              <a:t>시계열</a:t>
            </a:r>
            <a:r>
              <a:rPr lang="en-US" altLang="ko-KR" sz="1200" dirty="0"/>
              <a:t> </a:t>
            </a:r>
            <a:endParaRPr lang="ko-KR" altLang="en-US" sz="1200" b="0" i="0" dirty="0">
              <a:solidFill>
                <a:srgbClr val="555555"/>
              </a:solidFill>
              <a:effectLst/>
              <a:latin typeface="AppleSDGothicNeo"/>
            </a:endParaRPr>
          </a:p>
        </p:txBody>
      </p:sp>
      <p:pic>
        <p:nvPicPr>
          <p:cNvPr id="6" name="그림 5">
            <a:extLst>
              <a:ext uri="{FF2B5EF4-FFF2-40B4-BE49-F238E27FC236}">
                <a16:creationId xmlns:a16="http://schemas.microsoft.com/office/drawing/2014/main" id="{95DECD54-8E87-4195-964F-52607E337205}"/>
              </a:ext>
            </a:extLst>
          </p:cNvPr>
          <p:cNvPicPr>
            <a:picLocks noChangeAspect="1"/>
          </p:cNvPicPr>
          <p:nvPr/>
        </p:nvPicPr>
        <p:blipFill>
          <a:blip r:embed="rId2"/>
          <a:stretch>
            <a:fillRect/>
          </a:stretch>
        </p:blipFill>
        <p:spPr>
          <a:xfrm>
            <a:off x="670668" y="2985765"/>
            <a:ext cx="1724266" cy="466790"/>
          </a:xfrm>
          <a:prstGeom prst="rect">
            <a:avLst/>
          </a:prstGeom>
          <a:ln>
            <a:solidFill>
              <a:schemeClr val="accent5">
                <a:lumMod val="75000"/>
              </a:schemeClr>
            </a:solidFill>
          </a:ln>
        </p:spPr>
      </p:pic>
      <p:pic>
        <p:nvPicPr>
          <p:cNvPr id="7" name="그림 6">
            <a:extLst>
              <a:ext uri="{FF2B5EF4-FFF2-40B4-BE49-F238E27FC236}">
                <a16:creationId xmlns:a16="http://schemas.microsoft.com/office/drawing/2014/main" id="{AA2A9A76-C7BF-4CDF-A7ED-D4EBC1C25820}"/>
              </a:ext>
            </a:extLst>
          </p:cNvPr>
          <p:cNvPicPr>
            <a:picLocks noChangeAspect="1"/>
          </p:cNvPicPr>
          <p:nvPr/>
        </p:nvPicPr>
        <p:blipFill>
          <a:blip r:embed="rId3"/>
          <a:stretch>
            <a:fillRect/>
          </a:stretch>
        </p:blipFill>
        <p:spPr>
          <a:xfrm>
            <a:off x="663766" y="3644537"/>
            <a:ext cx="2419688" cy="638264"/>
          </a:xfrm>
          <a:prstGeom prst="rect">
            <a:avLst/>
          </a:prstGeom>
          <a:ln>
            <a:solidFill>
              <a:schemeClr val="accent5">
                <a:lumMod val="75000"/>
              </a:schemeClr>
            </a:solidFill>
          </a:ln>
        </p:spPr>
      </p:pic>
      <p:sp>
        <p:nvSpPr>
          <p:cNvPr id="8" name="직사각형 7">
            <a:extLst>
              <a:ext uri="{FF2B5EF4-FFF2-40B4-BE49-F238E27FC236}">
                <a16:creationId xmlns:a16="http://schemas.microsoft.com/office/drawing/2014/main" id="{D8C9AC8D-0EC4-497C-99E9-9BCD2F0062A4}"/>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17619041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8E1C299-A3D9-4BBC-BBEA-C34D9EE0969A}"/>
              </a:ext>
            </a:extLst>
          </p:cNvPr>
          <p:cNvSpPr/>
          <p:nvPr/>
        </p:nvSpPr>
        <p:spPr>
          <a:xfrm>
            <a:off x="683568" y="1662597"/>
            <a:ext cx="7990463" cy="461665"/>
          </a:xfrm>
          <a:prstGeom prst="rect">
            <a:avLst/>
          </a:prstGeom>
        </p:spPr>
        <p:txBody>
          <a:bodyPr wrap="square">
            <a:spAutoFit/>
          </a:bodyPr>
          <a:lstStyle/>
          <a:p>
            <a:pPr marL="171450" indent="-171450">
              <a:buFont typeface="Arial" panose="020B0604020202020204" pitchFamily="34" charset="0"/>
              <a:buChar char="•"/>
            </a:pPr>
            <a:r>
              <a:rPr lang="ko-KR" altLang="en-US" sz="1200" dirty="0">
                <a:solidFill>
                  <a:srgbClr val="555555"/>
                </a:solidFill>
                <a:latin typeface="AppleSDGothicNeo"/>
              </a:rPr>
              <a:t>확률보행은 임의의 방향으로 향하는 연속적인 걸음을 나타낸다는 의미로 예측 불가능한 변동이 발생하는 것</a:t>
            </a:r>
            <a:endParaRPr lang="en-US" altLang="ko-KR" sz="1200" dirty="0">
              <a:solidFill>
                <a:srgbClr val="555555"/>
              </a:solidFill>
              <a:latin typeface="AppleSDGothicNeo"/>
            </a:endParaRPr>
          </a:p>
          <a:p>
            <a:pPr marL="171450" indent="-171450">
              <a:buFont typeface="Arial" panose="020B0604020202020204" pitchFamily="34" charset="0"/>
              <a:buChar char="•"/>
            </a:pPr>
            <a:r>
              <a:rPr lang="ko-KR" altLang="en-US" sz="1200" dirty="0">
                <a:solidFill>
                  <a:srgbClr val="555555"/>
                </a:solidFill>
                <a:latin typeface="AppleSDGothicNeo"/>
              </a:rPr>
              <a:t>미래 이동을 예측할 수 없기 때문에 확률보행 모델에서 </a:t>
            </a:r>
            <a:r>
              <a:rPr lang="ko-KR" altLang="en-US" sz="1200" dirty="0" err="1">
                <a:solidFill>
                  <a:srgbClr val="555555"/>
                </a:solidFill>
                <a:latin typeface="AppleSDGothicNeo"/>
              </a:rPr>
              <a:t>예측값은</a:t>
            </a:r>
            <a:r>
              <a:rPr lang="ko-KR" altLang="en-US" sz="1200" dirty="0">
                <a:solidFill>
                  <a:srgbClr val="555555"/>
                </a:solidFill>
                <a:latin typeface="AppleSDGothicNeo"/>
              </a:rPr>
              <a:t> 마지막 </a:t>
            </a:r>
            <a:r>
              <a:rPr lang="ko-KR" altLang="en-US" sz="1200" dirty="0" err="1">
                <a:solidFill>
                  <a:srgbClr val="555555"/>
                </a:solidFill>
                <a:latin typeface="AppleSDGothicNeo"/>
              </a:rPr>
              <a:t>예측값과</a:t>
            </a:r>
            <a:r>
              <a:rPr lang="ko-KR" altLang="en-US" sz="1200" dirty="0">
                <a:solidFill>
                  <a:srgbClr val="555555"/>
                </a:solidFill>
                <a:latin typeface="AppleSDGothicNeo"/>
              </a:rPr>
              <a:t> 같다고 가정</a:t>
            </a:r>
            <a:endParaRPr lang="ko-KR" altLang="en-US" sz="1200" b="0" i="0" dirty="0">
              <a:solidFill>
                <a:srgbClr val="555555"/>
              </a:solidFill>
              <a:effectLst/>
              <a:latin typeface="AppleSDGothicNeo"/>
            </a:endParaRPr>
          </a:p>
        </p:txBody>
      </p:sp>
      <p:sp>
        <p:nvSpPr>
          <p:cNvPr id="3" name="직사각형 2">
            <a:extLst>
              <a:ext uri="{FF2B5EF4-FFF2-40B4-BE49-F238E27FC236}">
                <a16:creationId xmlns:a16="http://schemas.microsoft.com/office/drawing/2014/main" id="{56198627-783E-408E-B427-A253F4738758}"/>
              </a:ext>
            </a:extLst>
          </p:cNvPr>
          <p:cNvSpPr/>
          <p:nvPr/>
        </p:nvSpPr>
        <p:spPr>
          <a:xfrm>
            <a:off x="539552" y="1109527"/>
            <a:ext cx="2552302" cy="369332"/>
          </a:xfrm>
          <a:prstGeom prst="rect">
            <a:avLst/>
          </a:prstGeom>
        </p:spPr>
        <p:txBody>
          <a:bodyPr wrap="none">
            <a:spAutoFit/>
          </a:bodyPr>
          <a:lstStyle/>
          <a:p>
            <a:r>
              <a:rPr lang="ko-KR" altLang="en-US" dirty="0">
                <a:solidFill>
                  <a:srgbClr val="555555"/>
                </a:solidFill>
                <a:latin typeface="AppleSDGothicNeo"/>
              </a:rPr>
              <a:t>확률보행</a:t>
            </a:r>
            <a:r>
              <a:rPr lang="en-US" altLang="ko-KR" dirty="0">
                <a:solidFill>
                  <a:srgbClr val="555555"/>
                </a:solidFill>
                <a:latin typeface="AppleSDGothicNeo"/>
              </a:rPr>
              <a:t>(Random Walk)</a:t>
            </a:r>
          </a:p>
        </p:txBody>
      </p:sp>
      <p:pic>
        <p:nvPicPr>
          <p:cNvPr id="6" name="그림 5">
            <a:extLst>
              <a:ext uri="{FF2B5EF4-FFF2-40B4-BE49-F238E27FC236}">
                <a16:creationId xmlns:a16="http://schemas.microsoft.com/office/drawing/2014/main" id="{33CF525D-5EFB-478D-83EE-C663848216A1}"/>
              </a:ext>
            </a:extLst>
          </p:cNvPr>
          <p:cNvPicPr>
            <a:picLocks noChangeAspect="1"/>
          </p:cNvPicPr>
          <p:nvPr/>
        </p:nvPicPr>
        <p:blipFill>
          <a:blip r:embed="rId2"/>
          <a:stretch>
            <a:fillRect/>
          </a:stretch>
        </p:blipFill>
        <p:spPr>
          <a:xfrm>
            <a:off x="777241" y="2245211"/>
            <a:ext cx="2429214" cy="495369"/>
          </a:xfrm>
          <a:prstGeom prst="rect">
            <a:avLst/>
          </a:prstGeom>
        </p:spPr>
      </p:pic>
      <p:sp>
        <p:nvSpPr>
          <p:cNvPr id="7" name="직사각형 6">
            <a:extLst>
              <a:ext uri="{FF2B5EF4-FFF2-40B4-BE49-F238E27FC236}">
                <a16:creationId xmlns:a16="http://schemas.microsoft.com/office/drawing/2014/main" id="{896AD72B-A4C3-425E-A27E-F7EBF5F88CE0}"/>
              </a:ext>
            </a:extLst>
          </p:cNvPr>
          <p:cNvSpPr/>
          <p:nvPr/>
        </p:nvSpPr>
        <p:spPr>
          <a:xfrm>
            <a:off x="705262" y="2893744"/>
            <a:ext cx="7582570" cy="461665"/>
          </a:xfrm>
          <a:prstGeom prst="rect">
            <a:avLst/>
          </a:prstGeom>
        </p:spPr>
        <p:txBody>
          <a:bodyPr wrap="square">
            <a:spAutoFit/>
          </a:bodyPr>
          <a:lstStyle/>
          <a:p>
            <a:pPr marL="171450" indent="-171450">
              <a:buFont typeface="Arial" panose="020B0604020202020204" pitchFamily="34" charset="0"/>
              <a:buChar char="•"/>
            </a:pPr>
            <a:r>
              <a:rPr lang="ko-KR" altLang="en-US" sz="1200" dirty="0" err="1">
                <a:solidFill>
                  <a:srgbClr val="555555"/>
                </a:solidFill>
                <a:latin typeface="AppleSDGothicNeo"/>
              </a:rPr>
              <a:t>확률보행모델의</a:t>
            </a:r>
            <a:r>
              <a:rPr lang="ko-KR" altLang="en-US" sz="1200" dirty="0">
                <a:solidFill>
                  <a:srgbClr val="555555"/>
                </a:solidFill>
                <a:latin typeface="AppleSDGothicNeo"/>
              </a:rPr>
              <a:t> 오차항은 백색잡음이 아니다</a:t>
            </a:r>
            <a:r>
              <a:rPr lang="en-US" altLang="ko-KR" sz="1200" dirty="0">
                <a:solidFill>
                  <a:srgbClr val="555555"/>
                </a:solidFill>
                <a:latin typeface="AppleSDGothicNeo"/>
              </a:rPr>
              <a:t>. </a:t>
            </a:r>
          </a:p>
          <a:p>
            <a:pPr marL="171450" indent="-171450">
              <a:buFont typeface="Arial" panose="020B0604020202020204" pitchFamily="34" charset="0"/>
              <a:buChar char="•"/>
            </a:pPr>
            <a:r>
              <a:rPr lang="ko-KR" altLang="en-US" sz="1200" dirty="0" err="1"/>
              <a:t>확률보행과정은</a:t>
            </a:r>
            <a:r>
              <a:rPr lang="ko-KR" altLang="en-US" sz="1200" dirty="0"/>
              <a:t> 분산이 시점 </a:t>
            </a:r>
            <a:r>
              <a:rPr lang="en-US" altLang="ko-KR" sz="1200" dirty="0"/>
              <a:t>t</a:t>
            </a:r>
            <a:r>
              <a:rPr lang="ko-KR" altLang="en-US" sz="1200" dirty="0"/>
              <a:t>에 의존하므로 </a:t>
            </a:r>
            <a:r>
              <a:rPr lang="ko-KR" altLang="en-US" sz="1200" dirty="0">
                <a:highlight>
                  <a:srgbClr val="FFFF00"/>
                </a:highlight>
              </a:rPr>
              <a:t>비정상</a:t>
            </a:r>
            <a:r>
              <a:rPr lang="en-US" altLang="ko-KR" sz="1200" dirty="0">
                <a:highlight>
                  <a:srgbClr val="FFFF00"/>
                </a:highlight>
              </a:rPr>
              <a:t>(non-stationary) </a:t>
            </a:r>
            <a:r>
              <a:rPr lang="ko-KR" altLang="en-US" sz="1200" dirty="0">
                <a:highlight>
                  <a:srgbClr val="FFFF00"/>
                </a:highlight>
              </a:rPr>
              <a:t>시계열</a:t>
            </a:r>
            <a:endParaRPr lang="ko-KR" altLang="en-US" sz="1200" dirty="0"/>
          </a:p>
        </p:txBody>
      </p:sp>
      <p:pic>
        <p:nvPicPr>
          <p:cNvPr id="8" name="그림 7">
            <a:extLst>
              <a:ext uri="{FF2B5EF4-FFF2-40B4-BE49-F238E27FC236}">
                <a16:creationId xmlns:a16="http://schemas.microsoft.com/office/drawing/2014/main" id="{310CE2E7-FEC3-4A9F-8E47-64754F6CACA1}"/>
              </a:ext>
            </a:extLst>
          </p:cNvPr>
          <p:cNvPicPr>
            <a:picLocks noChangeAspect="1"/>
          </p:cNvPicPr>
          <p:nvPr/>
        </p:nvPicPr>
        <p:blipFill>
          <a:blip r:embed="rId3"/>
          <a:stretch>
            <a:fillRect/>
          </a:stretch>
        </p:blipFill>
        <p:spPr>
          <a:xfrm>
            <a:off x="683568" y="3717032"/>
            <a:ext cx="4429743" cy="1019317"/>
          </a:xfrm>
          <a:prstGeom prst="rect">
            <a:avLst/>
          </a:prstGeom>
        </p:spPr>
      </p:pic>
      <p:sp>
        <p:nvSpPr>
          <p:cNvPr id="9" name="직사각형 8">
            <a:extLst>
              <a:ext uri="{FF2B5EF4-FFF2-40B4-BE49-F238E27FC236}">
                <a16:creationId xmlns:a16="http://schemas.microsoft.com/office/drawing/2014/main" id="{B1E19156-EA64-4675-A1BD-7AB6644860E0}"/>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1964983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8B87AD5F-64B0-40D3-A254-258C43448204}"/>
              </a:ext>
            </a:extLst>
          </p:cNvPr>
          <p:cNvSpPr/>
          <p:nvPr/>
        </p:nvSpPr>
        <p:spPr>
          <a:xfrm>
            <a:off x="378762" y="1120676"/>
            <a:ext cx="8513718" cy="2961580"/>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en-US" altLang="ko-KR" sz="1400" dirty="0"/>
              <a:t>Harris(1986)</a:t>
            </a:r>
            <a:r>
              <a:rPr lang="ko-KR" altLang="en-US" sz="1400" dirty="0"/>
              <a:t>과 </a:t>
            </a:r>
            <a:r>
              <a:rPr lang="en-US" altLang="ko-KR" sz="1400" dirty="0"/>
              <a:t>Jain-Joh(1988)</a:t>
            </a:r>
          </a:p>
          <a:p>
            <a:pPr>
              <a:lnSpc>
                <a:spcPct val="150000"/>
              </a:lnSpc>
            </a:pPr>
            <a:r>
              <a:rPr lang="en-US" altLang="ko-KR" sz="1400" dirty="0"/>
              <a:t> </a:t>
            </a:r>
            <a:r>
              <a:rPr lang="ko-KR" altLang="en-US" sz="1400" dirty="0"/>
              <a:t> </a:t>
            </a:r>
            <a:r>
              <a:rPr lang="ko-KR" altLang="en-US" sz="1400" dirty="0">
                <a:highlight>
                  <a:srgbClr val="FFFF00"/>
                </a:highlight>
              </a:rPr>
              <a:t>뉴욕 주식시장의 </a:t>
            </a:r>
            <a:r>
              <a:rPr lang="ko-KR" altLang="en-US" sz="1400" dirty="0"/>
              <a:t>수익률의 </a:t>
            </a:r>
            <a:r>
              <a:rPr lang="ko-KR" altLang="en-US" sz="1400" dirty="0">
                <a:highlight>
                  <a:srgbClr val="00FFFF"/>
                </a:highlight>
              </a:rPr>
              <a:t>일중 변동성이 </a:t>
            </a:r>
            <a:r>
              <a:rPr lang="en-US" altLang="ko-KR" sz="1400" dirty="0">
                <a:highlight>
                  <a:srgbClr val="FFFF00"/>
                </a:highlight>
              </a:rPr>
              <a:t>U</a:t>
            </a:r>
            <a:r>
              <a:rPr lang="ko-KR" altLang="en-US" sz="1400" dirty="0">
                <a:highlight>
                  <a:srgbClr val="FFFF00"/>
                </a:highlight>
              </a:rPr>
              <a:t>자형 패턴</a:t>
            </a:r>
            <a:r>
              <a:rPr lang="ko-KR" altLang="en-US" sz="1400" dirty="0"/>
              <a:t>을 보인다는 것을 발견</a:t>
            </a:r>
            <a:endParaRPr lang="en-US" altLang="ko-KR" sz="1400" dirty="0"/>
          </a:p>
          <a:p>
            <a:pPr marL="285750" indent="-285750">
              <a:lnSpc>
                <a:spcPct val="150000"/>
              </a:lnSpc>
              <a:buFont typeface="Wingdings" panose="05000000000000000000" pitchFamily="2" charset="2"/>
              <a:buChar char="§"/>
            </a:pPr>
            <a:r>
              <a:rPr lang="en-US" altLang="ko-KR" sz="1400" dirty="0"/>
              <a:t> </a:t>
            </a:r>
            <a:r>
              <a:rPr lang="en-US" altLang="ko-KR" sz="1400" dirty="0" err="1"/>
              <a:t>WangWang</a:t>
            </a:r>
            <a:r>
              <a:rPr lang="en-US" altLang="ko-KR" sz="1400" dirty="0"/>
              <a:t>(2010)</a:t>
            </a:r>
          </a:p>
          <a:p>
            <a:pPr>
              <a:lnSpc>
                <a:spcPct val="150000"/>
              </a:lnSpc>
            </a:pPr>
            <a:r>
              <a:rPr lang="en-US" altLang="ko-KR" sz="1400" dirty="0"/>
              <a:t> </a:t>
            </a:r>
            <a:r>
              <a:rPr lang="ko-KR" altLang="en-US" sz="1400" dirty="0"/>
              <a:t> </a:t>
            </a:r>
            <a:r>
              <a:rPr lang="ko-KR" altLang="en-US" sz="1400" dirty="0">
                <a:highlight>
                  <a:srgbClr val="FFFF00"/>
                </a:highlight>
              </a:rPr>
              <a:t>대만 주식시장의 </a:t>
            </a:r>
            <a:r>
              <a:rPr lang="ko-KR" altLang="en-US" sz="1400" dirty="0"/>
              <a:t>수익률의 일중 변동성이 </a:t>
            </a:r>
            <a:r>
              <a:rPr lang="en-US" altLang="ko-KR" sz="1400" dirty="0">
                <a:highlight>
                  <a:srgbClr val="FFFF00"/>
                </a:highlight>
              </a:rPr>
              <a:t>L</a:t>
            </a:r>
            <a:r>
              <a:rPr lang="ko-KR" altLang="en-US" sz="1400" dirty="0">
                <a:highlight>
                  <a:srgbClr val="FFFF00"/>
                </a:highlight>
              </a:rPr>
              <a:t>자형 패턴을 </a:t>
            </a:r>
            <a:r>
              <a:rPr lang="ko-KR" altLang="en-US" sz="1400" dirty="0"/>
              <a:t>보인다는 것을 발견</a:t>
            </a:r>
            <a:endParaRPr lang="en-US" altLang="ko-KR" sz="1400" dirty="0"/>
          </a:p>
          <a:p>
            <a:pPr marL="285750" indent="-285750">
              <a:lnSpc>
                <a:spcPct val="150000"/>
              </a:lnSpc>
              <a:buFont typeface="Wingdings" panose="05000000000000000000" pitchFamily="2" charset="2"/>
              <a:buChar char="§"/>
            </a:pPr>
            <a:r>
              <a:rPr lang="ko-KR" altLang="en-US" sz="1400" dirty="0">
                <a:highlight>
                  <a:srgbClr val="FFFF00"/>
                </a:highlight>
              </a:rPr>
              <a:t>한국 주식시장의 경우 장하성</a:t>
            </a:r>
            <a:r>
              <a:rPr lang="en-US" altLang="ko-KR" sz="1400" dirty="0">
                <a:highlight>
                  <a:srgbClr val="FFFF00"/>
                </a:highlight>
              </a:rPr>
              <a:t>(1992)</a:t>
            </a:r>
          </a:p>
          <a:p>
            <a:pPr>
              <a:lnSpc>
                <a:spcPct val="150000"/>
              </a:lnSpc>
            </a:pPr>
            <a:r>
              <a:rPr lang="en-US" altLang="ko-KR" sz="1400" dirty="0"/>
              <a:t> </a:t>
            </a:r>
            <a:r>
              <a:rPr lang="ko-KR" altLang="en-US" sz="1400" dirty="0"/>
              <a:t> 수익률의 일중 변동성 패턴을 분석한 결과 </a:t>
            </a:r>
            <a:r>
              <a:rPr lang="ko-KR" altLang="en-US" sz="1400" dirty="0">
                <a:highlight>
                  <a:srgbClr val="FFFF00"/>
                </a:highlight>
              </a:rPr>
              <a:t>개장 시간대보다 폐장 시간대에 변동성이 더 큰 비대칭적 </a:t>
            </a:r>
            <a:r>
              <a:rPr lang="en-US" altLang="ko-KR" sz="1400" dirty="0"/>
              <a:t>V</a:t>
            </a:r>
            <a:r>
              <a:rPr lang="ko-KR" altLang="en-US" sz="1400" dirty="0"/>
              <a:t>자 형태가 존재함을 찾아 </a:t>
            </a:r>
            <a:r>
              <a:rPr lang="ko-KR" altLang="en-US" sz="1400" dirty="0" err="1"/>
              <a:t>내었다</a:t>
            </a:r>
            <a:r>
              <a:rPr lang="en-US" altLang="ko-KR" sz="1400" dirty="0"/>
              <a:t>. </a:t>
            </a:r>
          </a:p>
          <a:p>
            <a:pPr marL="285750" indent="-285750">
              <a:lnSpc>
                <a:spcPct val="150000"/>
              </a:lnSpc>
              <a:buFont typeface="Wingdings" panose="05000000000000000000" pitchFamily="2" charset="2"/>
              <a:buChar char="§"/>
            </a:pPr>
            <a:r>
              <a:rPr lang="ko-KR" altLang="en-US" sz="1400" dirty="0"/>
              <a:t>본 연구 과정의 대상이 되는 데이터를 이용하여 조사한 결과 </a:t>
            </a:r>
            <a:r>
              <a:rPr lang="en-US" altLang="ko-KR" sz="1400" dirty="0"/>
              <a:t>KOSPI </a:t>
            </a:r>
            <a:r>
              <a:rPr lang="ko-KR" altLang="en-US" sz="1400" dirty="0"/>
              <a:t>시장 수익률의 일중 변동성 패턴은 개장 시간대가 폐장 시간대보다 오히려 큰 </a:t>
            </a:r>
            <a:r>
              <a:rPr lang="en-US" altLang="ko-KR" sz="1400" dirty="0"/>
              <a:t>L</a:t>
            </a:r>
            <a:r>
              <a:rPr lang="ko-KR" altLang="en-US" sz="1400" dirty="0"/>
              <a:t>자형에 가까운 </a:t>
            </a:r>
            <a:r>
              <a:rPr lang="en-US" altLang="ko-KR" sz="1400" dirty="0"/>
              <a:t>U</a:t>
            </a:r>
            <a:r>
              <a:rPr lang="ko-KR" altLang="en-US" sz="1400" dirty="0"/>
              <a:t>자형의 모습을 보인다는 것을 발견</a:t>
            </a:r>
          </a:p>
        </p:txBody>
      </p:sp>
      <p:sp>
        <p:nvSpPr>
          <p:cNvPr id="8" name="직사각형 7">
            <a:extLst>
              <a:ext uri="{FF2B5EF4-FFF2-40B4-BE49-F238E27FC236}">
                <a16:creationId xmlns:a16="http://schemas.microsoft.com/office/drawing/2014/main" id="{97A08949-8EB1-4864-ACCD-823EADA4BC26}"/>
              </a:ext>
            </a:extLst>
          </p:cNvPr>
          <p:cNvSpPr/>
          <p:nvPr/>
        </p:nvSpPr>
        <p:spPr>
          <a:xfrm>
            <a:off x="539552" y="346152"/>
            <a:ext cx="1944216" cy="369332"/>
          </a:xfrm>
          <a:prstGeom prst="rect">
            <a:avLst/>
          </a:prstGeom>
        </p:spPr>
        <p:txBody>
          <a:bodyPr wrap="square">
            <a:spAutoFit/>
          </a:bodyPr>
          <a:lstStyle/>
          <a:p>
            <a:r>
              <a:rPr lang="en-US" altLang="ko-KR" dirty="0">
                <a:latin typeface="Arial" panose="020B0604020202020204" pitchFamily="34" charset="0"/>
              </a:rPr>
              <a:t>Volatility </a:t>
            </a:r>
            <a:r>
              <a:rPr lang="ko-KR" altLang="en-US" dirty="0">
                <a:latin typeface="Arial" panose="020B0604020202020204" pitchFamily="34" charset="0"/>
              </a:rPr>
              <a:t>연구</a:t>
            </a:r>
            <a:endParaRPr lang="ko-KR" altLang="en-US" dirty="0"/>
          </a:p>
        </p:txBody>
      </p:sp>
    </p:spTree>
    <p:extLst>
      <p:ext uri="{BB962C8B-B14F-4D97-AF65-F5344CB8AC3E}">
        <p14:creationId xmlns:p14="http://schemas.microsoft.com/office/powerpoint/2010/main" val="2273955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158F43C-3F02-4A92-A5FB-BACEF1E37E9D}"/>
              </a:ext>
            </a:extLst>
          </p:cNvPr>
          <p:cNvSpPr/>
          <p:nvPr/>
        </p:nvSpPr>
        <p:spPr>
          <a:xfrm>
            <a:off x="539552" y="1550689"/>
            <a:ext cx="7416824" cy="553998"/>
          </a:xfrm>
          <a:prstGeom prst="rect">
            <a:avLst/>
          </a:prstGeom>
        </p:spPr>
        <p:txBody>
          <a:bodyPr wrap="square">
            <a:spAutoFit/>
          </a:bodyPr>
          <a:lstStyle/>
          <a:p>
            <a:r>
              <a:rPr lang="ko-KR" altLang="en-US" dirty="0">
                <a:solidFill>
                  <a:srgbClr val="555555"/>
                </a:solidFill>
                <a:latin typeface="AppleSDGothicNeo"/>
              </a:rPr>
              <a:t> </a:t>
            </a:r>
            <a:r>
              <a:rPr lang="ko-KR" altLang="en-US" sz="1200" dirty="0">
                <a:solidFill>
                  <a:srgbClr val="555555"/>
                </a:solidFill>
                <a:latin typeface="AppleSDGothicNeo"/>
              </a:rPr>
              <a:t>시계열의 자기상관</a:t>
            </a:r>
            <a:r>
              <a:rPr lang="en-US" altLang="ko-KR" sz="1200" dirty="0">
                <a:solidFill>
                  <a:srgbClr val="555555"/>
                </a:solidFill>
                <a:latin typeface="AppleSDGothicNeo"/>
              </a:rPr>
              <a:t>(=</a:t>
            </a:r>
            <a:r>
              <a:rPr lang="ko-KR" altLang="en-US" sz="1200" dirty="0">
                <a:solidFill>
                  <a:srgbClr val="555555"/>
                </a:solidFill>
                <a:latin typeface="AppleSDGothicNeo"/>
              </a:rPr>
              <a:t>계열상관</a:t>
            </a:r>
            <a:r>
              <a:rPr lang="en-US" altLang="ko-KR" sz="1200" dirty="0">
                <a:solidFill>
                  <a:srgbClr val="555555"/>
                </a:solidFill>
                <a:latin typeface="AppleSDGothicNeo"/>
              </a:rPr>
              <a:t>) </a:t>
            </a:r>
            <a:r>
              <a:rPr lang="ko-KR" altLang="en-US" sz="1200" dirty="0">
                <a:solidFill>
                  <a:srgbClr val="555555"/>
                </a:solidFill>
                <a:latin typeface="AppleSDGothicNeo"/>
              </a:rPr>
              <a:t>여부를 파악하는 방법</a:t>
            </a:r>
            <a:endParaRPr lang="en-US" altLang="ko-KR" sz="1200" dirty="0">
              <a:solidFill>
                <a:srgbClr val="555555"/>
              </a:solidFill>
              <a:latin typeface="AppleSDGothicNeo"/>
            </a:endParaRPr>
          </a:p>
          <a:p>
            <a:r>
              <a:rPr lang="en-US" altLang="ko-KR" sz="1200" dirty="0">
                <a:solidFill>
                  <a:srgbClr val="555555"/>
                </a:solidFill>
                <a:latin typeface="AppleSDGothicNeo"/>
                <a:sym typeface="Wingdings" panose="05000000000000000000" pitchFamily="2" charset="2"/>
              </a:rPr>
              <a:t> </a:t>
            </a:r>
            <a:r>
              <a:rPr lang="ko-KR" altLang="en-US" sz="1200" dirty="0">
                <a:solidFill>
                  <a:srgbClr val="555555"/>
                </a:solidFill>
                <a:latin typeface="AppleSDGothicNeo"/>
              </a:rPr>
              <a:t>이는 </a:t>
            </a:r>
            <a:r>
              <a:rPr lang="ko-KR" altLang="en-US" sz="1200" u="sng" dirty="0" err="1">
                <a:solidFill>
                  <a:srgbClr val="555555"/>
                </a:solidFill>
                <a:latin typeface="AppleSDGothicNeo"/>
              </a:rPr>
              <a:t>잔차를</a:t>
            </a:r>
            <a:r>
              <a:rPr lang="ko-KR" altLang="en-US" sz="1200" u="sng" dirty="0">
                <a:solidFill>
                  <a:srgbClr val="555555"/>
                </a:solidFill>
                <a:latin typeface="AppleSDGothicNeo"/>
              </a:rPr>
              <a:t> </a:t>
            </a:r>
            <a:r>
              <a:rPr lang="ko-KR" altLang="en-US" sz="1200" u="sng" dirty="0" err="1">
                <a:solidFill>
                  <a:srgbClr val="555555"/>
                </a:solidFill>
                <a:latin typeface="AppleSDGothicNeo"/>
              </a:rPr>
              <a:t>시각화</a:t>
            </a:r>
            <a:r>
              <a:rPr lang="ko-KR" altLang="en-US" sz="1200" dirty="0" err="1">
                <a:solidFill>
                  <a:srgbClr val="555555"/>
                </a:solidFill>
                <a:latin typeface="AppleSDGothicNeo"/>
              </a:rPr>
              <a:t>하거나</a:t>
            </a:r>
            <a:r>
              <a:rPr lang="ko-KR" altLang="en-US" sz="1200" dirty="0">
                <a:solidFill>
                  <a:srgbClr val="555555"/>
                </a:solidFill>
                <a:latin typeface="AppleSDGothicNeo"/>
              </a:rPr>
              <a:t> </a:t>
            </a:r>
            <a:r>
              <a:rPr lang="ko-KR" altLang="en-US" sz="1200" u="sng" dirty="0">
                <a:solidFill>
                  <a:srgbClr val="555555"/>
                </a:solidFill>
                <a:latin typeface="AppleSDGothicNeo"/>
              </a:rPr>
              <a:t>통계적인 검정</a:t>
            </a:r>
            <a:r>
              <a:rPr lang="ko-KR" altLang="en-US" sz="1200" dirty="0">
                <a:solidFill>
                  <a:srgbClr val="555555"/>
                </a:solidFill>
                <a:latin typeface="AppleSDGothicNeo"/>
              </a:rPr>
              <a:t>을 통해 확인할 수 있다</a:t>
            </a:r>
            <a:r>
              <a:rPr lang="en-US" altLang="ko-KR" sz="1200" dirty="0">
                <a:solidFill>
                  <a:srgbClr val="555555"/>
                </a:solidFill>
                <a:latin typeface="AppleSDGothicNeo"/>
              </a:rPr>
              <a:t>. </a:t>
            </a:r>
            <a:endParaRPr lang="ko-KR" altLang="en-US" sz="1200" b="0" i="0" dirty="0">
              <a:solidFill>
                <a:srgbClr val="555555"/>
              </a:solidFill>
              <a:effectLst/>
              <a:latin typeface="AppleSDGothicNeo"/>
            </a:endParaRPr>
          </a:p>
        </p:txBody>
      </p:sp>
      <p:sp>
        <p:nvSpPr>
          <p:cNvPr id="3" name="직사각형 2">
            <a:extLst>
              <a:ext uri="{FF2B5EF4-FFF2-40B4-BE49-F238E27FC236}">
                <a16:creationId xmlns:a16="http://schemas.microsoft.com/office/drawing/2014/main" id="{A5591F96-7EEA-4E02-B624-DD6BE869002A}"/>
              </a:ext>
            </a:extLst>
          </p:cNvPr>
          <p:cNvSpPr/>
          <p:nvPr/>
        </p:nvSpPr>
        <p:spPr>
          <a:xfrm>
            <a:off x="539552" y="1133295"/>
            <a:ext cx="1667444" cy="338554"/>
          </a:xfrm>
          <a:prstGeom prst="rect">
            <a:avLst/>
          </a:prstGeom>
          <a:solidFill>
            <a:schemeClr val="accent1">
              <a:lumMod val="20000"/>
              <a:lumOff val="80000"/>
            </a:schemeClr>
          </a:solidFill>
        </p:spPr>
        <p:txBody>
          <a:bodyPr wrap="none">
            <a:spAutoFit/>
          </a:bodyPr>
          <a:lstStyle/>
          <a:p>
            <a:r>
              <a:rPr lang="ko-KR" altLang="en-US" sz="1600" dirty="0">
                <a:solidFill>
                  <a:srgbClr val="555555"/>
                </a:solidFill>
                <a:latin typeface="AppleSDGothicNeo"/>
              </a:rPr>
              <a:t>시계열상관 검정</a:t>
            </a:r>
          </a:p>
        </p:txBody>
      </p:sp>
      <p:sp>
        <p:nvSpPr>
          <p:cNvPr id="6" name="직사각형 5">
            <a:extLst>
              <a:ext uri="{FF2B5EF4-FFF2-40B4-BE49-F238E27FC236}">
                <a16:creationId xmlns:a16="http://schemas.microsoft.com/office/drawing/2014/main" id="{FD690A10-9456-4827-B3C7-C266DB9F42DC}"/>
              </a:ext>
            </a:extLst>
          </p:cNvPr>
          <p:cNvSpPr/>
          <p:nvPr/>
        </p:nvSpPr>
        <p:spPr>
          <a:xfrm>
            <a:off x="539552" y="2291900"/>
            <a:ext cx="3572901" cy="369332"/>
          </a:xfrm>
          <a:prstGeom prst="rect">
            <a:avLst/>
          </a:prstGeom>
        </p:spPr>
        <p:txBody>
          <a:bodyPr wrap="none">
            <a:spAutoFit/>
          </a:bodyPr>
          <a:lstStyle/>
          <a:p>
            <a:pPr>
              <a:buFont typeface="Arial" panose="020B0604020202020204" pitchFamily="34" charset="0"/>
              <a:buChar char="•"/>
            </a:pPr>
            <a:r>
              <a:rPr lang="ko-KR" altLang="en-US" dirty="0">
                <a:solidFill>
                  <a:srgbClr val="666666"/>
                </a:solidFill>
                <a:latin typeface="AppleSDGothicNeo"/>
              </a:rPr>
              <a:t>더빈</a:t>
            </a:r>
            <a:r>
              <a:rPr lang="en-US" altLang="ko-KR" dirty="0">
                <a:solidFill>
                  <a:srgbClr val="666666"/>
                </a:solidFill>
                <a:latin typeface="AppleSDGothicNeo"/>
              </a:rPr>
              <a:t>-</a:t>
            </a:r>
            <a:r>
              <a:rPr lang="ko-KR" altLang="en-US" dirty="0">
                <a:solidFill>
                  <a:srgbClr val="666666"/>
                </a:solidFill>
                <a:latin typeface="AppleSDGothicNeo"/>
              </a:rPr>
              <a:t>왓슨 통계량</a:t>
            </a:r>
            <a:r>
              <a:rPr lang="en-US" altLang="ko-KR" dirty="0">
                <a:solidFill>
                  <a:srgbClr val="666666"/>
                </a:solidFill>
                <a:latin typeface="AppleSDGothicNeo"/>
              </a:rPr>
              <a:t>(Durbin-Watson)</a:t>
            </a:r>
            <a:endParaRPr lang="en-US" altLang="ko-KR" b="0" i="0" dirty="0">
              <a:solidFill>
                <a:srgbClr val="666666"/>
              </a:solidFill>
              <a:effectLst/>
              <a:latin typeface="AppleSDGothicNeo"/>
            </a:endParaRPr>
          </a:p>
        </p:txBody>
      </p:sp>
      <p:sp>
        <p:nvSpPr>
          <p:cNvPr id="7" name="직사각형 6">
            <a:extLst>
              <a:ext uri="{FF2B5EF4-FFF2-40B4-BE49-F238E27FC236}">
                <a16:creationId xmlns:a16="http://schemas.microsoft.com/office/drawing/2014/main" id="{70550F19-895F-4A0D-B005-460959C687F9}"/>
              </a:ext>
            </a:extLst>
          </p:cNvPr>
          <p:cNvSpPr/>
          <p:nvPr/>
        </p:nvSpPr>
        <p:spPr>
          <a:xfrm>
            <a:off x="683568" y="2852636"/>
            <a:ext cx="7776864" cy="2677656"/>
          </a:xfrm>
          <a:prstGeom prst="rect">
            <a:avLst/>
          </a:prstGeom>
        </p:spPr>
        <p:txBody>
          <a:bodyPr wrap="square">
            <a:spAutoFit/>
          </a:bodyPr>
          <a:lstStyle/>
          <a:p>
            <a:r>
              <a:rPr lang="en-US" altLang="ko-KR" sz="1200" dirty="0">
                <a:solidFill>
                  <a:srgbClr val="555555"/>
                </a:solidFill>
                <a:latin typeface="AppleSDGothicNeo"/>
              </a:rPr>
              <a:t>2. </a:t>
            </a:r>
            <a:r>
              <a:rPr lang="ko-KR" altLang="en-US" sz="1200" dirty="0" err="1">
                <a:solidFill>
                  <a:srgbClr val="555555"/>
                </a:solidFill>
                <a:latin typeface="AppleSDGothicNeo"/>
              </a:rPr>
              <a:t>단위근</a:t>
            </a:r>
            <a:r>
              <a:rPr lang="ko-KR" altLang="en-US" sz="1200" dirty="0">
                <a:solidFill>
                  <a:srgbClr val="555555"/>
                </a:solidFill>
                <a:latin typeface="AppleSDGothicNeo"/>
              </a:rPr>
              <a:t> 검정 </a:t>
            </a:r>
            <a:r>
              <a:rPr lang="en-US" altLang="ko-KR" sz="1200" dirty="0">
                <a:solidFill>
                  <a:srgbClr val="555555"/>
                </a:solidFill>
                <a:latin typeface="AppleSDGothicNeo"/>
              </a:rPr>
              <a:t>( </a:t>
            </a:r>
            <a:r>
              <a:rPr lang="en-US" altLang="ko-KR" sz="1200" dirty="0"/>
              <a:t>Unit Root Test )</a:t>
            </a:r>
            <a:endParaRPr lang="ko-KR" altLang="en-US" sz="1200" dirty="0">
              <a:solidFill>
                <a:srgbClr val="555555"/>
              </a:solidFill>
              <a:latin typeface="AppleSDGothicNeo"/>
            </a:endParaRPr>
          </a:p>
          <a:p>
            <a:r>
              <a:rPr lang="ko-KR" altLang="en-US" sz="1200" dirty="0">
                <a:solidFill>
                  <a:srgbClr val="555555"/>
                </a:solidFill>
                <a:latin typeface="AppleSDGothicNeo"/>
              </a:rPr>
              <a:t> </a:t>
            </a:r>
          </a:p>
          <a:p>
            <a:r>
              <a:rPr lang="ko-KR" altLang="en-US" sz="1200" dirty="0" err="1">
                <a:solidFill>
                  <a:srgbClr val="333333"/>
                </a:solidFill>
                <a:latin typeface="AppleSDGothicNeo"/>
              </a:rPr>
              <a:t>단위근</a:t>
            </a:r>
            <a:r>
              <a:rPr lang="ko-KR" altLang="en-US" sz="1200" dirty="0">
                <a:solidFill>
                  <a:srgbClr val="333333"/>
                </a:solidFill>
                <a:latin typeface="AppleSDGothicNeo"/>
              </a:rPr>
              <a:t> 검정은 </a:t>
            </a:r>
            <a:r>
              <a:rPr lang="en-US" altLang="ko-KR" sz="1200" dirty="0">
                <a:solidFill>
                  <a:srgbClr val="333333"/>
                </a:solidFill>
                <a:latin typeface="AppleSDGothicNeo"/>
              </a:rPr>
              <a:t>(</a:t>
            </a:r>
            <a:r>
              <a:rPr lang="ko-KR" altLang="en-US" sz="1200" dirty="0">
                <a:solidFill>
                  <a:srgbClr val="333333"/>
                </a:solidFill>
                <a:latin typeface="AppleSDGothicNeo"/>
              </a:rPr>
              <a:t>비정상</a:t>
            </a:r>
            <a:r>
              <a:rPr lang="en-US" altLang="ko-KR" sz="1200" dirty="0">
                <a:solidFill>
                  <a:srgbClr val="333333"/>
                </a:solidFill>
                <a:latin typeface="AppleSDGothicNeo"/>
              </a:rPr>
              <a:t>) </a:t>
            </a:r>
            <a:r>
              <a:rPr lang="ko-KR" altLang="en-US" sz="1200" dirty="0">
                <a:solidFill>
                  <a:srgbClr val="333333"/>
                </a:solidFill>
                <a:latin typeface="AppleSDGothicNeo"/>
              </a:rPr>
              <a:t>시계열에 대해 </a:t>
            </a:r>
            <a:r>
              <a:rPr lang="ko-KR" altLang="en-US" sz="1200" b="1" dirty="0">
                <a:solidFill>
                  <a:srgbClr val="555555"/>
                </a:solidFill>
                <a:latin typeface="AppleSDGothicNeo"/>
              </a:rPr>
              <a:t>확률적 추세 여부를 검정</a:t>
            </a:r>
            <a:r>
              <a:rPr lang="ko-KR" altLang="en-US" sz="1200" dirty="0">
                <a:solidFill>
                  <a:srgbClr val="333333"/>
                </a:solidFill>
                <a:latin typeface="AppleSDGothicNeo"/>
              </a:rPr>
              <a:t>하며</a:t>
            </a:r>
            <a:r>
              <a:rPr lang="en-US" altLang="ko-KR" sz="1200" dirty="0">
                <a:solidFill>
                  <a:srgbClr val="333333"/>
                </a:solidFill>
                <a:latin typeface="AppleSDGothicNeo"/>
              </a:rPr>
              <a:t>(</a:t>
            </a:r>
            <a:r>
              <a:rPr lang="ko-KR" altLang="en-US" sz="1200" b="1" dirty="0">
                <a:solidFill>
                  <a:srgbClr val="EE2323"/>
                </a:solidFill>
                <a:latin typeface="AppleSDGothicNeo"/>
              </a:rPr>
              <a:t>비정상 시계열인지 검정하는 문제로 귀결</a:t>
            </a:r>
            <a:r>
              <a:rPr lang="en-US" altLang="ko-KR" sz="1200" dirty="0">
                <a:solidFill>
                  <a:srgbClr val="333333"/>
                </a:solidFill>
                <a:latin typeface="AppleSDGothicNeo"/>
              </a:rPr>
              <a:t>), </a:t>
            </a:r>
          </a:p>
          <a:p>
            <a:r>
              <a:rPr lang="ko-KR" altLang="en-US" sz="1200" dirty="0">
                <a:solidFill>
                  <a:srgbClr val="333333"/>
                </a:solidFill>
                <a:highlight>
                  <a:srgbClr val="FFFF00"/>
                </a:highlight>
                <a:latin typeface="AppleSDGothicNeo"/>
              </a:rPr>
              <a:t>확률적 추세가 존재할 경우 일반적으로 차분을 수행하여</a:t>
            </a:r>
            <a:r>
              <a:rPr lang="ko-KR" altLang="en-US" sz="1200" dirty="0">
                <a:solidFill>
                  <a:srgbClr val="333333"/>
                </a:solidFill>
                <a:latin typeface="AppleSDGothicNeo"/>
              </a:rPr>
              <a:t> 정상성을 만족하도록 한다</a:t>
            </a:r>
            <a:r>
              <a:rPr lang="en-US" altLang="ko-KR" sz="1200" dirty="0">
                <a:solidFill>
                  <a:srgbClr val="333333"/>
                </a:solidFill>
                <a:latin typeface="AppleSDGothicNeo"/>
              </a:rPr>
              <a:t>. </a:t>
            </a:r>
          </a:p>
          <a:p>
            <a:r>
              <a:rPr lang="ko-KR" altLang="en-US" sz="1200" dirty="0">
                <a:solidFill>
                  <a:srgbClr val="333333"/>
                </a:solidFill>
                <a:latin typeface="AppleSDGothicNeo"/>
              </a:rPr>
              <a:t>또한</a:t>
            </a:r>
            <a:r>
              <a:rPr lang="en-US" altLang="ko-KR" sz="1200" dirty="0">
                <a:solidFill>
                  <a:srgbClr val="333333"/>
                </a:solidFill>
                <a:latin typeface="AppleSDGothicNeo"/>
              </a:rPr>
              <a:t>, </a:t>
            </a:r>
            <a:r>
              <a:rPr lang="en-US" altLang="ko-KR" sz="1200" dirty="0">
                <a:solidFill>
                  <a:srgbClr val="555555"/>
                </a:solidFill>
                <a:latin typeface="AppleSDGothicNeo"/>
              </a:rPr>
              <a:t>MA </a:t>
            </a:r>
            <a:r>
              <a:rPr lang="ko-KR" altLang="en-US" sz="1200" dirty="0">
                <a:solidFill>
                  <a:srgbClr val="555555"/>
                </a:solidFill>
                <a:latin typeface="AppleSDGothicNeo"/>
              </a:rPr>
              <a:t>모형과는 상관이 없고 </a:t>
            </a:r>
            <a:r>
              <a:rPr lang="en-US" altLang="ko-KR" sz="1200" b="1" dirty="0">
                <a:solidFill>
                  <a:srgbClr val="555555"/>
                </a:solidFill>
                <a:latin typeface="AppleSDGothicNeo"/>
              </a:rPr>
              <a:t>AR</a:t>
            </a:r>
            <a:r>
              <a:rPr lang="ko-KR" altLang="en-US" sz="1200" b="1" dirty="0">
                <a:solidFill>
                  <a:srgbClr val="555555"/>
                </a:solidFill>
                <a:latin typeface="AppleSDGothicNeo"/>
              </a:rPr>
              <a:t>이 포함된 모형</a:t>
            </a:r>
            <a:r>
              <a:rPr lang="ko-KR" altLang="en-US" sz="1200" dirty="0">
                <a:solidFill>
                  <a:srgbClr val="555555"/>
                </a:solidFill>
                <a:latin typeface="AppleSDGothicNeo"/>
              </a:rPr>
              <a:t>과 연관이 있다</a:t>
            </a:r>
            <a:r>
              <a:rPr lang="en-US" altLang="ko-KR" sz="1200" dirty="0">
                <a:solidFill>
                  <a:srgbClr val="555555"/>
                </a:solidFill>
                <a:latin typeface="AppleSDGothicNeo"/>
              </a:rPr>
              <a:t>.(MA </a:t>
            </a:r>
            <a:r>
              <a:rPr lang="ko-KR" altLang="en-US" sz="1200" dirty="0">
                <a:solidFill>
                  <a:srgbClr val="555555"/>
                </a:solidFill>
                <a:latin typeface="AppleSDGothicNeo"/>
              </a:rPr>
              <a:t>모형은 본질적으로 정상성을 만족한다</a:t>
            </a:r>
            <a:r>
              <a:rPr lang="en-US" altLang="ko-KR" sz="1200" dirty="0">
                <a:solidFill>
                  <a:srgbClr val="555555"/>
                </a:solidFill>
                <a:latin typeface="AppleSDGothicNeo"/>
              </a:rPr>
              <a:t>. (</a:t>
            </a:r>
            <a:r>
              <a:rPr lang="en-US" altLang="ko-KR" sz="1200" dirty="0" err="1">
                <a:solidFill>
                  <a:srgbClr val="555555"/>
                </a:solidFill>
                <a:latin typeface="AppleSDGothicNeo"/>
              </a:rPr>
              <a:t>wald</a:t>
            </a:r>
            <a:r>
              <a:rPr lang="en-US" altLang="ko-KR" sz="1200" dirty="0">
                <a:solidFill>
                  <a:srgbClr val="555555"/>
                </a:solidFill>
                <a:latin typeface="AppleSDGothicNeo"/>
              </a:rPr>
              <a:t> </a:t>
            </a:r>
            <a:r>
              <a:rPr lang="ko-KR" altLang="en-US" sz="1200" dirty="0">
                <a:solidFill>
                  <a:srgbClr val="555555"/>
                </a:solidFill>
                <a:latin typeface="AppleSDGothicNeo"/>
              </a:rPr>
              <a:t>조건</a:t>
            </a:r>
            <a:r>
              <a:rPr lang="en-US" altLang="ko-KR" sz="1200" dirty="0">
                <a:solidFill>
                  <a:srgbClr val="555555"/>
                </a:solidFill>
                <a:latin typeface="AppleSDGothicNeo"/>
              </a:rPr>
              <a:t>))</a:t>
            </a:r>
            <a:r>
              <a:rPr lang="ko-KR" altLang="en-US" sz="1200" dirty="0">
                <a:solidFill>
                  <a:srgbClr val="555555"/>
                </a:solidFill>
                <a:latin typeface="AppleSDGothicNeo"/>
              </a:rPr>
              <a:t>따라서</a:t>
            </a:r>
            <a:r>
              <a:rPr lang="en-US" altLang="ko-KR" sz="1200" dirty="0">
                <a:solidFill>
                  <a:srgbClr val="555555"/>
                </a:solidFill>
                <a:latin typeface="AppleSDGothicNeo"/>
              </a:rPr>
              <a:t>, ARMA</a:t>
            </a:r>
            <a:r>
              <a:rPr lang="ko-KR" altLang="en-US" sz="1200" dirty="0">
                <a:solidFill>
                  <a:srgbClr val="555555"/>
                </a:solidFill>
                <a:latin typeface="AppleSDGothicNeo"/>
              </a:rPr>
              <a:t>모형에서 정상성 만족여부는 </a:t>
            </a:r>
            <a:r>
              <a:rPr lang="en-US" altLang="ko-KR" sz="1200" dirty="0">
                <a:solidFill>
                  <a:srgbClr val="555555"/>
                </a:solidFill>
                <a:latin typeface="AppleSDGothicNeo"/>
              </a:rPr>
              <a:t>AR</a:t>
            </a:r>
            <a:r>
              <a:rPr lang="ko-KR" altLang="en-US" sz="1200" dirty="0">
                <a:solidFill>
                  <a:srgbClr val="555555"/>
                </a:solidFill>
                <a:latin typeface="AppleSDGothicNeo"/>
              </a:rPr>
              <a:t>의 구조에 의해 결정된다</a:t>
            </a:r>
            <a:r>
              <a:rPr lang="en-US" altLang="ko-KR" sz="1200" dirty="0">
                <a:solidFill>
                  <a:srgbClr val="555555"/>
                </a:solidFill>
                <a:latin typeface="AppleSDGothicNeo"/>
              </a:rPr>
              <a:t>.</a:t>
            </a:r>
          </a:p>
          <a:p>
            <a:r>
              <a:rPr lang="en-US" altLang="ko-KR" sz="1200" dirty="0">
                <a:solidFill>
                  <a:srgbClr val="555555"/>
                </a:solidFill>
                <a:latin typeface="AppleSDGothicNeo"/>
              </a:rPr>
              <a:t> </a:t>
            </a:r>
          </a:p>
          <a:p>
            <a:r>
              <a:rPr lang="en-US" altLang="ko-KR" sz="1200" dirty="0">
                <a:solidFill>
                  <a:srgbClr val="555555"/>
                </a:solidFill>
                <a:latin typeface="AppleSDGothicNeo"/>
              </a:rPr>
              <a:t>(</a:t>
            </a:r>
            <a:r>
              <a:rPr lang="ko-KR" altLang="en-US" sz="1200" dirty="0">
                <a:solidFill>
                  <a:srgbClr val="555555"/>
                </a:solidFill>
                <a:latin typeface="AppleSDGothicNeo"/>
              </a:rPr>
              <a:t>비정상 시계열 특징 </a:t>
            </a:r>
            <a:r>
              <a:rPr lang="en-US" altLang="ko-KR" sz="1200" dirty="0">
                <a:solidFill>
                  <a:srgbClr val="555555"/>
                </a:solidFill>
                <a:latin typeface="AppleSDGothicNeo"/>
              </a:rPr>
              <a:t>)</a:t>
            </a:r>
            <a:endParaRPr lang="ko-KR" altLang="en-US" sz="1200" dirty="0">
              <a:solidFill>
                <a:srgbClr val="555555"/>
              </a:solidFill>
              <a:latin typeface="AppleSDGothicNeo"/>
            </a:endParaRPr>
          </a:p>
          <a:p>
            <a:r>
              <a:rPr lang="en-US" altLang="ko-KR" sz="1200" dirty="0">
                <a:solidFill>
                  <a:srgbClr val="555555"/>
                </a:solidFill>
                <a:latin typeface="AppleSDGothicNeo"/>
              </a:rPr>
              <a:t>- </a:t>
            </a:r>
            <a:r>
              <a:rPr lang="ko-KR" altLang="en-US" sz="1200" dirty="0">
                <a:solidFill>
                  <a:srgbClr val="555555"/>
                </a:solidFill>
                <a:latin typeface="AppleSDGothicNeo"/>
              </a:rPr>
              <a:t>시점 </a:t>
            </a:r>
            <a:r>
              <a:rPr lang="en-US" altLang="ko-KR" sz="1200" dirty="0">
                <a:solidFill>
                  <a:srgbClr val="555555"/>
                </a:solidFill>
                <a:latin typeface="AppleSDGothicNeo"/>
              </a:rPr>
              <a:t>t</a:t>
            </a:r>
            <a:r>
              <a:rPr lang="ko-KR" altLang="en-US" sz="1200" dirty="0">
                <a:solidFill>
                  <a:srgbClr val="555555"/>
                </a:solidFill>
                <a:latin typeface="AppleSDGothicNeo"/>
              </a:rPr>
              <a:t>에 따라 평균이 다르거나</a:t>
            </a:r>
            <a:r>
              <a:rPr lang="en-US" altLang="ko-KR" sz="1200" dirty="0">
                <a:solidFill>
                  <a:srgbClr val="555555"/>
                </a:solidFill>
                <a:latin typeface="AppleSDGothicNeo"/>
              </a:rPr>
              <a:t>,</a:t>
            </a:r>
            <a:endParaRPr lang="ko-KR" altLang="en-US" sz="1200" dirty="0">
              <a:solidFill>
                <a:srgbClr val="555555"/>
              </a:solidFill>
              <a:latin typeface="AppleSDGothicNeo"/>
            </a:endParaRPr>
          </a:p>
          <a:p>
            <a:r>
              <a:rPr lang="en-US" altLang="ko-KR" sz="1200" dirty="0">
                <a:solidFill>
                  <a:srgbClr val="555555"/>
                </a:solidFill>
                <a:latin typeface="AppleSDGothicNeo"/>
              </a:rPr>
              <a:t>- </a:t>
            </a:r>
            <a:r>
              <a:rPr lang="ko-KR" altLang="en-US" sz="1200" dirty="0">
                <a:solidFill>
                  <a:srgbClr val="555555"/>
                </a:solidFill>
                <a:latin typeface="AppleSDGothicNeo"/>
              </a:rPr>
              <a:t>시점 </a:t>
            </a:r>
            <a:r>
              <a:rPr lang="en-US" altLang="ko-KR" sz="1200" dirty="0">
                <a:solidFill>
                  <a:srgbClr val="555555"/>
                </a:solidFill>
                <a:latin typeface="AppleSDGothicNeo"/>
              </a:rPr>
              <a:t>t</a:t>
            </a:r>
            <a:r>
              <a:rPr lang="ko-KR" altLang="en-US" sz="1200" dirty="0">
                <a:solidFill>
                  <a:srgbClr val="555555"/>
                </a:solidFill>
                <a:latin typeface="AppleSDGothicNeo"/>
              </a:rPr>
              <a:t>에 따라 분산이 다르거나</a:t>
            </a:r>
            <a:r>
              <a:rPr lang="en-US" altLang="ko-KR" sz="1200" dirty="0">
                <a:solidFill>
                  <a:srgbClr val="555555"/>
                </a:solidFill>
                <a:latin typeface="AppleSDGothicNeo"/>
              </a:rPr>
              <a:t>,</a:t>
            </a:r>
            <a:endParaRPr lang="ko-KR" altLang="en-US" sz="1200" dirty="0">
              <a:solidFill>
                <a:srgbClr val="555555"/>
              </a:solidFill>
              <a:latin typeface="AppleSDGothicNeo"/>
            </a:endParaRPr>
          </a:p>
          <a:p>
            <a:r>
              <a:rPr lang="en-US" altLang="ko-KR" sz="1200" dirty="0">
                <a:solidFill>
                  <a:srgbClr val="555555"/>
                </a:solidFill>
                <a:latin typeface="AppleSDGothicNeo"/>
              </a:rPr>
              <a:t>- </a:t>
            </a:r>
            <a:r>
              <a:rPr lang="ko-KR" altLang="en-US" sz="1200" dirty="0">
                <a:solidFill>
                  <a:srgbClr val="555555"/>
                </a:solidFill>
                <a:latin typeface="AppleSDGothicNeo"/>
              </a:rPr>
              <a:t>시차 </a:t>
            </a:r>
            <a:r>
              <a:rPr lang="en-US" altLang="ko-KR" sz="1200" dirty="0">
                <a:solidFill>
                  <a:srgbClr val="555555"/>
                </a:solidFill>
                <a:latin typeface="AppleSDGothicNeo"/>
              </a:rPr>
              <a:t>h</a:t>
            </a:r>
            <a:r>
              <a:rPr lang="ko-KR" altLang="en-US" sz="1200" dirty="0">
                <a:solidFill>
                  <a:srgbClr val="555555"/>
                </a:solidFill>
                <a:latin typeface="AppleSDGothicNeo"/>
              </a:rPr>
              <a:t>마다 공분산이 다르다</a:t>
            </a:r>
            <a:r>
              <a:rPr lang="en-US" altLang="ko-KR" sz="1200" dirty="0">
                <a:solidFill>
                  <a:srgbClr val="555555"/>
                </a:solidFill>
                <a:latin typeface="AppleSDGothicNeo"/>
              </a:rPr>
              <a:t>.</a:t>
            </a:r>
          </a:p>
          <a:p>
            <a:r>
              <a:rPr lang="en-US" altLang="ko-KR" sz="1200" dirty="0">
                <a:solidFill>
                  <a:srgbClr val="555555"/>
                </a:solidFill>
                <a:latin typeface="AppleSDGothicNeo"/>
              </a:rPr>
              <a:t>- </a:t>
            </a:r>
            <a:r>
              <a:rPr lang="ko-KR" altLang="en-US" sz="1200" b="1" dirty="0">
                <a:solidFill>
                  <a:srgbClr val="555555"/>
                </a:solidFill>
                <a:latin typeface="AppleSDGothicNeo"/>
              </a:rPr>
              <a:t>추세</a:t>
            </a:r>
            <a:r>
              <a:rPr lang="ko-KR" altLang="en-US" sz="1200" dirty="0">
                <a:solidFill>
                  <a:srgbClr val="555555"/>
                </a:solidFill>
                <a:latin typeface="AppleSDGothicNeo"/>
              </a:rPr>
              <a:t>나 계절성을 가진다</a:t>
            </a:r>
            <a:r>
              <a:rPr lang="en-US" altLang="ko-KR" sz="1200" dirty="0">
                <a:solidFill>
                  <a:srgbClr val="555555"/>
                </a:solidFill>
                <a:latin typeface="AppleSDGothicNeo"/>
              </a:rPr>
              <a:t>.</a:t>
            </a:r>
          </a:p>
          <a:p>
            <a:r>
              <a:rPr lang="en-US" altLang="ko-KR" sz="1200" dirty="0">
                <a:solidFill>
                  <a:srgbClr val="555555"/>
                </a:solidFill>
                <a:latin typeface="AppleSDGothicNeo"/>
              </a:rPr>
              <a:t> </a:t>
            </a:r>
          </a:p>
          <a:p>
            <a:r>
              <a:rPr lang="ko-KR" altLang="en-US" sz="1200" b="1" dirty="0">
                <a:solidFill>
                  <a:srgbClr val="555555"/>
                </a:solidFill>
                <a:latin typeface="AppleSDGothicNeo"/>
              </a:rPr>
              <a:t>추세</a:t>
            </a:r>
            <a:r>
              <a:rPr lang="ko-KR" altLang="en-US" sz="1200" dirty="0">
                <a:solidFill>
                  <a:srgbClr val="555555"/>
                </a:solidFill>
                <a:latin typeface="AppleSDGothicNeo"/>
              </a:rPr>
              <a:t>는 </a:t>
            </a:r>
            <a:r>
              <a:rPr lang="ko-KR" altLang="en-US" sz="1200" u="sng" dirty="0">
                <a:solidFill>
                  <a:srgbClr val="555555"/>
                </a:solidFill>
                <a:latin typeface="AppleSDGothicNeo"/>
              </a:rPr>
              <a:t>결정적 추세</a:t>
            </a:r>
            <a:r>
              <a:rPr lang="en-US" altLang="ko-KR" sz="1200" u="sng" dirty="0">
                <a:solidFill>
                  <a:srgbClr val="555555"/>
                </a:solidFill>
                <a:latin typeface="AppleSDGothicNeo"/>
              </a:rPr>
              <a:t>(deterministic trend)</a:t>
            </a:r>
            <a:r>
              <a:rPr lang="en-US" altLang="ko-KR" sz="1200" dirty="0">
                <a:solidFill>
                  <a:srgbClr val="555555"/>
                </a:solidFill>
                <a:latin typeface="AppleSDGothicNeo"/>
              </a:rPr>
              <a:t>(</a:t>
            </a:r>
            <a:r>
              <a:rPr lang="ko-KR" altLang="en-US" sz="1200" dirty="0">
                <a:solidFill>
                  <a:srgbClr val="555555"/>
                </a:solidFill>
                <a:latin typeface="AppleSDGothicNeo"/>
              </a:rPr>
              <a:t>또는 비확률적 추세</a:t>
            </a:r>
            <a:r>
              <a:rPr lang="en-US" altLang="ko-KR" sz="1200" dirty="0">
                <a:solidFill>
                  <a:srgbClr val="555555"/>
                </a:solidFill>
                <a:latin typeface="AppleSDGothicNeo"/>
              </a:rPr>
              <a:t>)</a:t>
            </a:r>
            <a:r>
              <a:rPr lang="ko-KR" altLang="en-US" sz="1200" dirty="0">
                <a:solidFill>
                  <a:srgbClr val="555555"/>
                </a:solidFill>
                <a:latin typeface="AppleSDGothicNeo"/>
              </a:rPr>
              <a:t>와 </a:t>
            </a:r>
            <a:r>
              <a:rPr lang="ko-KR" altLang="en-US" sz="1200" u="sng" dirty="0">
                <a:solidFill>
                  <a:srgbClr val="555555"/>
                </a:solidFill>
                <a:latin typeface="AppleSDGothicNeo"/>
              </a:rPr>
              <a:t>확률적 추세</a:t>
            </a:r>
            <a:r>
              <a:rPr lang="en-US" altLang="ko-KR" sz="1200" u="sng" dirty="0">
                <a:solidFill>
                  <a:srgbClr val="555555"/>
                </a:solidFill>
                <a:latin typeface="AppleSDGothicNeo"/>
              </a:rPr>
              <a:t>(stochastic trend)</a:t>
            </a:r>
            <a:r>
              <a:rPr lang="ko-KR" altLang="en-US" sz="1200" dirty="0">
                <a:solidFill>
                  <a:srgbClr val="555555"/>
                </a:solidFill>
                <a:latin typeface="AppleSDGothicNeo"/>
              </a:rPr>
              <a:t>로 나뉜다</a:t>
            </a:r>
            <a:r>
              <a:rPr lang="en-US" altLang="ko-KR" sz="1200" dirty="0">
                <a:solidFill>
                  <a:srgbClr val="555555"/>
                </a:solidFill>
                <a:latin typeface="AppleSDGothicNeo"/>
              </a:rPr>
              <a:t>. </a:t>
            </a:r>
            <a:endParaRPr lang="en-US" altLang="ko-KR" sz="1200" b="0" i="0" dirty="0">
              <a:solidFill>
                <a:srgbClr val="555555"/>
              </a:solidFill>
              <a:effectLst/>
              <a:latin typeface="AppleSDGothicNeo"/>
            </a:endParaRPr>
          </a:p>
        </p:txBody>
      </p:sp>
      <p:sp>
        <p:nvSpPr>
          <p:cNvPr id="10" name="직사각형 9">
            <a:extLst>
              <a:ext uri="{FF2B5EF4-FFF2-40B4-BE49-F238E27FC236}">
                <a16:creationId xmlns:a16="http://schemas.microsoft.com/office/drawing/2014/main" id="{9DCC03E0-B101-4D5B-B074-4A5749552DB5}"/>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600550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0D98A9F4-4766-4B1D-9C19-8E8BC39BE650}"/>
              </a:ext>
            </a:extLst>
          </p:cNvPr>
          <p:cNvSpPr/>
          <p:nvPr/>
        </p:nvSpPr>
        <p:spPr>
          <a:xfrm>
            <a:off x="395536" y="1583370"/>
            <a:ext cx="8280920" cy="4339650"/>
          </a:xfrm>
          <a:prstGeom prst="rect">
            <a:avLst/>
          </a:prstGeom>
        </p:spPr>
        <p:txBody>
          <a:bodyPr wrap="square">
            <a:spAutoFit/>
          </a:bodyPr>
          <a:lstStyle/>
          <a:p>
            <a:pPr>
              <a:buFont typeface="Arial" panose="020B0604020202020204" pitchFamily="34" charset="0"/>
              <a:buChar char="•"/>
            </a:pPr>
            <a:r>
              <a:rPr lang="en-US" altLang="ko-KR" sz="1200" dirty="0">
                <a:solidFill>
                  <a:srgbClr val="666666"/>
                </a:solidFill>
                <a:highlight>
                  <a:srgbClr val="00FFFF"/>
                </a:highlight>
                <a:latin typeface="AppleSDGothicNeo"/>
              </a:rPr>
              <a:t>DF(Dickey-Fuller Test) </a:t>
            </a:r>
            <a:r>
              <a:rPr lang="ko-KR" altLang="en-US" sz="1200" dirty="0">
                <a:solidFill>
                  <a:srgbClr val="666666"/>
                </a:solidFill>
                <a:highlight>
                  <a:srgbClr val="00FFFF"/>
                </a:highlight>
                <a:latin typeface="AppleSDGothicNeo"/>
              </a:rPr>
              <a:t>검정 </a:t>
            </a:r>
            <a:r>
              <a:rPr lang="en-US" altLang="ko-KR" sz="1200" dirty="0">
                <a:solidFill>
                  <a:srgbClr val="666666"/>
                </a:solidFill>
                <a:highlight>
                  <a:srgbClr val="00FFFF"/>
                </a:highlight>
                <a:latin typeface="AppleSDGothicNeo"/>
              </a:rPr>
              <a:t>(</a:t>
            </a:r>
            <a:r>
              <a:rPr lang="en-US" altLang="ko-KR" sz="1200" dirty="0" err="1">
                <a:solidFill>
                  <a:srgbClr val="666666"/>
                </a:solidFill>
                <a:highlight>
                  <a:srgbClr val="00FFFF"/>
                </a:highlight>
                <a:latin typeface="MJXc-TeX-math-I"/>
              </a:rPr>
              <a:t>τ</a:t>
            </a:r>
            <a:r>
              <a:rPr lang="en-US" altLang="ko-KR" sz="1200" dirty="0" err="1">
                <a:solidFill>
                  <a:srgbClr val="666666"/>
                </a:solidFill>
                <a:highlight>
                  <a:srgbClr val="00FFFF"/>
                </a:highlight>
                <a:latin typeface="AppleSDGothicNeo"/>
              </a:rPr>
              <a:t>τ</a:t>
            </a:r>
            <a:r>
              <a:rPr lang="en-US" altLang="ko-KR" sz="1200" dirty="0">
                <a:solidFill>
                  <a:srgbClr val="666666"/>
                </a:solidFill>
                <a:highlight>
                  <a:srgbClr val="00FFFF"/>
                </a:highlight>
                <a:latin typeface="AppleSDGothicNeo"/>
              </a:rPr>
              <a:t> </a:t>
            </a:r>
            <a:r>
              <a:rPr lang="ko-KR" altLang="en-US" sz="1200" dirty="0">
                <a:solidFill>
                  <a:srgbClr val="666666"/>
                </a:solidFill>
                <a:highlight>
                  <a:srgbClr val="00FFFF"/>
                </a:highlight>
                <a:latin typeface="AppleSDGothicNeo"/>
              </a:rPr>
              <a:t>검정</a:t>
            </a:r>
            <a:r>
              <a:rPr lang="en-US" altLang="ko-KR" sz="1200" dirty="0">
                <a:solidFill>
                  <a:srgbClr val="666666"/>
                </a:solidFill>
                <a:highlight>
                  <a:srgbClr val="00FFFF"/>
                </a:highlight>
                <a:latin typeface="AppleSDGothicNeo"/>
              </a:rPr>
              <a:t>)</a:t>
            </a:r>
          </a:p>
          <a:p>
            <a:r>
              <a:rPr lang="en-US" altLang="ko-KR" sz="1200" dirty="0">
                <a:solidFill>
                  <a:srgbClr val="555555"/>
                </a:solidFill>
                <a:latin typeface="AppleSDGothicNeo"/>
              </a:rPr>
              <a:t>DF </a:t>
            </a:r>
            <a:r>
              <a:rPr lang="ko-KR" altLang="en-US" sz="1200" dirty="0">
                <a:solidFill>
                  <a:srgbClr val="555555"/>
                </a:solidFill>
                <a:latin typeface="AppleSDGothicNeo"/>
              </a:rPr>
              <a:t>검정은 </a:t>
            </a:r>
            <a:r>
              <a:rPr lang="ko-KR" altLang="en-US" sz="1200" dirty="0" err="1">
                <a:solidFill>
                  <a:srgbClr val="555555"/>
                </a:solidFill>
                <a:latin typeface="AppleSDGothicNeo"/>
              </a:rPr>
              <a:t>단위근</a:t>
            </a:r>
            <a:r>
              <a:rPr lang="ko-KR" altLang="en-US" sz="1200" dirty="0">
                <a:solidFill>
                  <a:srgbClr val="555555"/>
                </a:solidFill>
                <a:latin typeface="AppleSDGothicNeo"/>
              </a:rPr>
              <a:t> 검정방법의 가장 근간이 되는 </a:t>
            </a:r>
            <a:r>
              <a:rPr lang="ko-KR" altLang="en-US" sz="1200" dirty="0" err="1">
                <a:solidFill>
                  <a:srgbClr val="555555"/>
                </a:solidFill>
                <a:latin typeface="AppleSDGothicNeo"/>
              </a:rPr>
              <a:t>검정법</a:t>
            </a:r>
            <a:endParaRPr lang="en-US" altLang="ko-KR" sz="1200" dirty="0">
              <a:solidFill>
                <a:srgbClr val="555555"/>
              </a:solidFill>
              <a:latin typeface="AppleSDGothicNeo"/>
            </a:endParaRPr>
          </a:p>
          <a:p>
            <a:r>
              <a:rPr lang="ko-KR" altLang="en-US" sz="1200" dirty="0">
                <a:solidFill>
                  <a:srgbClr val="555555"/>
                </a:solidFill>
                <a:latin typeface="AppleSDGothicNeo"/>
              </a:rPr>
              <a:t>주어진 시계열 </a:t>
            </a:r>
            <a:r>
              <a:rPr lang="en-US" altLang="ko-KR" sz="1200" dirty="0" err="1">
                <a:solidFill>
                  <a:srgbClr val="555555"/>
                </a:solidFill>
                <a:latin typeface="AppleSDGothicNeo"/>
              </a:rPr>
              <a:t>yt</a:t>
            </a:r>
            <a:r>
              <a:rPr lang="en-US" altLang="ko-KR" sz="1200" dirty="0">
                <a:solidFill>
                  <a:srgbClr val="555555"/>
                </a:solidFill>
                <a:latin typeface="AppleSDGothicNeo"/>
              </a:rPr>
              <a:t> </a:t>
            </a:r>
            <a:r>
              <a:rPr lang="ko-KR" altLang="en-US" sz="1200" dirty="0">
                <a:solidFill>
                  <a:srgbClr val="555555"/>
                </a:solidFill>
                <a:latin typeface="AppleSDGothicNeo"/>
              </a:rPr>
              <a:t>의 비정상성 여부는 주어진 시계열 </a:t>
            </a:r>
            <a:r>
              <a:rPr lang="en-US" altLang="ko-KR" sz="1200" dirty="0" err="1">
                <a:solidFill>
                  <a:srgbClr val="333333"/>
                </a:solidFill>
                <a:latin typeface="AppleSDGothicNeo"/>
              </a:rPr>
              <a:t>yt</a:t>
            </a:r>
            <a:r>
              <a:rPr lang="ko-KR" altLang="en-US" sz="1200" dirty="0">
                <a:solidFill>
                  <a:srgbClr val="555555"/>
                </a:solidFill>
                <a:latin typeface="AppleSDGothicNeo"/>
              </a:rPr>
              <a:t> 를 </a:t>
            </a:r>
            <a:r>
              <a:rPr lang="ko-KR" altLang="en-US" sz="1200" dirty="0">
                <a:solidFill>
                  <a:srgbClr val="555555"/>
                </a:solidFill>
                <a:highlight>
                  <a:srgbClr val="FFFF00"/>
                </a:highlight>
                <a:latin typeface="AppleSDGothicNeo"/>
              </a:rPr>
              <a:t>차분하여</a:t>
            </a:r>
            <a:r>
              <a:rPr lang="ko-KR" altLang="en-US" sz="1200" dirty="0">
                <a:solidFill>
                  <a:srgbClr val="555555"/>
                </a:solidFill>
                <a:latin typeface="AppleSDGothicNeo"/>
              </a:rPr>
              <a:t> 그를 다시 </a:t>
            </a:r>
            <a:r>
              <a:rPr lang="en-US" altLang="ko-KR" sz="1200" dirty="0">
                <a:solidFill>
                  <a:srgbClr val="333333"/>
                </a:solidFill>
                <a:latin typeface="AppleSDGothicNeo"/>
              </a:rPr>
              <a:t>yt−1</a:t>
            </a:r>
            <a:r>
              <a:rPr lang="ko-KR" altLang="en-US" sz="1200" dirty="0">
                <a:solidFill>
                  <a:srgbClr val="555555"/>
                </a:solidFill>
                <a:latin typeface="AppleSDGothicNeo"/>
              </a:rPr>
              <a:t> 에 회귀하여 </a:t>
            </a:r>
            <a:r>
              <a:rPr lang="ko-KR" altLang="en-US" sz="1200" dirty="0">
                <a:solidFill>
                  <a:srgbClr val="555555"/>
                </a:solidFill>
                <a:highlight>
                  <a:srgbClr val="FFFF00"/>
                </a:highlight>
                <a:latin typeface="AppleSDGothicNeo"/>
              </a:rPr>
              <a:t>얻는 계수의 추정치가 </a:t>
            </a:r>
            <a:r>
              <a:rPr lang="en-US" altLang="ko-KR" sz="1200" dirty="0">
                <a:solidFill>
                  <a:srgbClr val="555555"/>
                </a:solidFill>
                <a:highlight>
                  <a:srgbClr val="FFFF00"/>
                </a:highlight>
                <a:latin typeface="AppleSDGothicNeo"/>
              </a:rPr>
              <a:t>0 </a:t>
            </a:r>
            <a:r>
              <a:rPr lang="ko-KR" altLang="en-US" sz="1200" dirty="0">
                <a:solidFill>
                  <a:srgbClr val="555555"/>
                </a:solidFill>
                <a:highlight>
                  <a:srgbClr val="FFFF00"/>
                </a:highlight>
                <a:latin typeface="AppleSDGothicNeo"/>
              </a:rPr>
              <a:t>인지 </a:t>
            </a:r>
            <a:r>
              <a:rPr lang="en-US" altLang="ko-KR" sz="1200" dirty="0">
                <a:solidFill>
                  <a:srgbClr val="555555"/>
                </a:solidFill>
                <a:highlight>
                  <a:srgbClr val="FFFF00"/>
                </a:highlight>
                <a:latin typeface="AppleSDGothicNeo"/>
              </a:rPr>
              <a:t>0 </a:t>
            </a:r>
            <a:r>
              <a:rPr lang="ko-KR" altLang="en-US" sz="1200" dirty="0">
                <a:solidFill>
                  <a:srgbClr val="555555"/>
                </a:solidFill>
                <a:highlight>
                  <a:srgbClr val="FFFF00"/>
                </a:highlight>
                <a:latin typeface="AppleSDGothicNeo"/>
              </a:rPr>
              <a:t>보다 작은지를 검정하는 문제로 귀결된다</a:t>
            </a:r>
            <a:r>
              <a:rPr lang="en-US" altLang="ko-KR" sz="1200" dirty="0">
                <a:solidFill>
                  <a:srgbClr val="555555"/>
                </a:solidFill>
                <a:latin typeface="AppleSDGothicNeo"/>
              </a:rPr>
              <a:t>. </a:t>
            </a:r>
          </a:p>
          <a:p>
            <a:r>
              <a:rPr lang="en-US" altLang="ko-KR" sz="1200" dirty="0">
                <a:solidFill>
                  <a:srgbClr val="555555"/>
                </a:solidFill>
                <a:latin typeface="AppleSDGothicNeo"/>
                <a:sym typeface="Wingdings" panose="05000000000000000000" pitchFamily="2" charset="2"/>
              </a:rPr>
              <a:t></a:t>
            </a:r>
            <a:r>
              <a:rPr lang="ko-KR" altLang="en-US" sz="1200" dirty="0">
                <a:solidFill>
                  <a:srgbClr val="555555"/>
                </a:solidFill>
                <a:latin typeface="AppleSDGothicNeo"/>
              </a:rPr>
              <a:t>즉</a:t>
            </a:r>
            <a:r>
              <a:rPr lang="en-US" altLang="ko-KR" sz="1200" dirty="0">
                <a:solidFill>
                  <a:srgbClr val="555555"/>
                </a:solidFill>
                <a:latin typeface="AppleSDGothicNeo"/>
              </a:rPr>
              <a:t>, 1</a:t>
            </a:r>
            <a:r>
              <a:rPr lang="ko-KR" altLang="en-US" sz="1200" dirty="0">
                <a:solidFill>
                  <a:srgbClr val="555555"/>
                </a:solidFill>
                <a:latin typeface="AppleSDGothicNeo"/>
              </a:rPr>
              <a:t>차분한 시계열이 정상시계열인지 비정상시계열인지 검정한다</a:t>
            </a:r>
            <a:r>
              <a:rPr lang="en-US" altLang="ko-KR" sz="1200" dirty="0">
                <a:solidFill>
                  <a:srgbClr val="555555"/>
                </a:solidFill>
                <a:latin typeface="AppleSDGothicNeo"/>
              </a:rPr>
              <a:t>.</a:t>
            </a:r>
          </a:p>
          <a:p>
            <a:r>
              <a:rPr lang="en-US" altLang="ko-KR" sz="1200" dirty="0">
                <a:solidFill>
                  <a:srgbClr val="555555"/>
                </a:solidFill>
                <a:latin typeface="AppleSDGothicNeo"/>
                <a:sym typeface="Wingdings" panose="05000000000000000000" pitchFamily="2" charset="2"/>
              </a:rPr>
              <a:t>D</a:t>
            </a:r>
            <a:r>
              <a:rPr lang="en-US" altLang="ko-KR" sz="1200" dirty="0">
                <a:solidFill>
                  <a:srgbClr val="555555"/>
                </a:solidFill>
                <a:latin typeface="AppleSDGothicNeo"/>
              </a:rPr>
              <a:t>F </a:t>
            </a:r>
            <a:r>
              <a:rPr lang="ko-KR" altLang="en-US" sz="1200" dirty="0">
                <a:solidFill>
                  <a:srgbClr val="555555"/>
                </a:solidFill>
                <a:latin typeface="AppleSDGothicNeo"/>
              </a:rPr>
              <a:t>검정은 </a:t>
            </a:r>
            <a:r>
              <a:rPr lang="ko-KR" altLang="en-US" sz="1200" b="1" dirty="0">
                <a:solidFill>
                  <a:srgbClr val="555555"/>
                </a:solidFill>
                <a:latin typeface="AppleSDGothicNeo"/>
              </a:rPr>
              <a:t>임의보행 과정</a:t>
            </a:r>
            <a:r>
              <a:rPr lang="ko-KR" altLang="en-US" sz="1200" dirty="0">
                <a:solidFill>
                  <a:srgbClr val="555555"/>
                </a:solidFill>
                <a:latin typeface="AppleSDGothicNeo"/>
              </a:rPr>
              <a:t>이 </a:t>
            </a:r>
            <a:r>
              <a:rPr lang="ko-KR" altLang="en-US" sz="1200" dirty="0" err="1">
                <a:solidFill>
                  <a:srgbClr val="555555"/>
                </a:solidFill>
                <a:latin typeface="AppleSDGothicNeo"/>
              </a:rPr>
              <a:t>상수항</a:t>
            </a:r>
            <a:r>
              <a:rPr lang="en-US" altLang="ko-KR" sz="1200" dirty="0">
                <a:solidFill>
                  <a:srgbClr val="555555"/>
                </a:solidFill>
                <a:latin typeface="AppleSDGothicNeo"/>
              </a:rPr>
              <a:t>(drift)</a:t>
            </a:r>
            <a:r>
              <a:rPr lang="ko-KR" altLang="en-US" sz="1200" dirty="0">
                <a:solidFill>
                  <a:srgbClr val="555555"/>
                </a:solidFill>
                <a:latin typeface="AppleSDGothicNeo"/>
              </a:rPr>
              <a:t>를 가질 경우</a:t>
            </a:r>
            <a:r>
              <a:rPr lang="en-US" altLang="ko-KR" sz="1200" dirty="0">
                <a:solidFill>
                  <a:srgbClr val="555555"/>
                </a:solidFill>
                <a:latin typeface="AppleSDGothicNeo"/>
              </a:rPr>
              <a:t>, </a:t>
            </a:r>
            <a:r>
              <a:rPr lang="ko-KR" altLang="en-US" sz="1200" dirty="0">
                <a:solidFill>
                  <a:srgbClr val="555555"/>
                </a:solidFill>
                <a:latin typeface="AppleSDGothicNeo"/>
              </a:rPr>
              <a:t>그리고 </a:t>
            </a:r>
            <a:r>
              <a:rPr lang="ko-KR" altLang="en-US" sz="1200" dirty="0" err="1">
                <a:solidFill>
                  <a:srgbClr val="555555"/>
                </a:solidFill>
                <a:latin typeface="AppleSDGothicNeo"/>
              </a:rPr>
              <a:t>비확률</a:t>
            </a:r>
            <a:r>
              <a:rPr lang="ko-KR" altLang="en-US" sz="1200" dirty="0">
                <a:solidFill>
                  <a:srgbClr val="555555"/>
                </a:solidFill>
                <a:latin typeface="AppleSDGothicNeo"/>
              </a:rPr>
              <a:t> 추세를 포함할 경우 등을 고려하여 </a:t>
            </a:r>
            <a:r>
              <a:rPr lang="ko-KR" altLang="en-US" sz="1200" dirty="0" err="1">
                <a:solidFill>
                  <a:srgbClr val="555555"/>
                </a:solidFill>
                <a:latin typeface="AppleSDGothicNeo"/>
              </a:rPr>
              <a:t>귀무가설</a:t>
            </a:r>
            <a:r>
              <a:rPr lang="ko-KR" altLang="en-US" sz="1200" dirty="0">
                <a:solidFill>
                  <a:srgbClr val="555555"/>
                </a:solidFill>
                <a:latin typeface="AppleSDGothicNeo"/>
              </a:rPr>
              <a:t> 검정</a:t>
            </a:r>
            <a:endParaRPr lang="en-US" altLang="ko-KR" sz="1200" dirty="0">
              <a:solidFill>
                <a:srgbClr val="555555"/>
              </a:solidFill>
              <a:latin typeface="AppleSDGothicNeo"/>
            </a:endParaRPr>
          </a:p>
          <a:p>
            <a:r>
              <a:rPr lang="en-US" altLang="ko-KR" sz="1200" b="0" i="0" dirty="0">
                <a:solidFill>
                  <a:srgbClr val="555555"/>
                </a:solidFill>
                <a:effectLst/>
                <a:highlight>
                  <a:srgbClr val="FFFF00"/>
                </a:highlight>
                <a:latin typeface="AppleSDGothicNeo"/>
              </a:rPr>
              <a:t>(</a:t>
            </a:r>
            <a:r>
              <a:rPr lang="ko-KR" altLang="en-US" sz="1200" b="0" i="0" dirty="0">
                <a:solidFill>
                  <a:srgbClr val="555555"/>
                </a:solidFill>
                <a:effectLst/>
                <a:highlight>
                  <a:srgbClr val="FFFF00"/>
                </a:highlight>
                <a:latin typeface="AppleSDGothicNeo"/>
              </a:rPr>
              <a:t>가정 </a:t>
            </a:r>
            <a:r>
              <a:rPr lang="en-US" altLang="ko-KR" sz="1200" b="0" i="0" dirty="0">
                <a:solidFill>
                  <a:srgbClr val="555555"/>
                </a:solidFill>
                <a:effectLst/>
                <a:highlight>
                  <a:srgbClr val="FFFF00"/>
                </a:highlight>
                <a:latin typeface="AppleSDGothicNeo"/>
              </a:rPr>
              <a:t>: </a:t>
            </a:r>
            <a:r>
              <a:rPr lang="ko-KR" altLang="en-US" sz="1200" dirty="0">
                <a:highlight>
                  <a:srgbClr val="FFFF00"/>
                </a:highlight>
              </a:rPr>
              <a:t>오차항이 계열상관 되어 있지 않다</a:t>
            </a:r>
            <a:r>
              <a:rPr lang="en-US" altLang="ko-KR" sz="1200" dirty="0">
                <a:highlight>
                  <a:srgbClr val="FFFF00"/>
                </a:highlight>
              </a:rPr>
              <a:t>.)</a:t>
            </a:r>
            <a:endParaRPr lang="en-US" altLang="ko-KR" sz="1200" b="0" i="0" dirty="0">
              <a:solidFill>
                <a:srgbClr val="555555"/>
              </a:solidFill>
              <a:effectLst/>
              <a:highlight>
                <a:srgbClr val="FFFF00"/>
              </a:highlight>
              <a:latin typeface="AppleSDGothicNeo"/>
            </a:endParaRPr>
          </a:p>
          <a:p>
            <a:endParaRPr lang="en-US" altLang="ko-KR" sz="1200" dirty="0">
              <a:highlight>
                <a:srgbClr val="FFFF00"/>
              </a:highlight>
            </a:endParaRPr>
          </a:p>
          <a:p>
            <a:r>
              <a:rPr lang="en-US" altLang="ko-KR" sz="1200" dirty="0">
                <a:highlight>
                  <a:srgbClr val="00FFFF"/>
                </a:highlight>
              </a:rPr>
              <a:t>ADF(Augmented Dickey-Fuller Test) </a:t>
            </a:r>
            <a:r>
              <a:rPr lang="ko-KR" altLang="en-US" sz="1200" dirty="0">
                <a:highlight>
                  <a:srgbClr val="00FFFF"/>
                </a:highlight>
              </a:rPr>
              <a:t>검정</a:t>
            </a:r>
          </a:p>
          <a:p>
            <a:r>
              <a:rPr lang="en-US" altLang="ko-KR" sz="1200" dirty="0"/>
              <a:t>ADF</a:t>
            </a:r>
            <a:r>
              <a:rPr lang="ko-KR" altLang="en-US" sz="1200" dirty="0"/>
              <a:t>검정은 </a:t>
            </a:r>
            <a:r>
              <a:rPr lang="en-US" altLang="ko-KR" sz="1200" dirty="0"/>
              <a:t>DF</a:t>
            </a:r>
            <a:r>
              <a:rPr lang="ko-KR" altLang="en-US" sz="1200" dirty="0"/>
              <a:t>검정을 보완한 방법</a:t>
            </a:r>
            <a:endParaRPr lang="en-US" altLang="ko-KR" sz="1200" dirty="0"/>
          </a:p>
          <a:p>
            <a:r>
              <a:rPr lang="en-US" altLang="ko-KR" sz="1200" dirty="0"/>
              <a:t> DF </a:t>
            </a:r>
            <a:r>
              <a:rPr lang="ko-KR" altLang="en-US" sz="1200" dirty="0"/>
              <a:t>검정을 위한 세가지 모형 설정 모두 오차항이 계열상관 되어 있지 않다는 가정이 전제된다</a:t>
            </a:r>
            <a:r>
              <a:rPr lang="en-US" altLang="ko-KR" sz="1200" dirty="0"/>
              <a:t>. </a:t>
            </a:r>
          </a:p>
          <a:p>
            <a:r>
              <a:rPr lang="ko-KR" altLang="en-US" sz="1200" dirty="0">
                <a:highlight>
                  <a:srgbClr val="FFFF00"/>
                </a:highlight>
              </a:rPr>
              <a:t>오차항의 계열상관 되어 있을 경우</a:t>
            </a:r>
            <a:r>
              <a:rPr lang="en-US" altLang="ko-KR" sz="1200" dirty="0">
                <a:highlight>
                  <a:srgbClr val="FFFF00"/>
                </a:highlight>
              </a:rPr>
              <a:t>, </a:t>
            </a:r>
            <a:r>
              <a:rPr lang="ko-KR" altLang="en-US" sz="1200" dirty="0">
                <a:highlight>
                  <a:srgbClr val="FFFF00"/>
                </a:highlight>
              </a:rPr>
              <a:t>이를 고려하기 위해 고안</a:t>
            </a:r>
            <a:r>
              <a:rPr lang="ko-KR" altLang="en-US" sz="1200" dirty="0"/>
              <a:t>된 다음과 같은 모형 설정으로부터 오차항의 자기상관에 대한 문제를 제거한 </a:t>
            </a:r>
            <a:r>
              <a:rPr lang="ko-KR" altLang="en-US" sz="1200" dirty="0" err="1"/>
              <a:t>단위근</a:t>
            </a:r>
            <a:r>
              <a:rPr lang="ko-KR" altLang="en-US" sz="1200" dirty="0"/>
              <a:t> </a:t>
            </a:r>
            <a:r>
              <a:rPr lang="ko-KR" altLang="en-US" sz="1200" dirty="0">
                <a:solidFill>
                  <a:srgbClr val="FF0000"/>
                </a:solidFill>
              </a:rPr>
              <a:t>검정을 </a:t>
            </a:r>
            <a:r>
              <a:rPr lang="en-US" altLang="ko-KR" sz="1200" dirty="0">
                <a:solidFill>
                  <a:srgbClr val="FF0000"/>
                </a:solidFill>
              </a:rPr>
              <a:t>ADF </a:t>
            </a:r>
            <a:r>
              <a:rPr lang="ko-KR" altLang="en-US" sz="1200" dirty="0">
                <a:solidFill>
                  <a:srgbClr val="FF0000"/>
                </a:solidFill>
              </a:rPr>
              <a:t>검정이다</a:t>
            </a:r>
            <a:r>
              <a:rPr lang="en-US" altLang="ko-KR" sz="1200" dirty="0"/>
              <a:t>.</a:t>
            </a:r>
          </a:p>
          <a:p>
            <a:endParaRPr lang="ko-KR" altLang="en-US" sz="1200" dirty="0"/>
          </a:p>
          <a:p>
            <a:r>
              <a:rPr lang="en-US" altLang="ko-KR" sz="1200" dirty="0">
                <a:highlight>
                  <a:srgbClr val="00FFFF"/>
                </a:highlight>
              </a:rPr>
              <a:t>KPSS(Kwiatkowski-Phillips-Schmidt-Shin Test) </a:t>
            </a:r>
            <a:r>
              <a:rPr lang="ko-KR" altLang="en-US" sz="1200" dirty="0">
                <a:highlight>
                  <a:srgbClr val="00FFFF"/>
                </a:highlight>
              </a:rPr>
              <a:t>검정</a:t>
            </a:r>
            <a:r>
              <a:rPr lang="ko-KR" altLang="en-US" sz="1200" dirty="0"/>
              <a:t> </a:t>
            </a:r>
          </a:p>
          <a:p>
            <a:r>
              <a:rPr lang="en-US" altLang="ko-KR" sz="1200" dirty="0"/>
              <a:t>KPSS </a:t>
            </a:r>
            <a:r>
              <a:rPr lang="ko-KR" altLang="en-US" sz="1200" dirty="0"/>
              <a:t>검정은 </a:t>
            </a:r>
            <a:r>
              <a:rPr lang="en-US" altLang="ko-KR" sz="1200" dirty="0"/>
              <a:t>1</a:t>
            </a:r>
            <a:r>
              <a:rPr lang="ko-KR" altLang="en-US" sz="1200" dirty="0"/>
              <a:t>종 오류의 발생가능성을 제거한 </a:t>
            </a:r>
            <a:r>
              <a:rPr lang="ko-KR" altLang="en-US" sz="1200" dirty="0" err="1"/>
              <a:t>단위근</a:t>
            </a:r>
            <a:r>
              <a:rPr lang="ko-KR" altLang="en-US" sz="1200" dirty="0"/>
              <a:t> 검정 방법이다</a:t>
            </a:r>
            <a:r>
              <a:rPr lang="en-US" altLang="ko-KR" sz="1200" dirty="0"/>
              <a:t>. </a:t>
            </a:r>
          </a:p>
          <a:p>
            <a:r>
              <a:rPr lang="en-US" altLang="ko-KR" sz="1200" dirty="0"/>
              <a:t>DF </a:t>
            </a:r>
            <a:r>
              <a:rPr lang="ko-KR" altLang="en-US" sz="1200" dirty="0"/>
              <a:t>검정</a:t>
            </a:r>
            <a:r>
              <a:rPr lang="en-US" altLang="ko-KR" sz="1200" dirty="0"/>
              <a:t>, ADF </a:t>
            </a:r>
            <a:r>
              <a:rPr lang="ko-KR" altLang="en-US" sz="1200" dirty="0"/>
              <a:t>검정의 </a:t>
            </a:r>
            <a:r>
              <a:rPr lang="ko-KR" altLang="en-US" sz="1200" dirty="0" err="1"/>
              <a:t>귀무가설은</a:t>
            </a:r>
            <a:r>
              <a:rPr lang="ko-KR" altLang="en-US" sz="1200" dirty="0"/>
              <a:t> 단위근이 존재한다는 것이나</a:t>
            </a:r>
            <a:r>
              <a:rPr lang="en-US" altLang="ko-KR" sz="1200" dirty="0"/>
              <a:t>, KPSS </a:t>
            </a:r>
            <a:r>
              <a:rPr lang="ko-KR" altLang="en-US" sz="1200" dirty="0"/>
              <a:t>검정의 </a:t>
            </a:r>
            <a:r>
              <a:rPr lang="ko-KR" altLang="en-US" sz="1200" dirty="0" err="1"/>
              <a:t>귀무가설은</a:t>
            </a:r>
            <a:r>
              <a:rPr lang="ko-KR" altLang="en-US" sz="1200" dirty="0"/>
              <a:t> 정상 과정 </a:t>
            </a:r>
            <a:r>
              <a:rPr lang="en-US" altLang="ko-KR" sz="1200" dirty="0"/>
              <a:t>(stationary process)</a:t>
            </a:r>
            <a:r>
              <a:rPr lang="ko-KR" altLang="en-US" sz="1200" dirty="0"/>
              <a:t>으로 검정 결과의 해석 시 유의할 필요가 있다</a:t>
            </a:r>
            <a:r>
              <a:rPr lang="en-US" altLang="ko-KR" sz="1200" dirty="0"/>
              <a:t>. </a:t>
            </a:r>
          </a:p>
          <a:p>
            <a:r>
              <a:rPr lang="en-US" altLang="ko-KR" sz="1200" dirty="0">
                <a:sym typeface="Wingdings" panose="05000000000000000000" pitchFamily="2" charset="2"/>
              </a:rPr>
              <a:t> </a:t>
            </a:r>
            <a:r>
              <a:rPr lang="ko-KR" altLang="en-US" sz="1200" dirty="0" err="1"/>
              <a:t>단위근</a:t>
            </a:r>
            <a:r>
              <a:rPr lang="ko-KR" altLang="en-US" sz="1200" dirty="0"/>
              <a:t> 검정과 정상성 검정을 모두 </a:t>
            </a:r>
            <a:r>
              <a:rPr lang="ko-KR" altLang="en-US" sz="1200" dirty="0" err="1"/>
              <a:t>수행함으로서</a:t>
            </a:r>
            <a:r>
              <a:rPr lang="ko-KR" altLang="en-US" sz="1200" dirty="0"/>
              <a:t> 정상 시계열</a:t>
            </a:r>
            <a:r>
              <a:rPr lang="en-US" altLang="ko-KR" sz="1200" dirty="0"/>
              <a:t>, </a:t>
            </a:r>
            <a:r>
              <a:rPr lang="ko-KR" altLang="en-US" sz="1200" dirty="0" err="1"/>
              <a:t>단위근</a:t>
            </a:r>
            <a:r>
              <a:rPr lang="ko-KR" altLang="en-US" sz="1200" dirty="0"/>
              <a:t> 시계열</a:t>
            </a:r>
            <a:r>
              <a:rPr lang="en-US" altLang="ko-KR" sz="1200" dirty="0"/>
              <a:t>, </a:t>
            </a:r>
            <a:r>
              <a:rPr lang="ko-KR" altLang="en-US" sz="1200" dirty="0"/>
              <a:t>또 확실히 식별하기 어려운 시계열을 구분하였다</a:t>
            </a:r>
            <a:r>
              <a:rPr lang="en-US" altLang="ko-KR" sz="1200" dirty="0"/>
              <a:t>.</a:t>
            </a:r>
            <a:endParaRPr lang="ko-KR" altLang="en-US" sz="1200" dirty="0"/>
          </a:p>
          <a:p>
            <a:r>
              <a:rPr lang="en-US" altLang="ko-KR" sz="1200" dirty="0"/>
              <a:t>KPSS </a:t>
            </a:r>
            <a:r>
              <a:rPr lang="ko-KR" altLang="en-US" sz="1200" dirty="0"/>
              <a:t>검정은 단위근의 부재가 정상성 여부에 대한 근거가 되지 못하며 대립가설이 채택되면 그 시계열은 </a:t>
            </a:r>
            <a:r>
              <a:rPr lang="en-US" altLang="ko-KR" sz="1200" dirty="0"/>
              <a:t>trend-stationarity(</a:t>
            </a:r>
            <a:r>
              <a:rPr lang="ko-KR" altLang="en-US" sz="1200" dirty="0"/>
              <a:t>추세를 제거하면 정상성이 되는 시계열</a:t>
            </a:r>
            <a:r>
              <a:rPr lang="en-US" altLang="ko-KR" sz="1200" dirty="0"/>
              <a:t>)</a:t>
            </a:r>
            <a:r>
              <a:rPr lang="ko-KR" altLang="en-US" sz="1200" dirty="0"/>
              <a:t>을 가진다고 할 수 있다</a:t>
            </a:r>
            <a:r>
              <a:rPr lang="en-US" altLang="ko-KR" sz="1200" dirty="0"/>
              <a:t>. </a:t>
            </a:r>
          </a:p>
          <a:p>
            <a:r>
              <a:rPr lang="en-US" altLang="ko-KR" sz="1200" dirty="0">
                <a:sym typeface="Wingdings" panose="05000000000000000000" pitchFamily="2" charset="2"/>
              </a:rPr>
              <a:t> </a:t>
            </a:r>
            <a:r>
              <a:rPr lang="en-US" altLang="ko-KR" sz="1200" dirty="0"/>
              <a:t>KPSS </a:t>
            </a:r>
            <a:r>
              <a:rPr lang="ko-KR" altLang="en-US" sz="1200" dirty="0"/>
              <a:t>검정은 단위근을 가지지 않고 </a:t>
            </a:r>
            <a:r>
              <a:rPr lang="en-US" altLang="ko-KR" sz="1200" dirty="0"/>
              <a:t>Trend- stationary</a:t>
            </a:r>
            <a:r>
              <a:rPr lang="ko-KR" altLang="en-US" sz="1200" dirty="0"/>
              <a:t>인 시계열은 비정상 시계열이라고 판단 가능</a:t>
            </a:r>
            <a:endParaRPr lang="en-US" altLang="ko-KR" sz="1200" b="0" i="0" dirty="0">
              <a:solidFill>
                <a:srgbClr val="555555"/>
              </a:solidFill>
              <a:effectLst/>
              <a:latin typeface="AppleSDGothicNeo"/>
            </a:endParaRPr>
          </a:p>
        </p:txBody>
      </p:sp>
      <p:sp>
        <p:nvSpPr>
          <p:cNvPr id="6" name="직사각형 5">
            <a:extLst>
              <a:ext uri="{FF2B5EF4-FFF2-40B4-BE49-F238E27FC236}">
                <a16:creationId xmlns:a16="http://schemas.microsoft.com/office/drawing/2014/main" id="{5830188D-9F16-4C86-93B5-6AAB9E60A1CA}"/>
              </a:ext>
            </a:extLst>
          </p:cNvPr>
          <p:cNvSpPr/>
          <p:nvPr/>
        </p:nvSpPr>
        <p:spPr>
          <a:xfrm>
            <a:off x="395536" y="6020325"/>
            <a:ext cx="8064896" cy="461665"/>
          </a:xfrm>
          <a:prstGeom prst="rect">
            <a:avLst/>
          </a:prstGeom>
        </p:spPr>
        <p:txBody>
          <a:bodyPr wrap="square">
            <a:spAutoFit/>
          </a:bodyPr>
          <a:lstStyle/>
          <a:p>
            <a:r>
              <a:rPr lang="en-US" altLang="ko-KR" sz="1200" dirty="0"/>
              <a:t>Unit Root Test</a:t>
            </a:r>
            <a:r>
              <a:rPr lang="ko-KR" altLang="en-US" sz="1200" dirty="0"/>
              <a:t>를 기반으로 한 장기 시계열 데이터의 </a:t>
            </a:r>
            <a:r>
              <a:rPr lang="en-US" altLang="ko-KR" sz="1200" dirty="0"/>
              <a:t>non-stationary </a:t>
            </a:r>
            <a:r>
              <a:rPr lang="ko-KR" altLang="en-US" sz="1200" dirty="0"/>
              <a:t>발생에 따른 추세 변화 검정 및 시각화 연구</a:t>
            </a:r>
            <a:r>
              <a:rPr lang="en-US" altLang="ko-KR" sz="1200" dirty="0"/>
              <a:t>1) </a:t>
            </a:r>
            <a:r>
              <a:rPr lang="ko-KR" altLang="en-US" sz="1200" dirty="0"/>
              <a:t>유재성* </a:t>
            </a:r>
            <a:r>
              <a:rPr lang="en-US" altLang="ko-KR" sz="1200" dirty="0"/>
              <a:t>, </a:t>
            </a:r>
            <a:r>
              <a:rPr lang="ko-KR" altLang="en-US" sz="1200" dirty="0" err="1"/>
              <a:t>주재걸</a:t>
            </a:r>
            <a:r>
              <a:rPr lang="ko-KR" altLang="en-US" sz="1200" dirty="0"/>
              <a:t>* * 고려대학교 컴퓨터학과 </a:t>
            </a:r>
            <a:r>
              <a:rPr lang="en-US" altLang="ko-KR" sz="1200" dirty="0"/>
              <a:t>2019  </a:t>
            </a:r>
            <a:r>
              <a:rPr lang="ko-KR" altLang="en-US" sz="1200" dirty="0"/>
              <a:t>참조</a:t>
            </a:r>
          </a:p>
        </p:txBody>
      </p:sp>
      <p:sp>
        <p:nvSpPr>
          <p:cNvPr id="7" name="직사각형 6">
            <a:extLst>
              <a:ext uri="{FF2B5EF4-FFF2-40B4-BE49-F238E27FC236}">
                <a16:creationId xmlns:a16="http://schemas.microsoft.com/office/drawing/2014/main" id="{C044CACB-1BE5-428C-869D-E723B97B47C1}"/>
              </a:ext>
            </a:extLst>
          </p:cNvPr>
          <p:cNvSpPr/>
          <p:nvPr/>
        </p:nvSpPr>
        <p:spPr>
          <a:xfrm>
            <a:off x="539552" y="1113968"/>
            <a:ext cx="2880320" cy="338554"/>
          </a:xfrm>
          <a:prstGeom prst="rect">
            <a:avLst/>
          </a:prstGeom>
          <a:solidFill>
            <a:schemeClr val="accent1">
              <a:lumMod val="20000"/>
              <a:lumOff val="80000"/>
            </a:schemeClr>
          </a:solidFill>
        </p:spPr>
        <p:txBody>
          <a:bodyPr wrap="square">
            <a:spAutoFit/>
          </a:bodyPr>
          <a:lstStyle/>
          <a:p>
            <a:r>
              <a:rPr lang="en-US" altLang="ko-KR" sz="1600" dirty="0"/>
              <a:t>Unit Root Test(</a:t>
            </a:r>
            <a:r>
              <a:rPr lang="ko-KR" altLang="en-US" sz="1600" dirty="0" err="1"/>
              <a:t>단위근</a:t>
            </a:r>
            <a:r>
              <a:rPr lang="ko-KR" altLang="en-US" sz="1600" dirty="0"/>
              <a:t> 검정</a:t>
            </a:r>
            <a:r>
              <a:rPr lang="en-US" altLang="ko-KR" sz="1600" dirty="0"/>
              <a:t>) </a:t>
            </a:r>
            <a:endParaRPr lang="ko-KR" altLang="en-US" sz="1600" dirty="0"/>
          </a:p>
        </p:txBody>
      </p:sp>
      <p:sp>
        <p:nvSpPr>
          <p:cNvPr id="8" name="직사각형 7">
            <a:extLst>
              <a:ext uri="{FF2B5EF4-FFF2-40B4-BE49-F238E27FC236}">
                <a16:creationId xmlns:a16="http://schemas.microsoft.com/office/drawing/2014/main" id="{B84E0B7D-0316-4246-8A57-78121C2102E5}"/>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2161131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C237574-A195-4107-ABF9-0E1E44CE71BE}"/>
              </a:ext>
            </a:extLst>
          </p:cNvPr>
          <p:cNvSpPr/>
          <p:nvPr/>
        </p:nvSpPr>
        <p:spPr>
          <a:xfrm>
            <a:off x="526307" y="1079274"/>
            <a:ext cx="8280920" cy="1231106"/>
          </a:xfrm>
          <a:prstGeom prst="rect">
            <a:avLst/>
          </a:prstGeom>
        </p:spPr>
        <p:txBody>
          <a:bodyPr wrap="square">
            <a:spAutoFit/>
          </a:bodyPr>
          <a:lstStyle/>
          <a:p>
            <a:r>
              <a:rPr lang="en-US" altLang="ko-KR" sz="1400" b="1" dirty="0">
                <a:solidFill>
                  <a:srgbClr val="373A3C"/>
                </a:solidFill>
                <a:highlight>
                  <a:srgbClr val="FFFF00"/>
                </a:highlight>
                <a:latin typeface="Open Sans"/>
              </a:rPr>
              <a:t>Time-series analysis</a:t>
            </a:r>
            <a:endParaRPr lang="ko-KR" altLang="en-US" sz="1400" b="1" dirty="0">
              <a:highlight>
                <a:srgbClr val="FFFF00"/>
              </a:highlight>
            </a:endParaRPr>
          </a:p>
          <a:p>
            <a:r>
              <a:rPr lang="ko-KR" altLang="en-US" sz="1200" dirty="0">
                <a:solidFill>
                  <a:srgbClr val="373A3C"/>
                </a:solidFill>
                <a:latin typeface="Open Sans"/>
              </a:rPr>
              <a:t> </a:t>
            </a:r>
            <a:r>
              <a:rPr lang="en-US" altLang="ko-KR" sz="1200" dirty="0">
                <a:solidFill>
                  <a:srgbClr val="373A3C"/>
                </a:solidFill>
                <a:latin typeface="Open Sans"/>
              </a:rPr>
              <a:t>: </a:t>
            </a:r>
            <a:r>
              <a:rPr lang="ko-KR" altLang="en-US" sz="1200" dirty="0">
                <a:solidFill>
                  <a:srgbClr val="373A3C"/>
                </a:solidFill>
                <a:latin typeface="Open Sans"/>
              </a:rPr>
              <a:t>시계열</a:t>
            </a:r>
            <a:r>
              <a:rPr lang="en-US" altLang="ko-KR" sz="1200" dirty="0">
                <a:solidFill>
                  <a:srgbClr val="373A3C"/>
                </a:solidFill>
                <a:latin typeface="Open Sans"/>
              </a:rPr>
              <a:t>(</a:t>
            </a:r>
            <a:r>
              <a:rPr lang="ko-KR" altLang="en-US" sz="1200" dirty="0">
                <a:solidFill>
                  <a:srgbClr val="373A3C"/>
                </a:solidFill>
                <a:latin typeface="Open Sans"/>
              </a:rPr>
              <a:t>시간의 흐름에 따라 기록된 것</a:t>
            </a:r>
            <a:r>
              <a:rPr lang="en-US" altLang="ko-KR" sz="1200" dirty="0">
                <a:solidFill>
                  <a:srgbClr val="373A3C"/>
                </a:solidFill>
                <a:latin typeface="Open Sans"/>
              </a:rPr>
              <a:t>) </a:t>
            </a:r>
            <a:r>
              <a:rPr lang="ko-KR" altLang="en-US" sz="1200" dirty="0">
                <a:solidFill>
                  <a:srgbClr val="373A3C"/>
                </a:solidFill>
                <a:latin typeface="Open Sans"/>
              </a:rPr>
              <a:t>자료</a:t>
            </a:r>
            <a:r>
              <a:rPr lang="en-US" altLang="ko-KR" sz="1200" dirty="0">
                <a:solidFill>
                  <a:srgbClr val="373A3C"/>
                </a:solidFill>
                <a:latin typeface="Open Sans"/>
              </a:rPr>
              <a:t>(data)</a:t>
            </a:r>
            <a:r>
              <a:rPr lang="ko-KR" altLang="en-US" sz="1200" dirty="0">
                <a:solidFill>
                  <a:srgbClr val="373A3C"/>
                </a:solidFill>
                <a:latin typeface="Open Sans"/>
              </a:rPr>
              <a:t>를 분석하고 여러 </a:t>
            </a:r>
            <a:r>
              <a:rPr lang="ko-KR" altLang="en-US" sz="1200" dirty="0" err="1">
                <a:solidFill>
                  <a:srgbClr val="0275D8"/>
                </a:solidFill>
                <a:latin typeface="Open Sans"/>
                <a:hlinkClick r:id="rId2" tooltip="변수"/>
              </a:rPr>
              <a:t>변수</a:t>
            </a:r>
            <a:r>
              <a:rPr lang="ko-KR" altLang="en-US" sz="1200" dirty="0" err="1">
                <a:solidFill>
                  <a:srgbClr val="373A3C"/>
                </a:solidFill>
                <a:latin typeface="Open Sans"/>
              </a:rPr>
              <a:t>들간의</a:t>
            </a:r>
            <a:r>
              <a:rPr lang="ko-KR" altLang="en-US" sz="1200" dirty="0">
                <a:solidFill>
                  <a:srgbClr val="373A3C"/>
                </a:solidFill>
                <a:latin typeface="Open Sans"/>
              </a:rPr>
              <a:t> 인과관계를 분석하는 방법론</a:t>
            </a:r>
            <a:endParaRPr lang="en-US" altLang="ko-KR" sz="1200" dirty="0">
              <a:solidFill>
                <a:srgbClr val="373A3C"/>
              </a:solidFill>
              <a:latin typeface="Open Sans"/>
            </a:endParaRPr>
          </a:p>
          <a:p>
            <a:pPr marL="285750" indent="-285750">
              <a:buFont typeface="Wingdings" panose="05000000000000000000" pitchFamily="2" charset="2"/>
              <a:buChar char="à"/>
            </a:pPr>
            <a:r>
              <a:rPr lang="ko-KR" altLang="en-US" sz="1200" dirty="0"/>
              <a:t>시계열분석과 횡단면분석의 성격을 결합하면 </a:t>
            </a:r>
            <a:r>
              <a:rPr lang="ko-KR" altLang="en-US" sz="1200" u="sng" dirty="0">
                <a:hlinkClick r:id="rId3" tooltip="패널분석"/>
              </a:rPr>
              <a:t>패널분석</a:t>
            </a:r>
            <a:endParaRPr lang="en-US" altLang="ko-KR" sz="1200" u="sng" dirty="0"/>
          </a:p>
          <a:p>
            <a:endParaRPr lang="en-US" altLang="ko-KR" sz="1200" dirty="0">
              <a:solidFill>
                <a:srgbClr val="333333"/>
              </a:solidFill>
              <a:highlight>
                <a:srgbClr val="FFFF00"/>
              </a:highlight>
              <a:latin typeface="AppleSDGothicNeo-Regular"/>
            </a:endParaRPr>
          </a:p>
          <a:p>
            <a:r>
              <a:rPr lang="en-US" altLang="ko-KR" sz="1200" dirty="0" err="1">
                <a:solidFill>
                  <a:srgbClr val="333333"/>
                </a:solidFill>
                <a:highlight>
                  <a:srgbClr val="FFFF00"/>
                </a:highlight>
                <a:latin typeface="AppleSDGothicNeo-Regular"/>
              </a:rPr>
              <a:t>univaritate</a:t>
            </a:r>
            <a:r>
              <a:rPr lang="en-US" altLang="ko-KR" sz="1200" dirty="0">
                <a:solidFill>
                  <a:srgbClr val="333333"/>
                </a:solidFill>
                <a:highlight>
                  <a:srgbClr val="FFFF00"/>
                </a:highlight>
                <a:latin typeface="AppleSDGothicNeo-Regular"/>
              </a:rPr>
              <a:t> time series (</a:t>
            </a:r>
            <a:r>
              <a:rPr lang="ko-KR" altLang="en-US" sz="1200" dirty="0" err="1">
                <a:solidFill>
                  <a:srgbClr val="333333"/>
                </a:solidFill>
                <a:highlight>
                  <a:srgbClr val="FFFF00"/>
                </a:highlight>
                <a:latin typeface="AppleSDGothicNeo-Regular"/>
              </a:rPr>
              <a:t>단변량</a:t>
            </a:r>
            <a:r>
              <a:rPr lang="en-US" altLang="ko-KR" sz="1200" dirty="0">
                <a:solidFill>
                  <a:srgbClr val="333333"/>
                </a:solidFill>
                <a:highlight>
                  <a:srgbClr val="FFFF00"/>
                </a:highlight>
                <a:latin typeface="AppleSDGothicNeo-Regular"/>
              </a:rPr>
              <a:t>, </a:t>
            </a:r>
            <a:r>
              <a:rPr lang="ko-KR" altLang="en-US" sz="1200" dirty="0" err="1">
                <a:solidFill>
                  <a:srgbClr val="333333"/>
                </a:solidFill>
                <a:highlight>
                  <a:srgbClr val="FFFF00"/>
                </a:highlight>
                <a:latin typeface="AppleSDGothicNeo-Regular"/>
              </a:rPr>
              <a:t>일변량</a:t>
            </a:r>
            <a:r>
              <a:rPr lang="ko-KR" altLang="en-US" sz="1200" dirty="0">
                <a:solidFill>
                  <a:srgbClr val="333333"/>
                </a:solidFill>
                <a:highlight>
                  <a:srgbClr val="FFFF00"/>
                </a:highlight>
                <a:latin typeface="AppleSDGothicNeo-Regular"/>
              </a:rPr>
              <a:t> 시계열 분석</a:t>
            </a:r>
            <a:r>
              <a:rPr lang="en-US" altLang="ko-KR" sz="1200" dirty="0">
                <a:solidFill>
                  <a:srgbClr val="333333"/>
                </a:solidFill>
                <a:highlight>
                  <a:srgbClr val="FFFF00"/>
                </a:highlight>
                <a:latin typeface="AppleSDGothicNeo-Regular"/>
              </a:rPr>
              <a:t>)</a:t>
            </a:r>
            <a:endParaRPr lang="en-US" altLang="ko-KR" sz="1200" u="sng" dirty="0">
              <a:highlight>
                <a:srgbClr val="FFFF00"/>
              </a:highlight>
            </a:endParaRPr>
          </a:p>
          <a:p>
            <a:pPr marL="285750" indent="-285750">
              <a:buFont typeface="Wingdings" panose="05000000000000000000" pitchFamily="2" charset="2"/>
              <a:buChar char="à"/>
            </a:pPr>
            <a:r>
              <a:rPr lang="ko-KR" altLang="en-US" sz="1200" dirty="0"/>
              <a:t>시간대에 따라 변하는 추이를 </a:t>
            </a:r>
            <a:r>
              <a:rPr lang="ko-KR" altLang="en-US" sz="1200" dirty="0">
                <a:highlight>
                  <a:srgbClr val="FFFF00"/>
                </a:highlight>
              </a:rPr>
              <a:t>자기의 </a:t>
            </a:r>
            <a:r>
              <a:rPr lang="ko-KR" altLang="en-US" sz="1200" dirty="0" err="1">
                <a:highlight>
                  <a:srgbClr val="FFFF00"/>
                </a:highlight>
              </a:rPr>
              <a:t>과거데이타를</a:t>
            </a:r>
            <a:r>
              <a:rPr lang="ko-KR" altLang="en-US" sz="1200" dirty="0">
                <a:highlight>
                  <a:srgbClr val="FFFF00"/>
                </a:highlight>
              </a:rPr>
              <a:t> </a:t>
            </a:r>
            <a:r>
              <a:rPr lang="ko-KR" altLang="en-US" sz="1200" dirty="0"/>
              <a:t>이용해서 분석</a:t>
            </a:r>
          </a:p>
        </p:txBody>
      </p:sp>
      <p:sp>
        <p:nvSpPr>
          <p:cNvPr id="6" name="직사각형 5">
            <a:extLst>
              <a:ext uri="{FF2B5EF4-FFF2-40B4-BE49-F238E27FC236}">
                <a16:creationId xmlns:a16="http://schemas.microsoft.com/office/drawing/2014/main" id="{75922C21-75A6-40CF-90A7-3B5220D7558C}"/>
              </a:ext>
            </a:extLst>
          </p:cNvPr>
          <p:cNvSpPr/>
          <p:nvPr/>
        </p:nvSpPr>
        <p:spPr>
          <a:xfrm>
            <a:off x="554341" y="2568386"/>
            <a:ext cx="7916942" cy="1261884"/>
          </a:xfrm>
          <a:prstGeom prst="rect">
            <a:avLst/>
          </a:prstGeom>
        </p:spPr>
        <p:txBody>
          <a:bodyPr wrap="square">
            <a:spAutoFit/>
          </a:bodyPr>
          <a:lstStyle/>
          <a:p>
            <a:r>
              <a:rPr lang="ko-KR" altLang="en-US" sz="1400" dirty="0" err="1">
                <a:solidFill>
                  <a:srgbClr val="373A3C"/>
                </a:solidFill>
                <a:latin typeface="Open Sans"/>
              </a:rPr>
              <a:t>일변량</a:t>
            </a:r>
            <a:r>
              <a:rPr lang="en-US" altLang="ko-KR" sz="1400" dirty="0">
                <a:solidFill>
                  <a:srgbClr val="373A3C"/>
                </a:solidFill>
                <a:latin typeface="Open Sans"/>
              </a:rPr>
              <a:t>(</a:t>
            </a:r>
            <a:r>
              <a:rPr lang="ko-KR" altLang="en-US" sz="1400" dirty="0" err="1">
                <a:solidFill>
                  <a:srgbClr val="373A3C"/>
                </a:solidFill>
                <a:latin typeface="Open Sans"/>
              </a:rPr>
              <a:t>단변량</a:t>
            </a:r>
            <a:r>
              <a:rPr lang="en-US" altLang="ko-KR" sz="1400" dirty="0">
                <a:solidFill>
                  <a:srgbClr val="373A3C"/>
                </a:solidFill>
                <a:latin typeface="Open Sans"/>
              </a:rPr>
              <a:t>)</a:t>
            </a:r>
            <a:r>
              <a:rPr lang="ko-KR" altLang="en-US" sz="1400" dirty="0">
                <a:solidFill>
                  <a:srgbClr val="373A3C"/>
                </a:solidFill>
                <a:latin typeface="Open Sans"/>
              </a:rPr>
              <a:t> 정상시계열 모형</a:t>
            </a:r>
            <a:r>
              <a:rPr lang="en-US" altLang="ko-KR" sz="1400" dirty="0"/>
              <a:t> </a:t>
            </a:r>
            <a:r>
              <a:rPr lang="en-US" altLang="ko-KR" sz="1400" dirty="0">
                <a:highlight>
                  <a:srgbClr val="FFFF00"/>
                </a:highlight>
              </a:rPr>
              <a:t>(</a:t>
            </a:r>
            <a:r>
              <a:rPr lang="en-US" altLang="ko-KR" sz="1400" dirty="0" err="1">
                <a:highlight>
                  <a:srgbClr val="FFFF00"/>
                </a:highlight>
              </a:rPr>
              <a:t>univaritate</a:t>
            </a:r>
            <a:r>
              <a:rPr lang="en-US" altLang="ko-KR" sz="1400" dirty="0">
                <a:highlight>
                  <a:srgbClr val="FFFF00"/>
                </a:highlight>
              </a:rPr>
              <a:t> time series) </a:t>
            </a:r>
            <a:endParaRPr lang="en-US" altLang="ko-KR" sz="1400" dirty="0">
              <a:solidFill>
                <a:srgbClr val="373A3C"/>
              </a:solidFill>
              <a:highlight>
                <a:srgbClr val="FFFF00"/>
              </a:highlight>
              <a:latin typeface="Open Sans"/>
            </a:endParaRPr>
          </a:p>
          <a:p>
            <a:pPr marL="285750" indent="-285750">
              <a:buFont typeface="Wingdings" panose="05000000000000000000" pitchFamily="2" charset="2"/>
              <a:buChar char="§"/>
            </a:pPr>
            <a:r>
              <a:rPr lang="ko-KR" altLang="en-US" sz="1200" dirty="0">
                <a:solidFill>
                  <a:srgbClr val="373A3C"/>
                </a:solidFill>
                <a:latin typeface="Open Sans"/>
              </a:rPr>
              <a:t>자기회귀</a:t>
            </a:r>
            <a:r>
              <a:rPr lang="en-US" altLang="ko-KR" sz="1200" dirty="0">
                <a:solidFill>
                  <a:srgbClr val="373A3C"/>
                </a:solidFill>
                <a:latin typeface="Open Sans"/>
              </a:rPr>
              <a:t>(auto regression; AR) </a:t>
            </a:r>
          </a:p>
          <a:p>
            <a:pPr marL="171450" indent="-171450">
              <a:buFont typeface="Wingdings" panose="05000000000000000000" pitchFamily="2" charset="2"/>
              <a:buChar char="§"/>
            </a:pPr>
            <a:r>
              <a:rPr lang="ko-KR" altLang="en-US" sz="1200" dirty="0">
                <a:solidFill>
                  <a:srgbClr val="0275D8"/>
                </a:solidFill>
                <a:latin typeface="Open Sans"/>
                <a:hlinkClick r:id="rId4" tooltip="이동평균선"/>
              </a:rPr>
              <a:t>이동평균법</a:t>
            </a:r>
            <a:r>
              <a:rPr lang="en-US" altLang="ko-KR" sz="1200" dirty="0">
                <a:solidFill>
                  <a:srgbClr val="373A3C"/>
                </a:solidFill>
                <a:latin typeface="Open Sans"/>
              </a:rPr>
              <a:t>(moving average model :MA), </a:t>
            </a:r>
          </a:p>
          <a:p>
            <a:pPr marL="171450" indent="-171450">
              <a:buFont typeface="Wingdings" panose="05000000000000000000" pitchFamily="2" charset="2"/>
              <a:buChar char="§"/>
            </a:pPr>
            <a:r>
              <a:rPr lang="en-US" altLang="ko-KR" sz="1200" dirty="0">
                <a:solidFill>
                  <a:srgbClr val="373A3C"/>
                </a:solidFill>
                <a:latin typeface="Open Sans"/>
              </a:rPr>
              <a:t>naive methods, simple exponential smoothing, Box-Jenkins methods </a:t>
            </a:r>
            <a:r>
              <a:rPr lang="ko-KR" altLang="en-US" sz="1200" dirty="0">
                <a:solidFill>
                  <a:srgbClr val="373A3C"/>
                </a:solidFill>
                <a:latin typeface="Open Sans"/>
              </a:rPr>
              <a:t>등</a:t>
            </a:r>
            <a:br>
              <a:rPr lang="ko-KR" altLang="en-US" sz="1200" dirty="0"/>
            </a:br>
            <a:r>
              <a:rPr lang="ko-KR" altLang="en-US" sz="1200" dirty="0">
                <a:solidFill>
                  <a:srgbClr val="373A3C"/>
                </a:solidFill>
                <a:latin typeface="Open Sans"/>
              </a:rPr>
              <a:t>스펙트럼 분석</a:t>
            </a:r>
            <a:r>
              <a:rPr lang="en-US" altLang="ko-KR" sz="1200" dirty="0">
                <a:solidFill>
                  <a:srgbClr val="373A3C"/>
                </a:solidFill>
                <a:latin typeface="Open Sans"/>
              </a:rPr>
              <a:t>, </a:t>
            </a:r>
            <a:r>
              <a:rPr lang="ko-KR" altLang="en-US" sz="1200" dirty="0" err="1">
                <a:solidFill>
                  <a:srgbClr val="373A3C"/>
                </a:solidFill>
                <a:latin typeface="Open Sans"/>
              </a:rPr>
              <a:t>조건부이분산성</a:t>
            </a:r>
            <a:r>
              <a:rPr lang="en-US" altLang="ko-KR" sz="1200" dirty="0">
                <a:solidFill>
                  <a:srgbClr val="373A3C"/>
                </a:solidFill>
                <a:latin typeface="Open Sans"/>
              </a:rPr>
              <a:t>(ARCH, </a:t>
            </a:r>
            <a:r>
              <a:rPr lang="en-US" altLang="ko-KR" sz="1200" dirty="0">
                <a:solidFill>
                  <a:srgbClr val="0275D8"/>
                </a:solidFill>
                <a:latin typeface="Open Sans"/>
                <a:hlinkClick r:id="rId5" tooltip="GARCH"/>
              </a:rPr>
              <a:t>GARCH</a:t>
            </a:r>
            <a:r>
              <a:rPr lang="en-US" altLang="ko-KR" sz="1200" dirty="0">
                <a:solidFill>
                  <a:srgbClr val="373A3C"/>
                </a:solidFill>
                <a:latin typeface="Open Sans"/>
              </a:rPr>
              <a:t>) </a:t>
            </a:r>
            <a:r>
              <a:rPr lang="ko-KR" altLang="en-US" sz="1200" dirty="0">
                <a:solidFill>
                  <a:srgbClr val="373A3C"/>
                </a:solidFill>
                <a:latin typeface="Open Sans"/>
              </a:rPr>
              <a:t>모형 등</a:t>
            </a:r>
            <a:endParaRPr lang="en-US" altLang="ko-KR" sz="1200" dirty="0">
              <a:solidFill>
                <a:srgbClr val="373A3C"/>
              </a:solidFill>
              <a:latin typeface="Open Sans"/>
            </a:endParaRPr>
          </a:p>
          <a:p>
            <a:pPr marL="171450" indent="-171450">
              <a:buFont typeface="Wingdings" panose="05000000000000000000" pitchFamily="2" charset="2"/>
              <a:buChar char="§"/>
            </a:pPr>
            <a:r>
              <a:rPr lang="ko-KR" altLang="en-US" sz="1200" dirty="0">
                <a:solidFill>
                  <a:srgbClr val="373A3C"/>
                </a:solidFill>
                <a:latin typeface="Open Sans"/>
              </a:rPr>
              <a:t>자기회귀 이동평균모형</a:t>
            </a:r>
            <a:r>
              <a:rPr lang="en-US" altLang="ko-KR" sz="1200" dirty="0">
                <a:solidFill>
                  <a:srgbClr val="373A3C"/>
                </a:solidFill>
                <a:latin typeface="Open Sans"/>
              </a:rPr>
              <a:t>(autoregressive moving average model; </a:t>
            </a:r>
            <a:r>
              <a:rPr lang="ko-KR" altLang="en-US" sz="1200" dirty="0">
                <a:solidFill>
                  <a:srgbClr val="373A3C"/>
                </a:solidFill>
                <a:latin typeface="Open Sans"/>
              </a:rPr>
              <a:t>이하 </a:t>
            </a:r>
            <a:r>
              <a:rPr lang="en-US" altLang="ko-KR" sz="1200" dirty="0">
                <a:solidFill>
                  <a:srgbClr val="373A3C"/>
                </a:solidFill>
                <a:latin typeface="Open Sans"/>
              </a:rPr>
              <a:t>ARMA)</a:t>
            </a:r>
            <a:endParaRPr lang="ko-KR" altLang="en-US" sz="1200" dirty="0"/>
          </a:p>
        </p:txBody>
      </p:sp>
      <p:sp>
        <p:nvSpPr>
          <p:cNvPr id="7" name="직사각형 6">
            <a:extLst>
              <a:ext uri="{FF2B5EF4-FFF2-40B4-BE49-F238E27FC236}">
                <a16:creationId xmlns:a16="http://schemas.microsoft.com/office/drawing/2014/main" id="{26F222E9-B7D5-4BC2-9765-4E79C7940BAA}"/>
              </a:ext>
            </a:extLst>
          </p:cNvPr>
          <p:cNvSpPr/>
          <p:nvPr/>
        </p:nvSpPr>
        <p:spPr>
          <a:xfrm>
            <a:off x="690765" y="3861048"/>
            <a:ext cx="2346733" cy="369332"/>
          </a:xfrm>
          <a:prstGeom prst="rect">
            <a:avLst/>
          </a:prstGeom>
        </p:spPr>
        <p:txBody>
          <a:bodyPr wrap="none">
            <a:spAutoFit/>
          </a:bodyPr>
          <a:lstStyle/>
          <a:p>
            <a:r>
              <a:rPr lang="en-US" altLang="ko-KR" dirty="0">
                <a:solidFill>
                  <a:srgbClr val="373A3C"/>
                </a:solidFill>
                <a:latin typeface="Open Sans"/>
              </a:rPr>
              <a:t>stationary time series</a:t>
            </a:r>
            <a:endParaRPr lang="ko-KR" altLang="en-US" dirty="0"/>
          </a:p>
        </p:txBody>
      </p:sp>
      <p:sp>
        <p:nvSpPr>
          <p:cNvPr id="8" name="직사각형 7">
            <a:extLst>
              <a:ext uri="{FF2B5EF4-FFF2-40B4-BE49-F238E27FC236}">
                <a16:creationId xmlns:a16="http://schemas.microsoft.com/office/drawing/2014/main" id="{F6A7BA38-AD95-48C5-9417-A1A02FB9BB2A}"/>
              </a:ext>
            </a:extLst>
          </p:cNvPr>
          <p:cNvSpPr/>
          <p:nvPr/>
        </p:nvSpPr>
        <p:spPr>
          <a:xfrm>
            <a:off x="526307" y="4230380"/>
            <a:ext cx="8004164" cy="1292662"/>
          </a:xfrm>
          <a:prstGeom prst="rect">
            <a:avLst/>
          </a:prstGeom>
        </p:spPr>
        <p:txBody>
          <a:bodyPr wrap="square">
            <a:spAutoFit/>
          </a:bodyPr>
          <a:lstStyle/>
          <a:p>
            <a:r>
              <a:rPr lang="ko-KR" altLang="en-US" sz="1200" dirty="0">
                <a:solidFill>
                  <a:srgbClr val="373A3C"/>
                </a:solidFill>
                <a:latin typeface="Open Sans"/>
              </a:rPr>
              <a:t>약정상시계열</a:t>
            </a:r>
            <a:r>
              <a:rPr lang="en-US" altLang="ko-KR" sz="1200" dirty="0">
                <a:solidFill>
                  <a:srgbClr val="373A3C"/>
                </a:solidFill>
                <a:latin typeface="Open Sans"/>
              </a:rPr>
              <a:t>(weak stationary time series)</a:t>
            </a:r>
            <a:r>
              <a:rPr lang="ko-KR" altLang="en-US" sz="1200" dirty="0">
                <a:solidFill>
                  <a:srgbClr val="373A3C"/>
                </a:solidFill>
                <a:latin typeface="Open Sans"/>
              </a:rPr>
              <a:t> 세가지 조건 만족하는 시계열</a:t>
            </a:r>
            <a:endParaRPr lang="en-US" altLang="ko-KR" sz="1200" dirty="0">
              <a:solidFill>
                <a:srgbClr val="373A3C"/>
              </a:solidFill>
              <a:latin typeface="Open Sans"/>
            </a:endParaRPr>
          </a:p>
          <a:p>
            <a:r>
              <a:rPr lang="en-US" altLang="ko-KR" sz="1200" dirty="0"/>
              <a:t>1) </a:t>
            </a:r>
            <a:r>
              <a:rPr lang="ko-KR" altLang="en-US" sz="1200" dirty="0"/>
              <a:t>임의의 </a:t>
            </a:r>
            <a:r>
              <a:rPr lang="en-US" altLang="ko-KR" sz="1200" dirty="0"/>
              <a:t>t</a:t>
            </a:r>
            <a:r>
              <a:rPr lang="ko-KR" altLang="en-US" sz="1200" dirty="0"/>
              <a:t>에 대하여 </a:t>
            </a:r>
            <a:r>
              <a:rPr lang="en-US" altLang="ko-KR" sz="1200" dirty="0"/>
              <a:t>E(X_{t})=</a:t>
            </a:r>
            <a:r>
              <a:rPr lang="en-US" altLang="ko-KR" sz="1200" i="1" dirty="0"/>
              <a:t>E</a:t>
            </a:r>
            <a:r>
              <a:rPr lang="en-US" altLang="ko-KR" sz="1200" dirty="0"/>
              <a:t>(</a:t>
            </a:r>
            <a:r>
              <a:rPr lang="en-US" altLang="ko-KR" sz="1200" i="1" dirty="0" err="1"/>
              <a:t>Xt</a:t>
            </a:r>
            <a:r>
              <a:rPr lang="ko-KR" altLang="en-US" sz="1200" dirty="0"/>
              <a:t>​</a:t>
            </a:r>
            <a:r>
              <a:rPr lang="en-US" altLang="ko-KR" sz="1200" dirty="0"/>
              <a:t>)=</a:t>
            </a:r>
            <a:r>
              <a:rPr lang="en-US" altLang="ko-KR" sz="1200" i="1" dirty="0"/>
              <a:t>μ</a:t>
            </a:r>
            <a:endParaRPr lang="ko-KR" altLang="en-US" sz="1200" dirty="0"/>
          </a:p>
          <a:p>
            <a:r>
              <a:rPr lang="en-US" altLang="ko-KR" sz="1200" dirty="0"/>
              <a:t>2) </a:t>
            </a:r>
            <a:r>
              <a:rPr lang="ko-KR" altLang="en-US" sz="1200" dirty="0"/>
              <a:t>임의의 </a:t>
            </a:r>
            <a:r>
              <a:rPr lang="en-US" altLang="ko-KR" sz="1200" dirty="0"/>
              <a:t>t</a:t>
            </a:r>
            <a:r>
              <a:rPr lang="ko-KR" altLang="en-US" sz="1200" dirty="0"/>
              <a:t>에 대하여  </a:t>
            </a:r>
            <a:r>
              <a:rPr lang="en-US" altLang="ko-KR" sz="1200" dirty="0"/>
              <a:t>Var(</a:t>
            </a:r>
            <a:r>
              <a:rPr lang="en-US" altLang="ko-KR" sz="1200" i="1" dirty="0" err="1"/>
              <a:t>Xt</a:t>
            </a:r>
            <a:r>
              <a:rPr lang="ko-KR" altLang="en-US" sz="1200" dirty="0"/>
              <a:t>​</a:t>
            </a:r>
            <a:r>
              <a:rPr lang="en-US" altLang="ko-KR" sz="1200" dirty="0"/>
              <a:t>)&lt;∞</a:t>
            </a:r>
            <a:endParaRPr lang="ko-KR" altLang="en-US" sz="1200" dirty="0"/>
          </a:p>
          <a:p>
            <a:r>
              <a:rPr lang="en-US" altLang="ko-KR" sz="1200" dirty="0"/>
              <a:t>3) </a:t>
            </a:r>
            <a:r>
              <a:rPr lang="ko-KR" altLang="en-US" sz="1200" dirty="0"/>
              <a:t>임의의 </a:t>
            </a:r>
            <a:r>
              <a:rPr lang="en-US" altLang="ko-KR" sz="1200" dirty="0"/>
              <a:t>t, h</a:t>
            </a:r>
            <a:r>
              <a:rPr lang="ko-KR" altLang="en-US" sz="1200" dirty="0"/>
              <a:t>에 대하여 </a:t>
            </a:r>
            <a:r>
              <a:rPr lang="en-US" altLang="ko-KR" sz="1200" dirty="0" err="1"/>
              <a:t>Cov</a:t>
            </a:r>
            <a:r>
              <a:rPr lang="en-US" altLang="ko-KR" sz="1200" dirty="0"/>
              <a:t>(</a:t>
            </a:r>
            <a:r>
              <a:rPr lang="en-US" altLang="ko-KR" sz="1200" i="1" dirty="0" err="1"/>
              <a:t>Xt</a:t>
            </a:r>
            <a:r>
              <a:rPr lang="en-US" altLang="ko-KR" sz="1200" dirty="0" err="1"/>
              <a:t>+</a:t>
            </a:r>
            <a:r>
              <a:rPr lang="en-US" altLang="ko-KR" sz="1200" i="1" dirty="0" err="1"/>
              <a:t>h</a:t>
            </a:r>
            <a:r>
              <a:rPr lang="ko-KR" altLang="en-US" sz="1200" dirty="0"/>
              <a:t>​</a:t>
            </a:r>
            <a:r>
              <a:rPr lang="en-US" altLang="ko-KR" sz="1200" dirty="0"/>
              <a:t>,</a:t>
            </a:r>
            <a:r>
              <a:rPr lang="en-US" altLang="ko-KR" sz="1200" i="1" dirty="0" err="1"/>
              <a:t>Xt</a:t>
            </a:r>
            <a:r>
              <a:rPr lang="ko-KR" altLang="en-US" sz="1200" dirty="0"/>
              <a:t>​</a:t>
            </a:r>
            <a:r>
              <a:rPr lang="en-US" altLang="ko-KR" sz="1200" dirty="0"/>
              <a:t>)=</a:t>
            </a:r>
            <a:r>
              <a:rPr lang="en-US" altLang="ko-KR" sz="1200" i="1" dirty="0"/>
              <a:t>γ</a:t>
            </a:r>
            <a:r>
              <a:rPr lang="en-US" altLang="ko-KR" sz="1200" dirty="0"/>
              <a:t>(</a:t>
            </a:r>
            <a:r>
              <a:rPr lang="en-US" altLang="ko-KR" sz="1200" i="1" dirty="0"/>
              <a:t>h</a:t>
            </a:r>
            <a:r>
              <a:rPr lang="en-US" altLang="ko-KR" sz="1200" dirty="0"/>
              <a:t>)</a:t>
            </a:r>
            <a:r>
              <a:rPr lang="ko-KR" altLang="en-US" sz="1200" dirty="0"/>
              <a:t> </a:t>
            </a:r>
            <a:r>
              <a:rPr lang="en-US" altLang="ko-KR" sz="1200" dirty="0"/>
              <a:t>(</a:t>
            </a:r>
            <a:r>
              <a:rPr lang="ko-KR" altLang="en-US" sz="1200" dirty="0"/>
              <a:t>즉</a:t>
            </a:r>
            <a:r>
              <a:rPr lang="en-US" altLang="ko-KR" sz="1200" dirty="0"/>
              <a:t>, </a:t>
            </a:r>
            <a:r>
              <a:rPr lang="ko-KR" altLang="en-US" sz="1200" dirty="0"/>
              <a:t>공분산이 </a:t>
            </a:r>
            <a:endParaRPr lang="en-US" altLang="ko-KR" sz="1200" dirty="0"/>
          </a:p>
          <a:p>
            <a:r>
              <a:rPr lang="en-US" altLang="ko-KR" sz="1200" dirty="0"/>
              <a:t>t</a:t>
            </a:r>
            <a:r>
              <a:rPr lang="ko-KR" altLang="en-US" sz="1200" dirty="0"/>
              <a:t>에 의존하지 않고 </a:t>
            </a:r>
            <a:r>
              <a:rPr lang="en-US" altLang="ko-KR" sz="1200" dirty="0"/>
              <a:t>h</a:t>
            </a:r>
            <a:r>
              <a:rPr lang="ko-KR" altLang="en-US" sz="1200" dirty="0"/>
              <a:t>에만 의존한다</a:t>
            </a:r>
            <a:r>
              <a:rPr lang="en-US" altLang="ko-KR" sz="1200" dirty="0"/>
              <a:t>.) </a:t>
            </a:r>
            <a:r>
              <a:rPr lang="en-US" altLang="ko-KR" sz="1200" i="1" dirty="0"/>
              <a:t>γ</a:t>
            </a:r>
            <a:r>
              <a:rPr lang="en-US" altLang="ko-KR" sz="1200" dirty="0"/>
              <a:t>(</a:t>
            </a:r>
            <a:r>
              <a:rPr lang="en-US" altLang="ko-KR" sz="1200" i="1" dirty="0"/>
              <a:t>h</a:t>
            </a:r>
            <a:r>
              <a:rPr lang="en-US" altLang="ko-KR" sz="1200" dirty="0"/>
              <a:t>) :</a:t>
            </a:r>
            <a:r>
              <a:rPr lang="ko-KR" altLang="en-US" sz="1200" dirty="0"/>
              <a:t> 자기공분산함수</a:t>
            </a:r>
            <a:r>
              <a:rPr lang="en-US" altLang="ko-KR" sz="1200" dirty="0"/>
              <a:t>(autocovariance function, ACVF)</a:t>
            </a:r>
          </a:p>
          <a:p>
            <a:endParaRPr lang="ko-KR" altLang="en-US" dirty="0"/>
          </a:p>
        </p:txBody>
      </p:sp>
      <p:sp>
        <p:nvSpPr>
          <p:cNvPr id="9" name="직사각형 8">
            <a:extLst>
              <a:ext uri="{FF2B5EF4-FFF2-40B4-BE49-F238E27FC236}">
                <a16:creationId xmlns:a16="http://schemas.microsoft.com/office/drawing/2014/main" id="{8D43C178-5AF3-4798-BF48-B6A0947D0D0F}"/>
              </a:ext>
            </a:extLst>
          </p:cNvPr>
          <p:cNvSpPr/>
          <p:nvPr/>
        </p:nvSpPr>
        <p:spPr>
          <a:xfrm>
            <a:off x="4579895" y="399341"/>
            <a:ext cx="2329869" cy="369332"/>
          </a:xfrm>
          <a:prstGeom prst="rect">
            <a:avLst/>
          </a:prstGeom>
        </p:spPr>
        <p:txBody>
          <a:bodyPr wrap="none">
            <a:spAutoFit/>
          </a:bodyPr>
          <a:lstStyle/>
          <a:p>
            <a:r>
              <a:rPr lang="en-US" altLang="ko-KR" dirty="0" err="1">
                <a:solidFill>
                  <a:srgbClr val="333333"/>
                </a:solidFill>
                <a:latin typeface="AppleSDGothicNeo-Regular"/>
              </a:rPr>
              <a:t>univaritate</a:t>
            </a:r>
            <a:r>
              <a:rPr lang="en-US" altLang="ko-KR" dirty="0">
                <a:solidFill>
                  <a:srgbClr val="333333"/>
                </a:solidFill>
                <a:latin typeface="AppleSDGothicNeo-Regular"/>
              </a:rPr>
              <a:t> time series </a:t>
            </a:r>
            <a:endParaRPr lang="ko-KR" altLang="en-US" dirty="0"/>
          </a:p>
        </p:txBody>
      </p:sp>
      <p:sp>
        <p:nvSpPr>
          <p:cNvPr id="10" name="직사각형 9">
            <a:extLst>
              <a:ext uri="{FF2B5EF4-FFF2-40B4-BE49-F238E27FC236}">
                <a16:creationId xmlns:a16="http://schemas.microsoft.com/office/drawing/2014/main" id="{BA17809F-83DB-4C53-802E-9512348B2739}"/>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Tree>
    <p:extLst>
      <p:ext uri="{BB962C8B-B14F-4D97-AF65-F5344CB8AC3E}">
        <p14:creationId xmlns:p14="http://schemas.microsoft.com/office/powerpoint/2010/main" val="2693073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81FBCA1-E2AB-47E3-BAF8-DC2DDCF71554}"/>
              </a:ext>
            </a:extLst>
          </p:cNvPr>
          <p:cNvSpPr/>
          <p:nvPr/>
        </p:nvSpPr>
        <p:spPr>
          <a:xfrm>
            <a:off x="529686" y="1114179"/>
            <a:ext cx="8280920" cy="2677656"/>
          </a:xfrm>
          <a:prstGeom prst="rect">
            <a:avLst/>
          </a:prstGeom>
        </p:spPr>
        <p:txBody>
          <a:bodyPr wrap="square">
            <a:spAutoFit/>
          </a:bodyPr>
          <a:lstStyle/>
          <a:p>
            <a:r>
              <a:rPr lang="en-US" altLang="ko-KR" sz="1200" dirty="0">
                <a:solidFill>
                  <a:srgbClr val="373A3C"/>
                </a:solidFill>
                <a:latin typeface="Open Sans"/>
              </a:rPr>
              <a:t>1. </a:t>
            </a:r>
            <a:r>
              <a:rPr lang="ko-KR" altLang="en-US" sz="1200" dirty="0">
                <a:solidFill>
                  <a:srgbClr val="373A3C"/>
                </a:solidFill>
                <a:latin typeface="Open Sans"/>
              </a:rPr>
              <a:t>의의</a:t>
            </a:r>
            <a:endParaRPr lang="en-US" altLang="ko-KR" sz="1200" dirty="0">
              <a:solidFill>
                <a:srgbClr val="373A3C"/>
              </a:solidFill>
              <a:latin typeface="Open Sans"/>
            </a:endParaRPr>
          </a:p>
          <a:p>
            <a:r>
              <a:rPr lang="en-US" altLang="ko-KR" sz="1200" dirty="0">
                <a:solidFill>
                  <a:srgbClr val="373A3C"/>
                </a:solidFill>
                <a:latin typeface="Open Sans"/>
              </a:rPr>
              <a:t>ARIMA </a:t>
            </a:r>
            <a:r>
              <a:rPr lang="ko-KR" altLang="en-US" sz="1200" dirty="0">
                <a:solidFill>
                  <a:srgbClr val="373A3C"/>
                </a:solidFill>
                <a:latin typeface="Open Sans"/>
              </a:rPr>
              <a:t>모형은 비정상적</a:t>
            </a:r>
            <a:r>
              <a:rPr lang="en-US" altLang="ko-KR" sz="1200" dirty="0">
                <a:solidFill>
                  <a:srgbClr val="373A3C"/>
                </a:solidFill>
                <a:latin typeface="Open Sans"/>
              </a:rPr>
              <a:t>(nonstationary) </a:t>
            </a:r>
            <a:r>
              <a:rPr lang="ko-KR" altLang="en-US" sz="1200" dirty="0">
                <a:solidFill>
                  <a:srgbClr val="373A3C"/>
                </a:solidFill>
                <a:latin typeface="Open Sans"/>
              </a:rPr>
              <a:t>시계열 자료에 대해 분석하는 방법</a:t>
            </a:r>
            <a:endParaRPr lang="en-US" altLang="ko-KR" sz="1200" dirty="0">
              <a:solidFill>
                <a:srgbClr val="373A3C"/>
              </a:solidFill>
              <a:latin typeface="Open Sans"/>
            </a:endParaRPr>
          </a:p>
          <a:p>
            <a:r>
              <a:rPr lang="en-US" altLang="ko-KR" sz="1200" dirty="0">
                <a:solidFill>
                  <a:srgbClr val="373A3C"/>
                </a:solidFill>
                <a:latin typeface="Open Sans"/>
              </a:rPr>
              <a:t> </a:t>
            </a:r>
            <a:r>
              <a:rPr lang="ko-KR" altLang="en-US" sz="1200" dirty="0">
                <a:solidFill>
                  <a:srgbClr val="373A3C"/>
                </a:solidFill>
                <a:latin typeface="Open Sans"/>
              </a:rPr>
              <a:t>실제 </a:t>
            </a:r>
            <a:r>
              <a:rPr lang="en-US" altLang="ko-KR" sz="1200" dirty="0">
                <a:solidFill>
                  <a:srgbClr val="373A3C"/>
                </a:solidFill>
                <a:latin typeface="Open Sans"/>
              </a:rPr>
              <a:t>ARMA </a:t>
            </a:r>
            <a:r>
              <a:rPr lang="ko-KR" altLang="en-US" sz="1200" dirty="0">
                <a:solidFill>
                  <a:srgbClr val="373A3C"/>
                </a:solidFill>
                <a:latin typeface="Open Sans"/>
              </a:rPr>
              <a:t>시계열 분석은 공분산 정상성</a:t>
            </a:r>
            <a:r>
              <a:rPr lang="en-US" altLang="ko-KR" sz="1200" dirty="0">
                <a:solidFill>
                  <a:srgbClr val="373A3C"/>
                </a:solidFill>
                <a:latin typeface="Open Sans"/>
              </a:rPr>
              <a:t>(covariance stationary)</a:t>
            </a:r>
            <a:r>
              <a:rPr lang="ko-KR" altLang="en-US" sz="1200" dirty="0">
                <a:solidFill>
                  <a:srgbClr val="373A3C"/>
                </a:solidFill>
                <a:latin typeface="Open Sans"/>
              </a:rPr>
              <a:t>을 만족시키는 과정을 거쳐 분석을 진행하게 되는데 이를 </a:t>
            </a:r>
            <a:r>
              <a:rPr lang="en-US" altLang="ko-KR" sz="1200" dirty="0">
                <a:solidFill>
                  <a:srgbClr val="373A3C"/>
                </a:solidFill>
                <a:latin typeface="Open Sans"/>
              </a:rPr>
              <a:t>ARIMA </a:t>
            </a:r>
            <a:r>
              <a:rPr lang="ko-KR" altLang="en-US" sz="1200" dirty="0">
                <a:solidFill>
                  <a:srgbClr val="373A3C"/>
                </a:solidFill>
                <a:latin typeface="Open Sans"/>
              </a:rPr>
              <a:t>모형이라고 한다</a:t>
            </a:r>
            <a:endParaRPr lang="en-US" altLang="ko-KR" sz="1200" dirty="0">
              <a:solidFill>
                <a:srgbClr val="373A3C"/>
              </a:solidFill>
              <a:latin typeface="Open Sans"/>
            </a:endParaRPr>
          </a:p>
          <a:p>
            <a:r>
              <a:rPr lang="en-US" altLang="ko-KR" sz="1200" dirty="0">
                <a:solidFill>
                  <a:srgbClr val="373A3C"/>
                </a:solidFill>
                <a:latin typeface="Open Sans"/>
              </a:rPr>
              <a:t>. ARIMA </a:t>
            </a:r>
            <a:r>
              <a:rPr lang="ko-KR" altLang="en-US" sz="1200" dirty="0">
                <a:solidFill>
                  <a:srgbClr val="373A3C"/>
                </a:solidFill>
                <a:latin typeface="Open Sans"/>
              </a:rPr>
              <a:t>분석방법론은 시계열의 변동형태를 파악하고 이를 통해 예측이 가능하다는 장점으로 증권시장 등 경제분야에서 많이 응용되고 있다</a:t>
            </a:r>
            <a:r>
              <a:rPr lang="en-US" altLang="ko-KR" sz="1200" dirty="0">
                <a:solidFill>
                  <a:srgbClr val="373A3C"/>
                </a:solidFill>
                <a:latin typeface="Open Sans"/>
              </a:rPr>
              <a:t>. </a:t>
            </a:r>
          </a:p>
          <a:p>
            <a:endParaRPr lang="en-US" altLang="ko-KR" sz="1200" dirty="0">
              <a:solidFill>
                <a:srgbClr val="373A3C"/>
              </a:solidFill>
              <a:latin typeface="Open Sans"/>
            </a:endParaRPr>
          </a:p>
          <a:p>
            <a:r>
              <a:rPr lang="en-US" altLang="ko-KR" sz="1200" dirty="0">
                <a:solidFill>
                  <a:srgbClr val="373A3C"/>
                </a:solidFill>
                <a:latin typeface="Open Sans"/>
              </a:rPr>
              <a:t>2. ARIMA</a:t>
            </a:r>
            <a:r>
              <a:rPr lang="ko-KR" altLang="en-US" sz="1200" dirty="0">
                <a:solidFill>
                  <a:srgbClr val="373A3C"/>
                </a:solidFill>
                <a:latin typeface="Open Sans"/>
              </a:rPr>
              <a:t>모형 과정</a:t>
            </a:r>
            <a:endParaRPr lang="en-US" altLang="ko-KR" sz="1200" dirty="0">
              <a:solidFill>
                <a:srgbClr val="373A3C"/>
              </a:solidFill>
              <a:latin typeface="Open Sans"/>
            </a:endParaRPr>
          </a:p>
          <a:p>
            <a:r>
              <a:rPr lang="ko-KR" altLang="en-US" sz="1200" dirty="0">
                <a:solidFill>
                  <a:srgbClr val="373A3C"/>
                </a:solidFill>
                <a:latin typeface="Open Sans"/>
              </a:rPr>
              <a:t>모형 식별 </a:t>
            </a:r>
            <a:r>
              <a:rPr lang="en-US" altLang="ko-KR" sz="1200" dirty="0">
                <a:solidFill>
                  <a:srgbClr val="373A3C"/>
                </a:solidFill>
                <a:latin typeface="Open Sans"/>
              </a:rPr>
              <a:t>(AR 1,  AR2  , MA1, MA2</a:t>
            </a:r>
            <a:r>
              <a:rPr lang="en-US" altLang="ko-KR" sz="1200" dirty="0">
                <a:solidFill>
                  <a:srgbClr val="373A3C"/>
                </a:solidFill>
                <a:highlight>
                  <a:srgbClr val="FFFF00"/>
                </a:highlight>
                <a:latin typeface="Open Sans"/>
              </a:rPr>
              <a:t>)   ARIMA(1,1</a:t>
            </a:r>
            <a:r>
              <a:rPr lang="en-US" altLang="ko-KR" sz="1200" dirty="0">
                <a:solidFill>
                  <a:srgbClr val="373A3C"/>
                </a:solidFill>
                <a:latin typeface="Open Sans"/>
              </a:rPr>
              <a:t>)</a:t>
            </a:r>
            <a:r>
              <a:rPr lang="en-US" altLang="ko-KR" sz="1200" dirty="0">
                <a:solidFill>
                  <a:srgbClr val="373A3C"/>
                </a:solidFill>
                <a:latin typeface="Open Sans"/>
                <a:sym typeface="Wingdings" panose="05000000000000000000" pitchFamily="2" charset="2"/>
              </a:rPr>
              <a:t>  </a:t>
            </a:r>
            <a:r>
              <a:rPr lang="ko-KR" altLang="en-US" sz="1200" dirty="0" err="1">
                <a:solidFill>
                  <a:srgbClr val="373A3C"/>
                </a:solidFill>
                <a:latin typeface="Open Sans"/>
              </a:rPr>
              <a:t>모수</a:t>
            </a:r>
            <a:r>
              <a:rPr lang="ko-KR" altLang="en-US" sz="1200" dirty="0">
                <a:solidFill>
                  <a:srgbClr val="373A3C"/>
                </a:solidFill>
                <a:latin typeface="Open Sans"/>
              </a:rPr>
              <a:t> 추정 </a:t>
            </a:r>
            <a:r>
              <a:rPr lang="en-US" altLang="ko-KR" sz="1200" dirty="0">
                <a:solidFill>
                  <a:srgbClr val="373A3C"/>
                </a:solidFill>
                <a:latin typeface="Open Sans"/>
                <a:sym typeface="Wingdings" panose="05000000000000000000" pitchFamily="2" charset="2"/>
              </a:rPr>
              <a:t></a:t>
            </a:r>
            <a:r>
              <a:rPr lang="en-US" altLang="ko-KR" sz="1200" dirty="0">
                <a:solidFill>
                  <a:srgbClr val="373A3C"/>
                </a:solidFill>
                <a:latin typeface="Open Sans"/>
              </a:rPr>
              <a:t> </a:t>
            </a:r>
            <a:r>
              <a:rPr lang="ko-KR" altLang="en-US" sz="1200" dirty="0">
                <a:solidFill>
                  <a:srgbClr val="373A3C"/>
                </a:solidFill>
                <a:latin typeface="Open Sans"/>
              </a:rPr>
              <a:t>검정 </a:t>
            </a:r>
            <a:r>
              <a:rPr lang="en-US" altLang="ko-KR" sz="1200" dirty="0">
                <a:solidFill>
                  <a:srgbClr val="373A3C"/>
                </a:solidFill>
                <a:latin typeface="Open Sans"/>
                <a:sym typeface="Wingdings" panose="05000000000000000000" pitchFamily="2" charset="2"/>
              </a:rPr>
              <a:t> </a:t>
            </a:r>
            <a:r>
              <a:rPr lang="ko-KR" altLang="en-US" sz="1200" dirty="0">
                <a:solidFill>
                  <a:srgbClr val="373A3C"/>
                </a:solidFill>
                <a:latin typeface="Open Sans"/>
              </a:rPr>
              <a:t>예측</a:t>
            </a:r>
            <a:endParaRPr lang="ko-KR" altLang="en-US" sz="1200" dirty="0"/>
          </a:p>
          <a:p>
            <a:endParaRPr lang="en-US" altLang="ko-KR" sz="1200" dirty="0">
              <a:solidFill>
                <a:srgbClr val="373A3C"/>
              </a:solidFill>
              <a:latin typeface="Open Sans"/>
            </a:endParaRPr>
          </a:p>
          <a:p>
            <a:r>
              <a:rPr lang="en-US" altLang="ko-KR" sz="1200" dirty="0">
                <a:solidFill>
                  <a:srgbClr val="373A3C"/>
                </a:solidFill>
                <a:latin typeface="Open Sans"/>
              </a:rPr>
              <a:t>3. </a:t>
            </a:r>
            <a:r>
              <a:rPr lang="ko-KR" altLang="en-US" sz="1200" dirty="0">
                <a:solidFill>
                  <a:srgbClr val="373A3C"/>
                </a:solidFill>
                <a:latin typeface="Open Sans"/>
              </a:rPr>
              <a:t>장점</a:t>
            </a:r>
            <a:endParaRPr lang="en-US" altLang="ko-KR" sz="1200" dirty="0">
              <a:solidFill>
                <a:srgbClr val="373A3C"/>
              </a:solidFill>
              <a:latin typeface="Open Sans"/>
            </a:endParaRPr>
          </a:p>
          <a:p>
            <a:r>
              <a:rPr lang="en-US" altLang="ko-KR" sz="1200" dirty="0">
                <a:solidFill>
                  <a:srgbClr val="373A3C"/>
                </a:solidFill>
                <a:latin typeface="Open Sans"/>
              </a:rPr>
              <a:t>1) </a:t>
            </a:r>
            <a:r>
              <a:rPr lang="ko-KR" altLang="en-US" sz="1200" dirty="0">
                <a:solidFill>
                  <a:srgbClr val="373A3C"/>
                </a:solidFill>
                <a:latin typeface="Open Sans"/>
              </a:rPr>
              <a:t>시계열 자료 외에 다른 자료가 없더라도 그 변동 상태를 확인할 수 있다</a:t>
            </a:r>
            <a:endParaRPr lang="en-US" altLang="ko-KR" sz="1200" dirty="0">
              <a:solidFill>
                <a:srgbClr val="373A3C"/>
              </a:solidFill>
              <a:latin typeface="Open Sans"/>
            </a:endParaRPr>
          </a:p>
          <a:p>
            <a:r>
              <a:rPr lang="en-US" altLang="ko-KR" sz="1200" dirty="0">
                <a:solidFill>
                  <a:srgbClr val="373A3C"/>
                </a:solidFill>
                <a:latin typeface="Open Sans"/>
              </a:rPr>
              <a:t>2) </a:t>
            </a:r>
            <a:r>
              <a:rPr lang="ko-KR" altLang="en-US" sz="1200" dirty="0">
                <a:solidFill>
                  <a:srgbClr val="373A3C"/>
                </a:solidFill>
                <a:latin typeface="Open Sans"/>
              </a:rPr>
              <a:t>어떤 시계열에도 적용이 가능하며 특히 시간의 흐름에 따라 자료의 변동이 빠를 때 민감하게 반영할 수 있다</a:t>
            </a:r>
            <a:r>
              <a:rPr lang="en-US" altLang="ko-KR" sz="1200" dirty="0">
                <a:solidFill>
                  <a:srgbClr val="373A3C"/>
                </a:solidFill>
                <a:latin typeface="Open Sans"/>
              </a:rPr>
              <a:t>.</a:t>
            </a:r>
          </a:p>
          <a:p>
            <a:endParaRPr lang="ko-KR" altLang="en-US" sz="1200" dirty="0"/>
          </a:p>
        </p:txBody>
      </p:sp>
      <p:sp>
        <p:nvSpPr>
          <p:cNvPr id="6" name="직사각형 5">
            <a:extLst>
              <a:ext uri="{FF2B5EF4-FFF2-40B4-BE49-F238E27FC236}">
                <a16:creationId xmlns:a16="http://schemas.microsoft.com/office/drawing/2014/main" id="{7E27A01D-3570-46A2-871A-477A500ACE23}"/>
              </a:ext>
            </a:extLst>
          </p:cNvPr>
          <p:cNvSpPr/>
          <p:nvPr/>
        </p:nvSpPr>
        <p:spPr>
          <a:xfrm>
            <a:off x="575556" y="4149080"/>
            <a:ext cx="7704856" cy="1292662"/>
          </a:xfrm>
          <a:prstGeom prst="rect">
            <a:avLst/>
          </a:prstGeom>
        </p:spPr>
        <p:txBody>
          <a:bodyPr wrap="square">
            <a:spAutoFit/>
          </a:bodyPr>
          <a:lstStyle/>
          <a:p>
            <a:r>
              <a:rPr lang="ko-KR" altLang="en-US" dirty="0">
                <a:solidFill>
                  <a:srgbClr val="373A3C"/>
                </a:solidFill>
                <a:latin typeface="Open Sans"/>
              </a:rPr>
              <a:t> </a:t>
            </a:r>
            <a:r>
              <a:rPr lang="ko-KR" altLang="en-US" sz="1200" dirty="0">
                <a:solidFill>
                  <a:srgbClr val="0275D8"/>
                </a:solidFill>
                <a:latin typeface="Open Sans"/>
                <a:hlinkClick r:id="rId2" tooltip="백색잡음"/>
              </a:rPr>
              <a:t>백색잡음</a:t>
            </a:r>
            <a:r>
              <a:rPr lang="en-US" altLang="ko-KR" sz="1200" dirty="0"/>
              <a:t> (White Noise)</a:t>
            </a:r>
          </a:p>
          <a:p>
            <a:r>
              <a:rPr lang="en-US" altLang="ko-KR" sz="1200" dirty="0">
                <a:solidFill>
                  <a:srgbClr val="373A3C"/>
                </a:solidFill>
                <a:highlight>
                  <a:srgbClr val="FFFF00"/>
                </a:highlight>
                <a:latin typeface="Open Sans"/>
                <a:sym typeface="Wingdings" panose="05000000000000000000" pitchFamily="2" charset="2"/>
              </a:rPr>
              <a:t> </a:t>
            </a:r>
            <a:r>
              <a:rPr lang="ko-KR" altLang="en-US" sz="1200" dirty="0">
                <a:solidFill>
                  <a:srgbClr val="373A3C"/>
                </a:solidFill>
                <a:highlight>
                  <a:srgbClr val="FFFF00"/>
                </a:highlight>
                <a:latin typeface="Open Sans"/>
              </a:rPr>
              <a:t>평균은 일정하고</a:t>
            </a:r>
            <a:r>
              <a:rPr lang="en-US" altLang="ko-KR" sz="1200" dirty="0">
                <a:solidFill>
                  <a:srgbClr val="373A3C"/>
                </a:solidFill>
                <a:highlight>
                  <a:srgbClr val="FFFF00"/>
                </a:highlight>
                <a:latin typeface="Open Sans"/>
              </a:rPr>
              <a:t>, </a:t>
            </a:r>
            <a:r>
              <a:rPr lang="ko-KR" altLang="en-US" sz="1200" dirty="0">
                <a:solidFill>
                  <a:srgbClr val="373A3C"/>
                </a:solidFill>
                <a:highlight>
                  <a:srgbClr val="FFFF00"/>
                </a:highlight>
                <a:latin typeface="Open Sans"/>
              </a:rPr>
              <a:t>분산은 일정하며</a:t>
            </a:r>
            <a:r>
              <a:rPr lang="en-US" altLang="ko-KR" sz="1200" dirty="0">
                <a:solidFill>
                  <a:srgbClr val="373A3C"/>
                </a:solidFill>
                <a:highlight>
                  <a:srgbClr val="FFFF00"/>
                </a:highlight>
                <a:latin typeface="Open Sans"/>
              </a:rPr>
              <a:t>, </a:t>
            </a:r>
            <a:r>
              <a:rPr lang="ko-KR" altLang="en-US" sz="1200" dirty="0">
                <a:solidFill>
                  <a:srgbClr val="373A3C"/>
                </a:solidFill>
                <a:highlight>
                  <a:srgbClr val="FFFF00"/>
                </a:highlight>
                <a:latin typeface="Open Sans"/>
              </a:rPr>
              <a:t>변수들간 공분산과 자기상관은 시점</a:t>
            </a:r>
            <a:r>
              <a:rPr lang="en-US" altLang="ko-KR" sz="1200" dirty="0">
                <a:solidFill>
                  <a:srgbClr val="373A3C"/>
                </a:solidFill>
                <a:highlight>
                  <a:srgbClr val="FFFF00"/>
                </a:highlight>
                <a:latin typeface="Open Sans"/>
              </a:rPr>
              <a:t>t</a:t>
            </a:r>
            <a:r>
              <a:rPr lang="ko-KR" altLang="en-US" sz="1200" dirty="0">
                <a:solidFill>
                  <a:srgbClr val="373A3C"/>
                </a:solidFill>
                <a:highlight>
                  <a:srgbClr val="FFFF00"/>
                </a:highlight>
                <a:latin typeface="Open Sans"/>
              </a:rPr>
              <a:t>에 의존하지 않고  각 변수들의 시점의 차이인 </a:t>
            </a:r>
            <a:r>
              <a:rPr lang="en-US" altLang="ko-KR" sz="1200" dirty="0">
                <a:solidFill>
                  <a:srgbClr val="373A3C"/>
                </a:solidFill>
                <a:highlight>
                  <a:srgbClr val="FFFF00"/>
                </a:highlight>
                <a:latin typeface="Open Sans"/>
              </a:rPr>
              <a:t>"</a:t>
            </a:r>
            <a:r>
              <a:rPr lang="ko-KR" altLang="en-US" sz="1200" dirty="0">
                <a:solidFill>
                  <a:srgbClr val="373A3C"/>
                </a:solidFill>
                <a:highlight>
                  <a:srgbClr val="FFFF00"/>
                </a:highlight>
                <a:latin typeface="Open Sans"/>
              </a:rPr>
              <a:t>시차</a:t>
            </a:r>
            <a:r>
              <a:rPr lang="en-US" altLang="ko-KR" sz="1200" dirty="0">
                <a:solidFill>
                  <a:srgbClr val="373A3C"/>
                </a:solidFill>
                <a:highlight>
                  <a:srgbClr val="FFFF00"/>
                </a:highlight>
                <a:latin typeface="Open Sans"/>
              </a:rPr>
              <a:t>"</a:t>
            </a:r>
            <a:r>
              <a:rPr lang="ko-KR" altLang="en-US" sz="1200" dirty="0">
                <a:solidFill>
                  <a:srgbClr val="373A3C"/>
                </a:solidFill>
                <a:highlight>
                  <a:srgbClr val="FFFF00"/>
                </a:highlight>
                <a:latin typeface="Open Sans"/>
              </a:rPr>
              <a:t>에만 의존한다는 정상성 조건 만족</a:t>
            </a:r>
            <a:br>
              <a:rPr lang="ko-KR" altLang="en-US" sz="1200" dirty="0"/>
            </a:br>
            <a:br>
              <a:rPr lang="ko-KR" altLang="en-US" sz="1200" dirty="0"/>
            </a:br>
            <a:r>
              <a:rPr lang="ko-KR" altLang="en-US" sz="1200" dirty="0"/>
              <a:t> </a:t>
            </a:r>
            <a:r>
              <a:rPr lang="en-US" altLang="ko-KR" sz="1200" dirty="0"/>
              <a:t>: </a:t>
            </a:r>
            <a:r>
              <a:rPr lang="ko-KR" altLang="en-US" sz="1200" dirty="0">
                <a:solidFill>
                  <a:srgbClr val="373A3C"/>
                </a:solidFill>
                <a:latin typeface="Open Sans"/>
              </a:rPr>
              <a:t>변수들을 </a:t>
            </a:r>
            <a:r>
              <a:rPr lang="en-US" altLang="ko-KR" sz="1200" dirty="0">
                <a:solidFill>
                  <a:srgbClr val="373A3C"/>
                </a:solidFill>
                <a:latin typeface="Open Sans"/>
              </a:rPr>
              <a:t>"</a:t>
            </a:r>
            <a:r>
              <a:rPr lang="ko-KR" altLang="en-US" sz="1200" dirty="0">
                <a:solidFill>
                  <a:srgbClr val="373A3C"/>
                </a:solidFill>
                <a:latin typeface="Open Sans"/>
              </a:rPr>
              <a:t>백색잡음</a:t>
            </a:r>
            <a:r>
              <a:rPr lang="en-US" altLang="ko-KR" sz="1200" dirty="0">
                <a:solidFill>
                  <a:srgbClr val="373A3C"/>
                </a:solidFill>
                <a:latin typeface="Open Sans"/>
              </a:rPr>
              <a:t>"</a:t>
            </a:r>
            <a:r>
              <a:rPr lang="ko-KR" altLang="en-US" sz="1200" dirty="0">
                <a:solidFill>
                  <a:srgbClr val="373A3C"/>
                </a:solidFill>
                <a:latin typeface="Open Sans"/>
              </a:rPr>
              <a:t>으로 만드는 가장 효율적인 방법</a:t>
            </a:r>
            <a:r>
              <a:rPr lang="en-US" altLang="ko-KR" sz="1200" dirty="0">
                <a:solidFill>
                  <a:srgbClr val="373A3C"/>
                </a:solidFill>
                <a:latin typeface="Open Sans"/>
                <a:sym typeface="Wingdings" panose="05000000000000000000" pitchFamily="2" charset="2"/>
              </a:rPr>
              <a:t> </a:t>
            </a:r>
            <a:r>
              <a:rPr lang="ko-KR" altLang="en-US" sz="1200" dirty="0">
                <a:solidFill>
                  <a:srgbClr val="373A3C"/>
                </a:solidFill>
                <a:latin typeface="Open Sans"/>
              </a:rPr>
              <a:t> 차분</a:t>
            </a:r>
            <a:r>
              <a:rPr lang="en-US" altLang="ko-KR" sz="1200" dirty="0">
                <a:solidFill>
                  <a:srgbClr val="373A3C"/>
                </a:solidFill>
                <a:latin typeface="Open Sans"/>
              </a:rPr>
              <a:t>(differencing)</a:t>
            </a:r>
            <a:r>
              <a:rPr lang="ko-KR" altLang="en-US" sz="1200" dirty="0">
                <a:solidFill>
                  <a:srgbClr val="373A3C"/>
                </a:solidFill>
                <a:latin typeface="Open Sans"/>
              </a:rPr>
              <a:t>을 이용하는 방법</a:t>
            </a:r>
            <a:r>
              <a:rPr lang="ko-KR" altLang="en-US" sz="1200" dirty="0"/>
              <a:t> </a:t>
            </a:r>
            <a:r>
              <a:rPr lang="en-US" altLang="ko-KR" sz="1200" dirty="0"/>
              <a:t>(=</a:t>
            </a:r>
            <a:r>
              <a:rPr lang="ko-KR" altLang="en-US" sz="1200" dirty="0"/>
              <a:t>현재 변수에서 바로 전 차수의 변수를 차감하는 것</a:t>
            </a:r>
            <a:r>
              <a:rPr lang="en-US" altLang="ko-KR" sz="1200" dirty="0"/>
              <a:t>)</a:t>
            </a:r>
            <a:endParaRPr lang="ko-KR" altLang="en-US" sz="1200" dirty="0"/>
          </a:p>
        </p:txBody>
      </p:sp>
      <p:sp>
        <p:nvSpPr>
          <p:cNvPr id="8" name="직사각형 7">
            <a:extLst>
              <a:ext uri="{FF2B5EF4-FFF2-40B4-BE49-F238E27FC236}">
                <a16:creationId xmlns:a16="http://schemas.microsoft.com/office/drawing/2014/main" id="{1D7BC445-BEFF-42B9-9F6A-24C75B83584E}"/>
              </a:ext>
            </a:extLst>
          </p:cNvPr>
          <p:cNvSpPr/>
          <p:nvPr/>
        </p:nvSpPr>
        <p:spPr>
          <a:xfrm>
            <a:off x="395536" y="358134"/>
            <a:ext cx="4032448" cy="369332"/>
          </a:xfrm>
          <a:prstGeom prst="rect">
            <a:avLst/>
          </a:prstGeom>
        </p:spPr>
        <p:txBody>
          <a:bodyPr wrap="square">
            <a:spAutoFit/>
          </a:bodyPr>
          <a:lstStyle/>
          <a:p>
            <a:r>
              <a:rPr lang="en-US" altLang="ko-KR" dirty="0">
                <a:solidFill>
                  <a:srgbClr val="373A3C"/>
                </a:solidFill>
                <a:latin typeface="Open Sans"/>
              </a:rPr>
              <a:t>* </a:t>
            </a:r>
            <a:r>
              <a:rPr lang="ko-KR" altLang="en-US" dirty="0">
                <a:solidFill>
                  <a:srgbClr val="373A3C"/>
                </a:solidFill>
                <a:latin typeface="Open Sans"/>
              </a:rPr>
              <a:t>내용 추가 </a:t>
            </a:r>
            <a:r>
              <a:rPr lang="en-US" altLang="ko-KR" dirty="0">
                <a:solidFill>
                  <a:srgbClr val="373A3C"/>
                </a:solidFill>
                <a:latin typeface="Open Sans"/>
              </a:rPr>
              <a:t>: Time-series</a:t>
            </a:r>
            <a:endParaRPr lang="ko-KR" altLang="en-US" dirty="0"/>
          </a:p>
        </p:txBody>
      </p:sp>
      <p:sp>
        <p:nvSpPr>
          <p:cNvPr id="9" name="직사각형 8">
            <a:extLst>
              <a:ext uri="{FF2B5EF4-FFF2-40B4-BE49-F238E27FC236}">
                <a16:creationId xmlns:a16="http://schemas.microsoft.com/office/drawing/2014/main" id="{35C1103A-30AF-4170-8E16-5F2140431984}"/>
              </a:ext>
            </a:extLst>
          </p:cNvPr>
          <p:cNvSpPr/>
          <p:nvPr/>
        </p:nvSpPr>
        <p:spPr>
          <a:xfrm>
            <a:off x="3737052" y="358134"/>
            <a:ext cx="1412566" cy="369332"/>
          </a:xfrm>
          <a:prstGeom prst="rect">
            <a:avLst/>
          </a:prstGeom>
        </p:spPr>
        <p:txBody>
          <a:bodyPr wrap="none">
            <a:spAutoFit/>
          </a:bodyPr>
          <a:lstStyle/>
          <a:p>
            <a:r>
              <a:rPr lang="en-US" altLang="ko-KR" dirty="0">
                <a:solidFill>
                  <a:srgbClr val="373A3C"/>
                </a:solidFill>
                <a:latin typeface="Open Sans"/>
              </a:rPr>
              <a:t>ARIMA</a:t>
            </a:r>
            <a:r>
              <a:rPr lang="ko-KR" altLang="en-US" dirty="0">
                <a:solidFill>
                  <a:srgbClr val="373A3C"/>
                </a:solidFill>
                <a:latin typeface="Open Sans"/>
              </a:rPr>
              <a:t>모형 </a:t>
            </a:r>
            <a:endParaRPr lang="ko-KR" altLang="en-US" dirty="0"/>
          </a:p>
        </p:txBody>
      </p:sp>
      <p:sp>
        <p:nvSpPr>
          <p:cNvPr id="10" name="직사각형 9">
            <a:extLst>
              <a:ext uri="{FF2B5EF4-FFF2-40B4-BE49-F238E27FC236}">
                <a16:creationId xmlns:a16="http://schemas.microsoft.com/office/drawing/2014/main" id="{656FDFA9-DC30-44FC-AC57-808370EF31F4}"/>
              </a:ext>
            </a:extLst>
          </p:cNvPr>
          <p:cNvSpPr/>
          <p:nvPr/>
        </p:nvSpPr>
        <p:spPr>
          <a:xfrm>
            <a:off x="5724128" y="381559"/>
            <a:ext cx="2329869" cy="369332"/>
          </a:xfrm>
          <a:prstGeom prst="rect">
            <a:avLst/>
          </a:prstGeom>
        </p:spPr>
        <p:txBody>
          <a:bodyPr wrap="none">
            <a:spAutoFit/>
          </a:bodyPr>
          <a:lstStyle/>
          <a:p>
            <a:r>
              <a:rPr lang="en-US" altLang="ko-KR" dirty="0" err="1">
                <a:solidFill>
                  <a:srgbClr val="333333"/>
                </a:solidFill>
                <a:latin typeface="AppleSDGothicNeo-Regular"/>
              </a:rPr>
              <a:t>univaritate</a:t>
            </a:r>
            <a:r>
              <a:rPr lang="en-US" altLang="ko-KR" dirty="0">
                <a:solidFill>
                  <a:srgbClr val="333333"/>
                </a:solidFill>
                <a:latin typeface="AppleSDGothicNeo-Regular"/>
              </a:rPr>
              <a:t> time series </a:t>
            </a:r>
            <a:endParaRPr lang="ko-KR" altLang="en-US" dirty="0"/>
          </a:p>
        </p:txBody>
      </p:sp>
    </p:spTree>
    <p:extLst>
      <p:ext uri="{BB962C8B-B14F-4D97-AF65-F5344CB8AC3E}">
        <p14:creationId xmlns:p14="http://schemas.microsoft.com/office/powerpoint/2010/main" val="1013989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2E80917-AA84-482C-AB79-4138F41E7C76}"/>
              </a:ext>
            </a:extLst>
          </p:cNvPr>
          <p:cNvSpPr/>
          <p:nvPr/>
        </p:nvSpPr>
        <p:spPr>
          <a:xfrm>
            <a:off x="305526" y="1066672"/>
            <a:ext cx="8532948" cy="3416320"/>
          </a:xfrm>
          <a:prstGeom prst="rect">
            <a:avLst/>
          </a:prstGeom>
        </p:spPr>
        <p:txBody>
          <a:bodyPr wrap="square">
            <a:spAutoFit/>
          </a:bodyPr>
          <a:lstStyle/>
          <a:p>
            <a:r>
              <a:rPr lang="ko-KR" altLang="en-US" sz="1200" dirty="0" err="1">
                <a:solidFill>
                  <a:srgbClr val="373A3C"/>
                </a:solidFill>
                <a:highlight>
                  <a:srgbClr val="00FFFF"/>
                </a:highlight>
                <a:latin typeface="Open Sans"/>
              </a:rPr>
              <a:t>일변량</a:t>
            </a:r>
            <a:r>
              <a:rPr lang="en-US" altLang="ko-KR" sz="1200" dirty="0">
                <a:solidFill>
                  <a:srgbClr val="373A3C"/>
                </a:solidFill>
                <a:highlight>
                  <a:srgbClr val="00FFFF"/>
                </a:highlight>
                <a:latin typeface="Open Sans"/>
              </a:rPr>
              <a:t>(</a:t>
            </a:r>
            <a:r>
              <a:rPr lang="ko-KR" altLang="en-US" sz="1200" dirty="0" err="1">
                <a:solidFill>
                  <a:srgbClr val="373A3C"/>
                </a:solidFill>
                <a:highlight>
                  <a:srgbClr val="00FFFF"/>
                </a:highlight>
                <a:latin typeface="Open Sans"/>
              </a:rPr>
              <a:t>단변량</a:t>
            </a:r>
            <a:r>
              <a:rPr lang="en-US" altLang="ko-KR" sz="1200" dirty="0">
                <a:solidFill>
                  <a:srgbClr val="373A3C"/>
                </a:solidFill>
                <a:highlight>
                  <a:srgbClr val="00FFFF"/>
                </a:highlight>
                <a:latin typeface="Open Sans"/>
              </a:rPr>
              <a:t>)</a:t>
            </a:r>
            <a:r>
              <a:rPr lang="ko-KR" altLang="en-US" sz="1200" dirty="0">
                <a:solidFill>
                  <a:srgbClr val="373A3C"/>
                </a:solidFill>
                <a:highlight>
                  <a:srgbClr val="00FFFF"/>
                </a:highlight>
                <a:latin typeface="Open Sans"/>
              </a:rPr>
              <a:t> 시계열모형에서 </a:t>
            </a:r>
            <a:r>
              <a:rPr lang="en-US" altLang="ko-KR" sz="1200" dirty="0">
                <a:solidFill>
                  <a:srgbClr val="373A3C"/>
                </a:solidFill>
                <a:highlight>
                  <a:srgbClr val="00FFFF"/>
                </a:highlight>
                <a:latin typeface="Open Sans"/>
              </a:rPr>
              <a:t>, </a:t>
            </a:r>
            <a:r>
              <a:rPr lang="ko-KR" altLang="en-US" sz="1200" dirty="0">
                <a:solidFill>
                  <a:srgbClr val="373A3C"/>
                </a:solidFill>
                <a:highlight>
                  <a:srgbClr val="00FFFF"/>
                </a:highlight>
                <a:latin typeface="Open Sans"/>
              </a:rPr>
              <a:t>외생 변수들의 영향을 받아 변화하는 경우가 많기 때문에 이를 고려하기 위해 개발된 모형</a:t>
            </a:r>
            <a:endParaRPr lang="en-US" altLang="ko-KR" sz="1200" dirty="0">
              <a:solidFill>
                <a:srgbClr val="373A3C"/>
              </a:solidFill>
              <a:highlight>
                <a:srgbClr val="00FFFF"/>
              </a:highlight>
              <a:latin typeface="Open Sans"/>
            </a:endParaRPr>
          </a:p>
          <a:p>
            <a:endParaRPr lang="en-US" altLang="ko-KR" sz="1200" dirty="0">
              <a:solidFill>
                <a:srgbClr val="0275D8"/>
              </a:solidFill>
              <a:highlight>
                <a:srgbClr val="FFFF00"/>
              </a:highlight>
              <a:latin typeface="Open Sans"/>
              <a:hlinkClick r:id="rId2" tooltip="VAR"/>
            </a:endParaRPr>
          </a:p>
          <a:p>
            <a:r>
              <a:rPr lang="en-US" altLang="ko-KR" sz="1400" b="1" dirty="0">
                <a:solidFill>
                  <a:srgbClr val="0275D8"/>
                </a:solidFill>
                <a:highlight>
                  <a:srgbClr val="FFFF00"/>
                </a:highlight>
                <a:latin typeface="Open Sans"/>
                <a:hlinkClick r:id="rId2" tooltip="VAR"/>
              </a:rPr>
              <a:t>1. VAR</a:t>
            </a:r>
            <a:r>
              <a:rPr lang="ko-KR" altLang="en-US" sz="1400" b="1" dirty="0">
                <a:solidFill>
                  <a:srgbClr val="373A3C"/>
                </a:solidFill>
                <a:highlight>
                  <a:srgbClr val="FFFF00"/>
                </a:highlight>
                <a:latin typeface="Open Sans"/>
              </a:rPr>
              <a:t> </a:t>
            </a:r>
            <a:r>
              <a:rPr lang="en-US" altLang="ko-KR" sz="1400" b="1" dirty="0">
                <a:solidFill>
                  <a:srgbClr val="373A3C"/>
                </a:solidFill>
                <a:highlight>
                  <a:srgbClr val="FFFF00"/>
                </a:highlight>
                <a:latin typeface="Open Sans"/>
              </a:rPr>
              <a:t>(</a:t>
            </a:r>
            <a:r>
              <a:rPr lang="en-US" altLang="ko-KR" sz="1400" b="1" dirty="0">
                <a:highlight>
                  <a:srgbClr val="FFFF00"/>
                </a:highlight>
              </a:rPr>
              <a:t>Vector </a:t>
            </a:r>
            <a:r>
              <a:rPr lang="en-US" altLang="ko-KR" sz="1400" b="1" dirty="0" err="1">
                <a:highlight>
                  <a:srgbClr val="FFFF00"/>
                </a:highlight>
              </a:rPr>
              <a:t>AutoRegressive</a:t>
            </a:r>
            <a:r>
              <a:rPr lang="en-US" altLang="ko-KR" sz="1400" b="1" dirty="0">
                <a:highlight>
                  <a:srgbClr val="FFFF00"/>
                </a:highlight>
              </a:rPr>
              <a:t> Model)</a:t>
            </a:r>
            <a:endParaRPr lang="en-US" altLang="ko-KR" sz="1400" b="1" dirty="0">
              <a:solidFill>
                <a:srgbClr val="373A3C"/>
              </a:solidFill>
              <a:highlight>
                <a:srgbClr val="FFFF00"/>
              </a:highlight>
              <a:latin typeface="Open Sans"/>
            </a:endParaRPr>
          </a:p>
          <a:p>
            <a:r>
              <a:rPr lang="en-US" altLang="ko-KR" sz="1200" dirty="0">
                <a:solidFill>
                  <a:srgbClr val="373A3C"/>
                </a:solidFill>
                <a:latin typeface="Open Sans"/>
              </a:rPr>
              <a:t>   : </a:t>
            </a:r>
            <a:r>
              <a:rPr lang="ko-KR" altLang="en-US" sz="1200" dirty="0">
                <a:solidFill>
                  <a:srgbClr val="373A3C"/>
                </a:solidFill>
                <a:latin typeface="Open Sans"/>
              </a:rPr>
              <a:t>모형에는 전이함수모형에서 </a:t>
            </a:r>
            <a:r>
              <a:rPr lang="en-US" altLang="ko-KR" sz="1200" dirty="0">
                <a:solidFill>
                  <a:srgbClr val="373A3C"/>
                </a:solidFill>
                <a:latin typeface="Open Sans"/>
              </a:rPr>
              <a:t>AR(1)</a:t>
            </a:r>
            <a:r>
              <a:rPr lang="ko-KR" altLang="en-US" sz="1200" dirty="0">
                <a:solidFill>
                  <a:srgbClr val="373A3C"/>
                </a:solidFill>
                <a:latin typeface="Open Sans"/>
              </a:rPr>
              <a:t>만 고려하는 모형</a:t>
            </a:r>
            <a:endParaRPr lang="en-US" altLang="ko-KR" sz="1200" dirty="0">
              <a:solidFill>
                <a:srgbClr val="373A3C"/>
              </a:solidFill>
              <a:latin typeface="Open Sans"/>
            </a:endParaRPr>
          </a:p>
          <a:p>
            <a:pPr marL="285750" indent="-285750">
              <a:buFont typeface="Wingdings" panose="05000000000000000000" pitchFamily="2" charset="2"/>
              <a:buChar char="à"/>
            </a:pPr>
            <a:r>
              <a:rPr lang="ko-KR" altLang="en-US" sz="1200" dirty="0">
                <a:solidFill>
                  <a:srgbClr val="373A3C"/>
                </a:solidFill>
                <a:latin typeface="Open Sans"/>
              </a:rPr>
              <a:t> </a:t>
            </a:r>
            <a:r>
              <a:rPr lang="ko-KR" altLang="en-US" sz="1200" dirty="0" err="1"/>
              <a:t>일변량</a:t>
            </a:r>
            <a:r>
              <a:rPr lang="ko-KR" altLang="en-US" sz="1200" dirty="0"/>
              <a:t> 자기회귀모형을 </a:t>
            </a:r>
            <a:r>
              <a:rPr lang="ko-KR" altLang="en-US" sz="1200" dirty="0" err="1">
                <a:highlight>
                  <a:srgbClr val="FFFF00"/>
                </a:highlight>
              </a:rPr>
              <a:t>다변량</a:t>
            </a:r>
            <a:r>
              <a:rPr lang="ko-KR" altLang="en-US" sz="1200" dirty="0">
                <a:highlight>
                  <a:srgbClr val="FFFF00"/>
                </a:highlight>
              </a:rPr>
              <a:t> 자기회귀모형으로 확정시킨 모형으로 </a:t>
            </a:r>
            <a:r>
              <a:rPr lang="ko-KR" altLang="en-US" sz="1200" dirty="0"/>
              <a:t>예측 및 내생변수의 변화에 따른 효과 분석 등과 관련하여 활용</a:t>
            </a:r>
            <a:endParaRPr lang="en-US" altLang="ko-KR" sz="1200" dirty="0"/>
          </a:p>
          <a:p>
            <a:pPr marL="285750" indent="-285750">
              <a:buFont typeface="Wingdings" panose="05000000000000000000" pitchFamily="2" charset="2"/>
              <a:buChar char="à"/>
            </a:pPr>
            <a:r>
              <a:rPr lang="ko-KR" altLang="en-US" sz="1200" dirty="0">
                <a:highlight>
                  <a:srgbClr val="FFFF00"/>
                </a:highlight>
              </a:rPr>
              <a:t>예측  </a:t>
            </a:r>
            <a:r>
              <a:rPr lang="en-US" altLang="ko-KR" sz="1200" dirty="0">
                <a:highlight>
                  <a:srgbClr val="FFFF00"/>
                </a:highlight>
              </a:rPr>
              <a:t>+  </a:t>
            </a:r>
            <a:r>
              <a:rPr lang="ko-KR" altLang="en-US" sz="1200" dirty="0"/>
              <a:t> 특정 변수의 </a:t>
            </a:r>
            <a:r>
              <a:rPr lang="ko-KR" altLang="en-US" sz="1200" dirty="0">
                <a:highlight>
                  <a:srgbClr val="FFFF00"/>
                </a:highlight>
              </a:rPr>
              <a:t>일시적 충격에 </a:t>
            </a:r>
            <a:r>
              <a:rPr lang="ko-KR" altLang="en-US" sz="1200" dirty="0"/>
              <a:t>대한 효과를 모델링하기 위해 연립방정식 체계로 구성된 </a:t>
            </a:r>
            <a:endParaRPr lang="en-US" altLang="ko-KR" sz="1200" dirty="0"/>
          </a:p>
          <a:p>
            <a:r>
              <a:rPr lang="en-US" altLang="ko-KR" sz="1200" dirty="0"/>
              <a:t>       VAR </a:t>
            </a:r>
            <a:r>
              <a:rPr lang="ko-KR" altLang="en-US" sz="1200" dirty="0"/>
              <a:t>모형을 이용할 수 있음</a:t>
            </a:r>
            <a:endParaRPr lang="en-US" altLang="ko-KR" sz="1200" dirty="0"/>
          </a:p>
          <a:p>
            <a:pPr marL="285750" indent="-285750">
              <a:buFont typeface="Wingdings" panose="05000000000000000000" pitchFamily="2" charset="2"/>
              <a:buChar char="à"/>
            </a:pPr>
            <a:endParaRPr lang="ko-KR" altLang="en-US" sz="1200" dirty="0"/>
          </a:p>
          <a:p>
            <a:pPr latinLnBrk="0"/>
            <a:r>
              <a:rPr lang="en-US" altLang="ko-KR" sz="1200" dirty="0">
                <a:highlight>
                  <a:srgbClr val="FFFF00"/>
                </a:highlight>
              </a:rPr>
              <a:t>Sims(1980)</a:t>
            </a:r>
            <a:r>
              <a:rPr lang="ko-KR" altLang="en-US" sz="1200" dirty="0">
                <a:highlight>
                  <a:srgbClr val="FFFF00"/>
                </a:highlight>
              </a:rPr>
              <a:t> </a:t>
            </a:r>
            <a:r>
              <a:rPr lang="en-US" altLang="ko-KR" sz="1200" dirty="0">
                <a:highlight>
                  <a:srgbClr val="FFFF00"/>
                </a:highlight>
              </a:rPr>
              <a:t>VAR </a:t>
            </a:r>
            <a:r>
              <a:rPr lang="ko-KR" altLang="en-US" sz="1200" dirty="0">
                <a:highlight>
                  <a:srgbClr val="FFFF00"/>
                </a:highlight>
              </a:rPr>
              <a:t>모형 기본 분석 모형의 </a:t>
            </a:r>
            <a:r>
              <a:rPr lang="ko-KR" altLang="en-US" sz="1200" dirty="0"/>
              <a:t>한계를 보완하고자 고안한 모형</a:t>
            </a:r>
            <a:endParaRPr lang="en-US" altLang="ko-KR" sz="1200" dirty="0"/>
          </a:p>
          <a:p>
            <a:pPr marL="285750" indent="-285750" latinLnBrk="0">
              <a:buFont typeface="Wingdings" panose="05000000000000000000" pitchFamily="2" charset="2"/>
              <a:buChar char="§"/>
            </a:pPr>
            <a:r>
              <a:rPr lang="ko-KR" altLang="en-US" sz="1200" dirty="0"/>
              <a:t>회귀분석 </a:t>
            </a:r>
            <a:r>
              <a:rPr lang="en-US" altLang="ko-KR" sz="1200" dirty="0"/>
              <a:t>: </a:t>
            </a:r>
            <a:r>
              <a:rPr lang="ko-KR" altLang="en-US" sz="1200" dirty="0"/>
              <a:t> 시간 </a:t>
            </a:r>
            <a:r>
              <a:rPr lang="en-US" altLang="ko-KR" sz="1200" dirty="0"/>
              <a:t>t</a:t>
            </a:r>
            <a:r>
              <a:rPr lang="ko-KR" altLang="en-US" sz="1200" dirty="0"/>
              <a:t>가 변하더라도 항상 일정하다는 가정이 있음</a:t>
            </a:r>
          </a:p>
          <a:p>
            <a:pPr marL="285750" indent="-285750" latinLnBrk="0">
              <a:buFont typeface="Wingdings" panose="05000000000000000000" pitchFamily="2" charset="2"/>
              <a:buChar char="§"/>
            </a:pPr>
            <a:r>
              <a:rPr lang="ko-KR" altLang="en-US" sz="1200" dirty="0"/>
              <a:t>시계열 분석 </a:t>
            </a:r>
            <a:r>
              <a:rPr lang="en-US" altLang="ko-KR" sz="1200" dirty="0"/>
              <a:t>: </a:t>
            </a:r>
            <a:r>
              <a:rPr lang="ko-KR" altLang="en-US" sz="1200" dirty="0"/>
              <a:t> </a:t>
            </a:r>
            <a:r>
              <a:rPr lang="ko-KR" altLang="en-US" sz="1200" dirty="0" err="1"/>
              <a:t>단변량</a:t>
            </a:r>
            <a:r>
              <a:rPr lang="ko-KR" altLang="en-US" sz="1200" dirty="0"/>
              <a:t> 분석이기 때문에 변수 간의 상호작용을 고려하지 못함</a:t>
            </a:r>
            <a:endParaRPr lang="en-US" altLang="ko-KR" sz="1200" dirty="0"/>
          </a:p>
          <a:p>
            <a:pPr marL="285750" indent="-285750" latinLnBrk="0">
              <a:buFont typeface="Wingdings" panose="05000000000000000000" pitchFamily="2" charset="2"/>
              <a:buChar char="§"/>
            </a:pPr>
            <a:endParaRPr lang="en-US" altLang="ko-KR" sz="1200" dirty="0"/>
          </a:p>
          <a:p>
            <a:pPr latinLnBrk="0"/>
            <a:r>
              <a:rPr lang="en-US" altLang="ko-KR" sz="1200" dirty="0"/>
              <a:t>(</a:t>
            </a:r>
            <a:r>
              <a:rPr lang="ko-KR" altLang="en-US" sz="1200" dirty="0"/>
              <a:t>가정</a:t>
            </a:r>
            <a:r>
              <a:rPr lang="en-US" altLang="ko-KR" sz="1200" dirty="0"/>
              <a:t>)</a:t>
            </a:r>
          </a:p>
          <a:p>
            <a:pPr latinLnBrk="0"/>
            <a:r>
              <a:rPr lang="ko-KR" altLang="en-US" sz="1200" b="1" dirty="0">
                <a:hlinkClick r:id="rId3">
                  <a:extLst>
                    <a:ext uri="{A12FA001-AC4F-418D-AE19-62706E023703}">
                      <ahyp:hlinkClr xmlns:ahyp="http://schemas.microsoft.com/office/drawing/2018/hyperlinkcolor" val="tx"/>
                    </a:ext>
                  </a:extLst>
                </a:hlinkClick>
              </a:rPr>
              <a:t>정상성</a:t>
            </a:r>
            <a:r>
              <a:rPr lang="en-US" altLang="ko-KR" sz="1200" b="1" dirty="0">
                <a:hlinkClick r:id="rId3">
                  <a:extLst>
                    <a:ext uri="{A12FA001-AC4F-418D-AE19-62706E023703}">
                      <ahyp:hlinkClr xmlns:ahyp="http://schemas.microsoft.com/office/drawing/2018/hyperlinkcolor" val="tx"/>
                    </a:ext>
                  </a:extLst>
                </a:hlinkClick>
              </a:rPr>
              <a:t>(Stationarity) </a:t>
            </a:r>
            <a:r>
              <a:rPr lang="ko-KR" altLang="en-US" sz="1200" b="1" dirty="0">
                <a:hlinkClick r:id="rId3">
                  <a:extLst>
                    <a:ext uri="{A12FA001-AC4F-418D-AE19-62706E023703}">
                      <ahyp:hlinkClr xmlns:ahyp="http://schemas.microsoft.com/office/drawing/2018/hyperlinkcolor" val="tx"/>
                    </a:ext>
                  </a:extLst>
                </a:hlinkClick>
              </a:rPr>
              <a:t>가정</a:t>
            </a:r>
            <a:endParaRPr lang="ko-KR" altLang="en-US" sz="1200" dirty="0"/>
          </a:p>
          <a:p>
            <a:pPr latinLnBrk="0"/>
            <a:r>
              <a:rPr lang="ko-KR" altLang="en-US" sz="1200" dirty="0"/>
              <a:t>특정 </a:t>
            </a:r>
            <a:r>
              <a:rPr lang="en-US" altLang="ko-KR" sz="1200" dirty="0"/>
              <a:t>t </a:t>
            </a:r>
            <a:r>
              <a:rPr lang="ko-KR" altLang="en-US" sz="1200" dirty="0"/>
              <a:t>시점에 관측된 값은 분포 값 가운데 단 하나의 값이므로</a:t>
            </a:r>
            <a:r>
              <a:rPr lang="en-US" altLang="ko-KR" sz="1200" dirty="0"/>
              <a:t>, </a:t>
            </a:r>
            <a:r>
              <a:rPr lang="ko-KR" altLang="en-US" sz="1200" dirty="0"/>
              <a:t>특정 </a:t>
            </a:r>
            <a:r>
              <a:rPr lang="en-US" altLang="ko-KR" sz="1200" dirty="0"/>
              <a:t>t </a:t>
            </a:r>
            <a:r>
              <a:rPr lang="ko-KR" altLang="en-US" sz="1200" dirty="0"/>
              <a:t>시점에 대한 분포를 추정하지 못한다는 한계를 지니기 때문 </a:t>
            </a:r>
            <a:r>
              <a:rPr lang="en-US" altLang="ko-KR" sz="1200" dirty="0">
                <a:sym typeface="Wingdings" panose="05000000000000000000" pitchFamily="2" charset="2"/>
              </a:rPr>
              <a:t></a:t>
            </a:r>
            <a:r>
              <a:rPr lang="en-US" altLang="ko-KR" sz="1200" dirty="0"/>
              <a:t> </a:t>
            </a:r>
            <a:r>
              <a:rPr lang="ko-KR" altLang="en-US" sz="1200" dirty="0"/>
              <a:t>관측치 하나로 분포를 추정하는 것은 불가능하기 때문</a:t>
            </a:r>
          </a:p>
          <a:p>
            <a:pPr marL="285750" indent="-285750" latinLnBrk="0">
              <a:buFont typeface="Wingdings" panose="05000000000000000000" pitchFamily="2" charset="2"/>
              <a:buChar char="§"/>
            </a:pPr>
            <a:r>
              <a:rPr lang="ko-KR" altLang="en-US" sz="1200" dirty="0"/>
              <a:t>정상성</a:t>
            </a:r>
            <a:r>
              <a:rPr lang="en-US" altLang="ko-KR" sz="1200" dirty="0"/>
              <a:t>(Stationarity) </a:t>
            </a:r>
            <a:r>
              <a:rPr lang="ko-KR" altLang="en-US" sz="1200" dirty="0"/>
              <a:t>조건</a:t>
            </a:r>
            <a:endParaRPr lang="en-US" altLang="ko-KR" sz="1400" dirty="0">
              <a:solidFill>
                <a:srgbClr val="373A3C"/>
              </a:solidFill>
              <a:latin typeface="Open Sans"/>
            </a:endParaRPr>
          </a:p>
        </p:txBody>
      </p:sp>
      <p:sp>
        <p:nvSpPr>
          <p:cNvPr id="3" name="직사각형 2">
            <a:extLst>
              <a:ext uri="{FF2B5EF4-FFF2-40B4-BE49-F238E27FC236}">
                <a16:creationId xmlns:a16="http://schemas.microsoft.com/office/drawing/2014/main" id="{5AE0818F-BB3A-4C6D-9B91-E82CCD04B7F5}"/>
              </a:ext>
            </a:extLst>
          </p:cNvPr>
          <p:cNvSpPr/>
          <p:nvPr/>
        </p:nvSpPr>
        <p:spPr>
          <a:xfrm>
            <a:off x="671645" y="304583"/>
            <a:ext cx="2448106" cy="369332"/>
          </a:xfrm>
          <a:prstGeom prst="rect">
            <a:avLst/>
          </a:prstGeom>
        </p:spPr>
        <p:txBody>
          <a:bodyPr wrap="none">
            <a:spAutoFit/>
          </a:bodyPr>
          <a:lstStyle/>
          <a:p>
            <a:r>
              <a:rPr lang="en-US" altLang="ko-KR" dirty="0">
                <a:solidFill>
                  <a:srgbClr val="333333"/>
                </a:solidFill>
                <a:latin typeface="AppleSDGothicNeo-Regular"/>
              </a:rPr>
              <a:t>multivariate time series </a:t>
            </a:r>
            <a:endParaRPr lang="ko-KR" altLang="en-US" dirty="0"/>
          </a:p>
        </p:txBody>
      </p:sp>
      <p:sp>
        <p:nvSpPr>
          <p:cNvPr id="8" name="직사각형 7">
            <a:extLst>
              <a:ext uri="{FF2B5EF4-FFF2-40B4-BE49-F238E27FC236}">
                <a16:creationId xmlns:a16="http://schemas.microsoft.com/office/drawing/2014/main" id="{8A7C4178-56E3-4D47-ADE0-879FE1E838D7}"/>
              </a:ext>
            </a:extLst>
          </p:cNvPr>
          <p:cNvSpPr/>
          <p:nvPr/>
        </p:nvSpPr>
        <p:spPr>
          <a:xfrm>
            <a:off x="3404534" y="325876"/>
            <a:ext cx="3592394" cy="369332"/>
          </a:xfrm>
          <a:prstGeom prst="rect">
            <a:avLst/>
          </a:prstGeom>
        </p:spPr>
        <p:txBody>
          <a:bodyPr wrap="none">
            <a:spAutoFit/>
          </a:bodyPr>
          <a:lstStyle/>
          <a:p>
            <a:r>
              <a:rPr lang="en-US" altLang="ko-KR" dirty="0">
                <a:solidFill>
                  <a:srgbClr val="0275D8"/>
                </a:solidFill>
                <a:latin typeface="Open Sans"/>
                <a:hlinkClick r:id="rId2" tooltip="VAR"/>
              </a:rPr>
              <a:t>VAR</a:t>
            </a:r>
            <a:r>
              <a:rPr lang="ko-KR" altLang="en-US" dirty="0">
                <a:solidFill>
                  <a:srgbClr val="373A3C"/>
                </a:solidFill>
                <a:latin typeface="Open Sans"/>
              </a:rPr>
              <a:t> </a:t>
            </a:r>
            <a:r>
              <a:rPr lang="en-US" altLang="ko-KR" dirty="0">
                <a:solidFill>
                  <a:srgbClr val="373A3C"/>
                </a:solidFill>
                <a:latin typeface="Open Sans"/>
              </a:rPr>
              <a:t>(</a:t>
            </a:r>
            <a:r>
              <a:rPr lang="en-US" altLang="ko-KR" dirty="0"/>
              <a:t>Vector </a:t>
            </a:r>
            <a:r>
              <a:rPr lang="en-US" altLang="ko-KR" dirty="0" err="1"/>
              <a:t>AutoRegressive</a:t>
            </a:r>
            <a:r>
              <a:rPr lang="en-US" altLang="ko-KR" dirty="0"/>
              <a:t> Model)</a:t>
            </a:r>
            <a:endParaRPr lang="ko-KR" altLang="en-US" dirty="0"/>
          </a:p>
        </p:txBody>
      </p:sp>
      <p:pic>
        <p:nvPicPr>
          <p:cNvPr id="10" name="그림 9">
            <a:extLst>
              <a:ext uri="{FF2B5EF4-FFF2-40B4-BE49-F238E27FC236}">
                <a16:creationId xmlns:a16="http://schemas.microsoft.com/office/drawing/2014/main" id="{F7B387D7-2635-4FEB-8867-438A435BB9D3}"/>
              </a:ext>
            </a:extLst>
          </p:cNvPr>
          <p:cNvPicPr>
            <a:picLocks noChangeAspect="1"/>
          </p:cNvPicPr>
          <p:nvPr/>
        </p:nvPicPr>
        <p:blipFill>
          <a:blip r:embed="rId4"/>
          <a:stretch>
            <a:fillRect/>
          </a:stretch>
        </p:blipFill>
        <p:spPr>
          <a:xfrm>
            <a:off x="2247030" y="4569624"/>
            <a:ext cx="3384376" cy="708086"/>
          </a:xfrm>
          <a:prstGeom prst="rect">
            <a:avLst/>
          </a:prstGeom>
          <a:ln w="19050">
            <a:solidFill>
              <a:schemeClr val="accent5">
                <a:lumMod val="75000"/>
              </a:schemeClr>
            </a:solidFill>
          </a:ln>
        </p:spPr>
      </p:pic>
      <p:sp>
        <p:nvSpPr>
          <p:cNvPr id="11" name="직사각형 10">
            <a:extLst>
              <a:ext uri="{FF2B5EF4-FFF2-40B4-BE49-F238E27FC236}">
                <a16:creationId xmlns:a16="http://schemas.microsoft.com/office/drawing/2014/main" id="{5DC84A96-3909-4538-A140-D1AF345EFE02}"/>
              </a:ext>
            </a:extLst>
          </p:cNvPr>
          <p:cNvSpPr/>
          <p:nvPr/>
        </p:nvSpPr>
        <p:spPr>
          <a:xfrm>
            <a:off x="971600" y="4670173"/>
            <a:ext cx="879151" cy="369332"/>
          </a:xfrm>
          <a:prstGeom prst="rect">
            <a:avLst/>
          </a:prstGeom>
        </p:spPr>
        <p:txBody>
          <a:bodyPr wrap="none">
            <a:spAutoFit/>
          </a:bodyPr>
          <a:lstStyle/>
          <a:p>
            <a:r>
              <a:rPr lang="en-US" altLang="ko-KR" dirty="0">
                <a:latin typeface="Noto Sans KR"/>
              </a:rPr>
              <a:t>VAR(p) </a:t>
            </a:r>
            <a:endParaRPr lang="ko-KR" altLang="en-US" dirty="0"/>
          </a:p>
        </p:txBody>
      </p:sp>
      <p:sp>
        <p:nvSpPr>
          <p:cNvPr id="12" name="직사각형 11">
            <a:extLst>
              <a:ext uri="{FF2B5EF4-FFF2-40B4-BE49-F238E27FC236}">
                <a16:creationId xmlns:a16="http://schemas.microsoft.com/office/drawing/2014/main" id="{6124CECC-64B0-482D-A390-BEB310DC5AA1}"/>
              </a:ext>
            </a:extLst>
          </p:cNvPr>
          <p:cNvSpPr/>
          <p:nvPr/>
        </p:nvSpPr>
        <p:spPr>
          <a:xfrm>
            <a:off x="2247030" y="5364342"/>
            <a:ext cx="7802263" cy="646331"/>
          </a:xfrm>
          <a:prstGeom prst="rect">
            <a:avLst/>
          </a:prstGeom>
        </p:spPr>
        <p:txBody>
          <a:bodyPr wrap="square">
            <a:spAutoFit/>
          </a:bodyPr>
          <a:lstStyle/>
          <a:p>
            <a:pPr marL="171450" indent="-171450">
              <a:buFont typeface="Wingdings" panose="05000000000000000000" pitchFamily="2" charset="2"/>
              <a:buChar char="§"/>
            </a:pPr>
            <a:r>
              <a:rPr lang="en-US" altLang="ko-KR" sz="1200" dirty="0">
                <a:highlight>
                  <a:srgbClr val="FFFF00"/>
                </a:highlight>
                <a:latin typeface="MJXc-TeX-math-I"/>
              </a:rPr>
              <a:t>C</a:t>
            </a:r>
            <a:r>
              <a:rPr lang="ko-KR" altLang="en-US" sz="1200" dirty="0">
                <a:highlight>
                  <a:srgbClr val="FFFF00"/>
                </a:highlight>
                <a:latin typeface="Noto Sans KR"/>
              </a:rPr>
              <a:t>는 </a:t>
            </a:r>
            <a:r>
              <a:rPr lang="en-US" altLang="ko-KR" sz="1200" dirty="0">
                <a:highlight>
                  <a:srgbClr val="FFFF00"/>
                </a:highlight>
                <a:latin typeface="Noto Sans KR"/>
              </a:rPr>
              <a:t>(N×1) </a:t>
            </a:r>
            <a:r>
              <a:rPr lang="ko-KR" altLang="en-US" sz="1200" dirty="0">
                <a:highlight>
                  <a:srgbClr val="FFFF00"/>
                </a:highlight>
                <a:latin typeface="Noto Sans KR"/>
              </a:rPr>
              <a:t>상수벡터</a:t>
            </a:r>
            <a:endParaRPr lang="en-US" altLang="ko-KR" sz="1200" dirty="0">
              <a:highlight>
                <a:srgbClr val="FFFF00"/>
              </a:highlight>
              <a:latin typeface="Noto Sans KR"/>
            </a:endParaRPr>
          </a:p>
          <a:p>
            <a:pPr marL="171450" indent="-171450">
              <a:buFont typeface="Wingdings" panose="05000000000000000000" pitchFamily="2" charset="2"/>
              <a:buChar char="§"/>
            </a:pPr>
            <a:r>
              <a:rPr lang="en-US" altLang="ko-KR" sz="1200" dirty="0" err="1">
                <a:latin typeface="Noto Sans KR"/>
              </a:rPr>
              <a:t>Θi</a:t>
            </a:r>
            <a:r>
              <a:rPr lang="ko-KR" altLang="en-US" sz="1200" dirty="0">
                <a:latin typeface="Noto Sans KR"/>
              </a:rPr>
              <a:t>는 현시점의 변수와 시차변수들 간 시차회귀 계수인 </a:t>
            </a:r>
            <a:r>
              <a:rPr lang="en-US" altLang="ko-KR" sz="1200" dirty="0">
                <a:latin typeface="Noto Sans KR"/>
              </a:rPr>
              <a:t>(N×N)</a:t>
            </a:r>
            <a:r>
              <a:rPr lang="ko-KR" altLang="en-US" sz="1200" dirty="0">
                <a:latin typeface="Noto Sans KR"/>
              </a:rPr>
              <a:t>의 행렬</a:t>
            </a:r>
            <a:endParaRPr lang="en-US" altLang="ko-KR" sz="1200" dirty="0">
              <a:latin typeface="Noto Sans KR"/>
            </a:endParaRPr>
          </a:p>
          <a:p>
            <a:pPr marL="171450" indent="-171450">
              <a:buFont typeface="Wingdings" panose="05000000000000000000" pitchFamily="2" charset="2"/>
              <a:buChar char="§"/>
            </a:pPr>
            <a:r>
              <a:rPr lang="en-US" altLang="ko-KR" sz="1200" dirty="0" err="1">
                <a:latin typeface="Noto Sans KR"/>
              </a:rPr>
              <a:t>εt</a:t>
            </a:r>
            <a:r>
              <a:rPr lang="ko-KR" altLang="en-US" sz="1200" dirty="0">
                <a:latin typeface="Noto Sans KR"/>
              </a:rPr>
              <a:t>는 </a:t>
            </a:r>
            <a:r>
              <a:rPr lang="en-US" altLang="ko-KR" sz="1200" dirty="0">
                <a:latin typeface="MJXc-TeX-main-R"/>
              </a:rPr>
              <a:t>(</a:t>
            </a:r>
            <a:r>
              <a:rPr lang="en-US" altLang="ko-KR" sz="1200" dirty="0">
                <a:latin typeface="MJXc-TeX-math-I"/>
              </a:rPr>
              <a:t>N</a:t>
            </a:r>
            <a:r>
              <a:rPr lang="en-US" altLang="ko-KR" sz="1200" dirty="0">
                <a:latin typeface="MJXc-TeX-main-R"/>
              </a:rPr>
              <a:t>×1)</a:t>
            </a:r>
            <a:r>
              <a:rPr lang="ko-KR" altLang="en-US" sz="1200" dirty="0">
                <a:latin typeface="Noto Sans KR"/>
              </a:rPr>
              <a:t>의 벡터 백색잡음 과정</a:t>
            </a:r>
            <a:endParaRPr lang="ko-KR" altLang="en-US" sz="1200" dirty="0"/>
          </a:p>
        </p:txBody>
      </p:sp>
    </p:spTree>
    <p:extLst>
      <p:ext uri="{BB962C8B-B14F-4D97-AF65-F5344CB8AC3E}">
        <p14:creationId xmlns:p14="http://schemas.microsoft.com/office/powerpoint/2010/main" val="436905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5AE0818F-BB3A-4C6D-9B91-E82CCD04B7F5}"/>
              </a:ext>
            </a:extLst>
          </p:cNvPr>
          <p:cNvSpPr/>
          <p:nvPr/>
        </p:nvSpPr>
        <p:spPr>
          <a:xfrm>
            <a:off x="640079" y="354429"/>
            <a:ext cx="2448106" cy="369332"/>
          </a:xfrm>
          <a:prstGeom prst="rect">
            <a:avLst/>
          </a:prstGeom>
        </p:spPr>
        <p:txBody>
          <a:bodyPr wrap="none">
            <a:spAutoFit/>
          </a:bodyPr>
          <a:lstStyle/>
          <a:p>
            <a:r>
              <a:rPr lang="en-US" altLang="ko-KR" dirty="0">
                <a:solidFill>
                  <a:srgbClr val="333333"/>
                </a:solidFill>
                <a:latin typeface="AppleSDGothicNeo-Regular"/>
              </a:rPr>
              <a:t>multivariate time series </a:t>
            </a:r>
            <a:endParaRPr lang="ko-KR" altLang="en-US" dirty="0"/>
          </a:p>
        </p:txBody>
      </p:sp>
      <p:sp>
        <p:nvSpPr>
          <p:cNvPr id="6" name="직사각형 5">
            <a:extLst>
              <a:ext uri="{FF2B5EF4-FFF2-40B4-BE49-F238E27FC236}">
                <a16:creationId xmlns:a16="http://schemas.microsoft.com/office/drawing/2014/main" id="{B7D5D3EA-516B-4E6F-9879-A0DE4E71E44D}"/>
              </a:ext>
            </a:extLst>
          </p:cNvPr>
          <p:cNvSpPr/>
          <p:nvPr/>
        </p:nvSpPr>
        <p:spPr>
          <a:xfrm>
            <a:off x="4063779" y="340868"/>
            <a:ext cx="2765437" cy="369332"/>
          </a:xfrm>
          <a:prstGeom prst="rect">
            <a:avLst/>
          </a:prstGeom>
        </p:spPr>
        <p:txBody>
          <a:bodyPr wrap="none">
            <a:spAutoFit/>
          </a:bodyPr>
          <a:lstStyle/>
          <a:p>
            <a:r>
              <a:rPr lang="en-US" altLang="ko-KR" dirty="0">
                <a:solidFill>
                  <a:srgbClr val="373A3C"/>
                </a:solidFill>
                <a:latin typeface="Open Sans"/>
              </a:rPr>
              <a:t>VECM, </a:t>
            </a:r>
            <a:r>
              <a:rPr lang="ko-KR" altLang="en-US" dirty="0">
                <a:solidFill>
                  <a:srgbClr val="373A3C"/>
                </a:solidFill>
                <a:latin typeface="Open Sans"/>
              </a:rPr>
              <a:t> </a:t>
            </a:r>
            <a:r>
              <a:rPr lang="ko-KR" altLang="en-US" dirty="0" err="1">
                <a:solidFill>
                  <a:srgbClr val="373A3C"/>
                </a:solidFill>
                <a:latin typeface="Open Sans"/>
              </a:rPr>
              <a:t>다변량</a:t>
            </a:r>
            <a:r>
              <a:rPr lang="ko-KR" altLang="en-US" dirty="0">
                <a:solidFill>
                  <a:srgbClr val="373A3C"/>
                </a:solidFill>
                <a:latin typeface="Open Sans"/>
              </a:rPr>
              <a:t> </a:t>
            </a:r>
            <a:r>
              <a:rPr lang="en-US" altLang="ko-KR" dirty="0">
                <a:solidFill>
                  <a:srgbClr val="373A3C"/>
                </a:solidFill>
                <a:latin typeface="Open Sans"/>
              </a:rPr>
              <a:t>GARCH </a:t>
            </a:r>
            <a:r>
              <a:rPr lang="ko-KR" altLang="en-US" dirty="0">
                <a:solidFill>
                  <a:srgbClr val="373A3C"/>
                </a:solidFill>
                <a:latin typeface="Open Sans"/>
              </a:rPr>
              <a:t>등</a:t>
            </a:r>
            <a:endParaRPr lang="ko-KR" altLang="en-US" dirty="0"/>
          </a:p>
        </p:txBody>
      </p:sp>
      <p:sp>
        <p:nvSpPr>
          <p:cNvPr id="9" name="직사각형 8">
            <a:extLst>
              <a:ext uri="{FF2B5EF4-FFF2-40B4-BE49-F238E27FC236}">
                <a16:creationId xmlns:a16="http://schemas.microsoft.com/office/drawing/2014/main" id="{50A608B8-73D7-4B57-8A8E-088CE97C2A8D}"/>
              </a:ext>
            </a:extLst>
          </p:cNvPr>
          <p:cNvSpPr/>
          <p:nvPr/>
        </p:nvSpPr>
        <p:spPr>
          <a:xfrm>
            <a:off x="539552" y="991379"/>
            <a:ext cx="3880742" cy="369332"/>
          </a:xfrm>
          <a:prstGeom prst="rect">
            <a:avLst/>
          </a:prstGeom>
        </p:spPr>
        <p:txBody>
          <a:bodyPr wrap="none">
            <a:spAutoFit/>
          </a:bodyPr>
          <a:lstStyle/>
          <a:p>
            <a:r>
              <a:rPr lang="en-US" altLang="ko-KR" b="1" dirty="0">
                <a:solidFill>
                  <a:srgbClr val="161616"/>
                </a:solidFill>
                <a:latin typeface="-apple-system"/>
              </a:rPr>
              <a:t>VECM ( Vector Error Correction Model)</a:t>
            </a:r>
            <a:endParaRPr lang="en-US" altLang="ko-KR" b="1" i="0" dirty="0">
              <a:solidFill>
                <a:srgbClr val="161616"/>
              </a:solidFill>
              <a:effectLst/>
              <a:latin typeface="-apple-system"/>
            </a:endParaRPr>
          </a:p>
        </p:txBody>
      </p:sp>
      <p:sp>
        <p:nvSpPr>
          <p:cNvPr id="10" name="직사각형 9">
            <a:extLst>
              <a:ext uri="{FF2B5EF4-FFF2-40B4-BE49-F238E27FC236}">
                <a16:creationId xmlns:a16="http://schemas.microsoft.com/office/drawing/2014/main" id="{DF3EAADF-5F20-42F0-BC38-5BF47512CD8B}"/>
              </a:ext>
            </a:extLst>
          </p:cNvPr>
          <p:cNvSpPr/>
          <p:nvPr/>
        </p:nvSpPr>
        <p:spPr>
          <a:xfrm>
            <a:off x="671637" y="1392037"/>
            <a:ext cx="7873967" cy="4062651"/>
          </a:xfrm>
          <a:prstGeom prst="rect">
            <a:avLst/>
          </a:prstGeom>
        </p:spPr>
        <p:txBody>
          <a:bodyPr wrap="square">
            <a:spAutoFit/>
          </a:bodyPr>
          <a:lstStyle/>
          <a:p>
            <a:r>
              <a:rPr lang="en-US" altLang="ko-KR" sz="1200" dirty="0">
                <a:solidFill>
                  <a:srgbClr val="000000"/>
                </a:solidFill>
                <a:latin typeface="Arial" panose="020B0604020202020204" pitchFamily="34" charset="0"/>
              </a:rPr>
              <a:t>VAR</a:t>
            </a:r>
            <a:r>
              <a:rPr lang="ko-KR" altLang="en-US" sz="1200" dirty="0">
                <a:solidFill>
                  <a:srgbClr val="000000"/>
                </a:solidFill>
                <a:latin typeface="Arial" panose="020B0604020202020204" pitchFamily="34" charset="0"/>
              </a:rPr>
              <a:t> 모델의 경우 시계열 안정성을 위해 변수들을 차분하는 과정에서 </a:t>
            </a:r>
            <a:r>
              <a:rPr lang="ko-KR" altLang="en-US" sz="1200" dirty="0">
                <a:solidFill>
                  <a:srgbClr val="000000"/>
                </a:solidFill>
                <a:highlight>
                  <a:srgbClr val="00FFFF"/>
                </a:highlight>
                <a:latin typeface="Arial" panose="020B0604020202020204" pitchFamily="34" charset="0"/>
              </a:rPr>
              <a:t>변수들의 장기적인 관계에 대한 정보를 상실하여 모형 설정 오류가 발생</a:t>
            </a:r>
          </a:p>
          <a:p>
            <a:pPr marL="285750" indent="-285750">
              <a:buFont typeface="Wingdings" panose="05000000000000000000" pitchFamily="2" charset="2"/>
              <a:buChar char="à"/>
            </a:pPr>
            <a:r>
              <a:rPr lang="ko-KR" altLang="en-US" sz="1200" dirty="0" err="1">
                <a:solidFill>
                  <a:srgbClr val="000000"/>
                </a:solidFill>
                <a:latin typeface="Arial" panose="020B0604020202020204" pitchFamily="34" charset="0"/>
              </a:rPr>
              <a:t>벡터오차모형</a:t>
            </a:r>
            <a:r>
              <a:rPr lang="en-US" altLang="ko-KR" sz="1200" dirty="0">
                <a:solidFill>
                  <a:srgbClr val="000000"/>
                </a:solidFill>
                <a:latin typeface="Arial" panose="020B0604020202020204" pitchFamily="34" charset="0"/>
              </a:rPr>
              <a:t>(VECM : Vector Error Correction Model)</a:t>
            </a:r>
            <a:r>
              <a:rPr lang="ko-KR" altLang="en-US" sz="1200" dirty="0">
                <a:solidFill>
                  <a:srgbClr val="000000"/>
                </a:solidFill>
                <a:latin typeface="Arial" panose="020B0604020202020204" pitchFamily="34" charset="0"/>
              </a:rPr>
              <a:t>을 사용하여 이를 해결</a:t>
            </a:r>
            <a:endParaRPr lang="en-US" altLang="ko-KR" sz="1200" dirty="0">
              <a:solidFill>
                <a:srgbClr val="000000"/>
              </a:solidFill>
              <a:latin typeface="Arial" panose="020B0604020202020204" pitchFamily="34" charset="0"/>
            </a:endParaRPr>
          </a:p>
          <a:p>
            <a:pPr marL="285750" indent="-285750">
              <a:buFont typeface="Wingdings" panose="05000000000000000000" pitchFamily="2" charset="2"/>
              <a:buChar char="à"/>
            </a:pPr>
            <a:endParaRPr lang="en-US" altLang="ko-KR" sz="1200" b="0" i="0" dirty="0">
              <a:solidFill>
                <a:srgbClr val="000000"/>
              </a:solidFill>
              <a:effectLst/>
              <a:latin typeface="Arial" panose="020B0604020202020204" pitchFamily="34" charset="0"/>
            </a:endParaRPr>
          </a:p>
          <a:p>
            <a:r>
              <a:rPr lang="en-US" altLang="ko-KR" sz="1200" dirty="0"/>
              <a:t> </a:t>
            </a:r>
          </a:p>
          <a:p>
            <a:pPr>
              <a:lnSpc>
                <a:spcPct val="150000"/>
              </a:lnSpc>
            </a:pPr>
            <a:r>
              <a:rPr lang="en-US" altLang="ko-KR" sz="1200" dirty="0"/>
              <a:t>   </a:t>
            </a:r>
            <a:r>
              <a:rPr lang="ko-KR" altLang="en-US" sz="1200" b="1" dirty="0" err="1">
                <a:highlight>
                  <a:srgbClr val="FFFF00"/>
                </a:highlight>
              </a:rPr>
              <a:t>공적분</a:t>
            </a:r>
            <a:r>
              <a:rPr lang="ko-KR" altLang="en-US" sz="1200" b="1" dirty="0">
                <a:highlight>
                  <a:srgbClr val="FFFF00"/>
                </a:highlight>
              </a:rPr>
              <a:t> 검정</a:t>
            </a:r>
            <a:r>
              <a:rPr lang="en-US" altLang="ko-KR" sz="1200" dirty="0"/>
              <a:t>: </a:t>
            </a:r>
            <a:r>
              <a:rPr lang="ko-KR" altLang="en-US" sz="1200" dirty="0" err="1"/>
              <a:t>단변량시계열과</a:t>
            </a:r>
            <a:r>
              <a:rPr lang="ko-KR" altLang="en-US" sz="1200" dirty="0"/>
              <a:t> 달리 </a:t>
            </a:r>
            <a:r>
              <a:rPr lang="ko-KR" altLang="en-US" sz="1200" dirty="0" err="1">
                <a:highlight>
                  <a:srgbClr val="FFFF00"/>
                </a:highlight>
              </a:rPr>
              <a:t>다변량시계열에서</a:t>
            </a:r>
            <a:r>
              <a:rPr lang="ko-KR" altLang="en-US" sz="1200" dirty="0">
                <a:highlight>
                  <a:srgbClr val="FFFF00"/>
                </a:highlight>
              </a:rPr>
              <a:t> 단위근이 존재한다고 하여 바로 차분하는 것은 정보의 손실을 야기할 수 있으므로 장기 안정성이 존재 여부 테스트 </a:t>
            </a:r>
            <a:r>
              <a:rPr lang="en-US" altLang="ko-KR" sz="1200" dirty="0">
                <a:sym typeface="Wingdings" panose="05000000000000000000" pitchFamily="2" charset="2"/>
              </a:rPr>
              <a:t></a:t>
            </a:r>
            <a:r>
              <a:rPr lang="ko-KR" altLang="en-US" sz="1200" dirty="0"/>
              <a:t> </a:t>
            </a:r>
            <a:r>
              <a:rPr lang="ko-KR" altLang="en-US" sz="1200" dirty="0" err="1">
                <a:highlight>
                  <a:srgbClr val="FFFF00"/>
                </a:highlight>
              </a:rPr>
              <a:t>요한슨</a:t>
            </a:r>
            <a:r>
              <a:rPr lang="ko-KR" altLang="en-US" sz="1200" dirty="0">
                <a:highlight>
                  <a:srgbClr val="FFFF00"/>
                </a:highlight>
              </a:rPr>
              <a:t> </a:t>
            </a:r>
            <a:r>
              <a:rPr lang="ko-KR" altLang="en-US" sz="1200" dirty="0" err="1">
                <a:highlight>
                  <a:srgbClr val="FFFF00"/>
                </a:highlight>
              </a:rPr>
              <a:t>공적분</a:t>
            </a:r>
            <a:r>
              <a:rPr lang="ko-KR" altLang="en-US" sz="1200" dirty="0">
                <a:highlight>
                  <a:srgbClr val="FFFF00"/>
                </a:highlight>
              </a:rPr>
              <a:t> 검정 </a:t>
            </a:r>
            <a:r>
              <a:rPr lang="ko-KR" altLang="en-US" sz="1200" dirty="0"/>
              <a:t>많이 사용함</a:t>
            </a:r>
          </a:p>
          <a:p>
            <a:pPr>
              <a:lnSpc>
                <a:spcPct val="150000"/>
              </a:lnSpc>
            </a:pPr>
            <a:r>
              <a:rPr lang="ko-KR" altLang="en-US" sz="1200" dirty="0"/>
              <a:t> </a:t>
            </a:r>
          </a:p>
          <a:p>
            <a:pPr marL="171450" indent="-171450">
              <a:lnSpc>
                <a:spcPct val="150000"/>
              </a:lnSpc>
              <a:buFont typeface="Wingdings" panose="05000000000000000000" pitchFamily="2" charset="2"/>
              <a:buChar char="§"/>
            </a:pPr>
            <a:r>
              <a:rPr lang="ko-KR" altLang="en-US" sz="1200" dirty="0"/>
              <a:t>   </a:t>
            </a:r>
            <a:r>
              <a:rPr lang="ko-KR" altLang="en-US" sz="1200" dirty="0">
                <a:highlight>
                  <a:srgbClr val="FFFF00"/>
                </a:highlight>
              </a:rPr>
              <a:t>공적분이 존재하지 않음 </a:t>
            </a:r>
            <a:r>
              <a:rPr lang="en-US" altLang="ko-KR" sz="1200" dirty="0"/>
              <a:t>:  </a:t>
            </a:r>
            <a:r>
              <a:rPr lang="ko-KR" altLang="en-US" sz="1200" dirty="0">
                <a:highlight>
                  <a:srgbClr val="00FFFF"/>
                </a:highlight>
              </a:rPr>
              <a:t>차분 변환하여 </a:t>
            </a:r>
            <a:r>
              <a:rPr lang="en-US" altLang="ko-KR" sz="1200" dirty="0">
                <a:highlight>
                  <a:srgbClr val="00FFFF"/>
                </a:highlight>
              </a:rPr>
              <a:t>VAR</a:t>
            </a:r>
            <a:r>
              <a:rPr lang="ko-KR" altLang="en-US" sz="1200" dirty="0">
                <a:highlight>
                  <a:srgbClr val="00FFFF"/>
                </a:highlight>
              </a:rPr>
              <a:t>모형으로 추정</a:t>
            </a:r>
          </a:p>
          <a:p>
            <a:pPr marL="171450" indent="-171450">
              <a:lnSpc>
                <a:spcPct val="150000"/>
              </a:lnSpc>
              <a:buFont typeface="Wingdings" panose="05000000000000000000" pitchFamily="2" charset="2"/>
              <a:buChar char="§"/>
            </a:pPr>
            <a:r>
              <a:rPr lang="ko-KR" altLang="en-US" sz="1200" dirty="0"/>
              <a:t>   </a:t>
            </a:r>
            <a:r>
              <a:rPr lang="ko-KR" altLang="en-US" sz="1200" dirty="0">
                <a:highlight>
                  <a:srgbClr val="FFFF00"/>
                </a:highlight>
              </a:rPr>
              <a:t>공적분이 존재함</a:t>
            </a:r>
            <a:r>
              <a:rPr lang="en-US" altLang="ko-KR" sz="1200" dirty="0"/>
              <a:t>:  </a:t>
            </a:r>
            <a:r>
              <a:rPr lang="en-US" altLang="ko-KR" sz="1200" dirty="0">
                <a:highlight>
                  <a:srgbClr val="00FFFF"/>
                </a:highlight>
              </a:rPr>
              <a:t>VECM</a:t>
            </a:r>
            <a:r>
              <a:rPr lang="ko-KR" altLang="en-US" sz="1200" dirty="0">
                <a:highlight>
                  <a:srgbClr val="00FFFF"/>
                </a:highlight>
              </a:rPr>
              <a:t>모형을 이용하여 추정</a:t>
            </a:r>
          </a:p>
          <a:p>
            <a:pPr>
              <a:lnSpc>
                <a:spcPct val="150000"/>
              </a:lnSpc>
            </a:pPr>
            <a:r>
              <a:rPr lang="ko-KR" altLang="en-US" sz="1200" dirty="0"/>
              <a:t>   </a:t>
            </a:r>
            <a:r>
              <a:rPr lang="en-US" altLang="ko-KR" sz="1200" dirty="0">
                <a:sym typeface="Wingdings" panose="05000000000000000000" pitchFamily="2" charset="2"/>
              </a:rPr>
              <a:t></a:t>
            </a:r>
            <a:r>
              <a:rPr lang="ko-KR" altLang="en-US" sz="1200" dirty="0"/>
              <a:t>  공적분이 존재할 때 이를 무시하고 </a:t>
            </a:r>
            <a:r>
              <a:rPr lang="en-US" altLang="ko-KR" sz="1200" dirty="0"/>
              <a:t>VAR</a:t>
            </a:r>
            <a:r>
              <a:rPr lang="ko-KR" altLang="en-US" sz="1200" dirty="0"/>
              <a:t>모형을 이용하면 추정결과가 </a:t>
            </a:r>
            <a:r>
              <a:rPr lang="en-US" altLang="ko-KR" sz="1200" dirty="0"/>
              <a:t>VECM</a:t>
            </a:r>
            <a:r>
              <a:rPr lang="ko-KR" altLang="en-US" sz="1200" dirty="0"/>
              <a:t>모형보다 좋지 않음</a:t>
            </a:r>
          </a:p>
          <a:p>
            <a:pPr>
              <a:lnSpc>
                <a:spcPct val="150000"/>
              </a:lnSpc>
            </a:pPr>
            <a:r>
              <a:rPr lang="ko-KR" altLang="en-US" sz="1200" dirty="0"/>
              <a:t> </a:t>
            </a:r>
          </a:p>
          <a:p>
            <a:pPr>
              <a:lnSpc>
                <a:spcPct val="150000"/>
              </a:lnSpc>
            </a:pPr>
            <a:r>
              <a:rPr lang="ko-KR" altLang="en-US" sz="1200" dirty="0"/>
              <a:t>   시차결정</a:t>
            </a:r>
            <a:r>
              <a:rPr lang="en-US" altLang="ko-KR" sz="1200" dirty="0"/>
              <a:t>: </a:t>
            </a:r>
            <a:r>
              <a:rPr lang="ko-KR" altLang="en-US" sz="1200" dirty="0"/>
              <a:t>시차결정은 </a:t>
            </a:r>
            <a:r>
              <a:rPr lang="en-US" altLang="ko-KR" sz="1200" dirty="0"/>
              <a:t>AIC, BIC, SBC </a:t>
            </a:r>
            <a:r>
              <a:rPr lang="ko-KR" altLang="en-US" sz="1200" dirty="0"/>
              <a:t>등 정보규준을 이용하여 결정</a:t>
            </a:r>
          </a:p>
          <a:p>
            <a:pPr>
              <a:lnSpc>
                <a:spcPct val="150000"/>
              </a:lnSpc>
            </a:pPr>
            <a:r>
              <a:rPr lang="ko-KR" altLang="en-US" sz="1200" dirty="0"/>
              <a:t>                 </a:t>
            </a:r>
            <a:r>
              <a:rPr lang="ko-KR" altLang="en-US" sz="1200" dirty="0" err="1"/>
              <a:t>단변량시계열에서는</a:t>
            </a:r>
            <a:r>
              <a:rPr lang="ko-KR" altLang="en-US" sz="1200" dirty="0"/>
              <a:t> </a:t>
            </a:r>
            <a:r>
              <a:rPr lang="en-US" altLang="ko-KR" sz="1200" dirty="0"/>
              <a:t>AR,MA</a:t>
            </a:r>
            <a:r>
              <a:rPr lang="ko-KR" altLang="en-US" sz="1200" dirty="0"/>
              <a:t>항이 있는데 </a:t>
            </a:r>
            <a:r>
              <a:rPr lang="ko-KR" altLang="en-US" sz="1200" dirty="0" err="1"/>
              <a:t>다변량에서는</a:t>
            </a:r>
            <a:r>
              <a:rPr lang="ko-KR" altLang="en-US" sz="1200" dirty="0"/>
              <a:t> 추정계수를 줄여서 효율적인 추정을 하기 위하여 가역성원리를 이용하여 </a:t>
            </a:r>
            <a:r>
              <a:rPr lang="en-US" altLang="ko-KR" sz="1200" dirty="0"/>
              <a:t>AR</a:t>
            </a:r>
            <a:r>
              <a:rPr lang="ko-KR" altLang="en-US" sz="1200" dirty="0"/>
              <a:t>항만을 추정하거나</a:t>
            </a:r>
            <a:r>
              <a:rPr lang="en-US" altLang="ko-KR" sz="1200" dirty="0"/>
              <a:t>,.</a:t>
            </a:r>
            <a:r>
              <a:rPr lang="ko-KR" altLang="en-US" sz="1200" dirty="0"/>
              <a:t> </a:t>
            </a:r>
            <a:r>
              <a:rPr lang="en-US" altLang="ko-KR" sz="1200" dirty="0"/>
              <a:t>MA</a:t>
            </a:r>
            <a:r>
              <a:rPr lang="ko-KR" altLang="en-US" sz="1200" dirty="0"/>
              <a:t>항을 추정할 수도 있다</a:t>
            </a:r>
            <a:r>
              <a:rPr lang="en-US" altLang="ko-KR" sz="1200" dirty="0"/>
              <a:t>.</a:t>
            </a:r>
          </a:p>
          <a:p>
            <a:pPr marL="285750" indent="-285750">
              <a:buFont typeface="Wingdings" panose="05000000000000000000" pitchFamily="2" charset="2"/>
              <a:buChar char="à"/>
            </a:pPr>
            <a:endParaRPr lang="ko-KR" altLang="en-US" b="0" i="0" dirty="0">
              <a:solidFill>
                <a:srgbClr val="000000"/>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D38AA75F-CCB9-46D1-8357-E49F8BA60CB2}"/>
              </a:ext>
            </a:extLst>
          </p:cNvPr>
          <p:cNvSpPr/>
          <p:nvPr/>
        </p:nvSpPr>
        <p:spPr>
          <a:xfrm>
            <a:off x="827584" y="5548723"/>
            <a:ext cx="6938167" cy="307777"/>
          </a:xfrm>
          <a:prstGeom prst="rect">
            <a:avLst/>
          </a:prstGeom>
        </p:spPr>
        <p:txBody>
          <a:bodyPr wrap="square">
            <a:spAutoFit/>
          </a:bodyPr>
          <a:lstStyle/>
          <a:p>
            <a:r>
              <a:rPr lang="en-US" altLang="ko-KR" sz="1400" dirty="0">
                <a:hlinkClick r:id="rId2"/>
              </a:rPr>
              <a:t>https://www.statsmodels.org/stable/vector_ar.html</a:t>
            </a:r>
            <a:r>
              <a:rPr lang="en-US" altLang="ko-KR" sz="1400" dirty="0"/>
              <a:t>  </a:t>
            </a:r>
            <a:r>
              <a:rPr lang="ko-KR" altLang="en-US" sz="1400" dirty="0" err="1"/>
              <a:t>파이썬</a:t>
            </a:r>
            <a:r>
              <a:rPr lang="ko-KR" altLang="en-US" sz="1400" dirty="0"/>
              <a:t> 참조</a:t>
            </a:r>
          </a:p>
        </p:txBody>
      </p:sp>
    </p:spTree>
    <p:extLst>
      <p:ext uri="{BB962C8B-B14F-4D97-AF65-F5344CB8AC3E}">
        <p14:creationId xmlns:p14="http://schemas.microsoft.com/office/powerpoint/2010/main" val="286683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9B554A20-2E03-416D-9FC0-03965317A9C2}"/>
              </a:ext>
            </a:extLst>
          </p:cNvPr>
          <p:cNvSpPr/>
          <p:nvPr/>
        </p:nvSpPr>
        <p:spPr>
          <a:xfrm>
            <a:off x="611560" y="1099631"/>
            <a:ext cx="7920880" cy="2832186"/>
          </a:xfrm>
          <a:prstGeom prst="rect">
            <a:avLst/>
          </a:prstGeom>
        </p:spPr>
        <p:txBody>
          <a:bodyPr wrap="square">
            <a:spAutoFit/>
          </a:bodyPr>
          <a:lstStyle/>
          <a:p>
            <a:pPr>
              <a:lnSpc>
                <a:spcPct val="150000"/>
              </a:lnSpc>
            </a:pPr>
            <a:r>
              <a:rPr lang="en-US" altLang="ko-KR" sz="1200" b="1" dirty="0">
                <a:solidFill>
                  <a:srgbClr val="373A3C"/>
                </a:solidFill>
                <a:latin typeface="Nanum Gothic"/>
              </a:rPr>
              <a:t>1.</a:t>
            </a:r>
            <a:r>
              <a:rPr lang="ko-KR" altLang="en-US" sz="1200" b="1" dirty="0">
                <a:solidFill>
                  <a:srgbClr val="373A3C"/>
                </a:solidFill>
                <a:latin typeface="Nanum Gothic"/>
              </a:rPr>
              <a:t> 의미</a:t>
            </a:r>
            <a:endParaRPr lang="en-US" altLang="ko-KR" sz="1200" b="1" dirty="0">
              <a:solidFill>
                <a:srgbClr val="373A3C"/>
              </a:solidFill>
              <a:latin typeface="Nanum Gothic"/>
            </a:endParaRPr>
          </a:p>
          <a:p>
            <a:pPr>
              <a:lnSpc>
                <a:spcPct val="150000"/>
              </a:lnSpc>
            </a:pPr>
            <a:r>
              <a:rPr lang="ko-KR" altLang="en-US" sz="1200" dirty="0"/>
              <a:t>두 시계열 사이에 존재하는 </a:t>
            </a:r>
            <a:r>
              <a:rPr lang="ko-KR" altLang="en-US" sz="1200" dirty="0">
                <a:hlinkClick r:id="rId2"/>
              </a:rPr>
              <a:t>통계</a:t>
            </a:r>
            <a:r>
              <a:rPr lang="ko-KR" altLang="en-US" sz="1200" dirty="0"/>
              <a:t>적 특성 중 하나로 </a:t>
            </a:r>
            <a:r>
              <a:rPr lang="ko-KR" altLang="en-US" sz="1200" dirty="0">
                <a:highlight>
                  <a:srgbClr val="FFFF00"/>
                </a:highlight>
              </a:rPr>
              <a:t>단기적으로는 관계가 없어 보이나 장기적으로 일정 균형 관계</a:t>
            </a:r>
            <a:endParaRPr lang="en-US" altLang="ko-KR" sz="1200" dirty="0">
              <a:solidFill>
                <a:srgbClr val="373A3C"/>
              </a:solidFill>
              <a:highlight>
                <a:srgbClr val="FFFF00"/>
              </a:highlight>
              <a:latin typeface="Nanum Gothic"/>
            </a:endParaRPr>
          </a:p>
          <a:p>
            <a:pPr>
              <a:lnSpc>
                <a:spcPct val="150000"/>
              </a:lnSpc>
            </a:pPr>
            <a:endParaRPr lang="en-US" altLang="ko-KR" sz="1200" b="1" dirty="0"/>
          </a:p>
          <a:p>
            <a:pPr>
              <a:lnSpc>
                <a:spcPct val="150000"/>
              </a:lnSpc>
            </a:pPr>
            <a:r>
              <a:rPr lang="en-US" altLang="ko-KR" sz="1200" b="1" dirty="0"/>
              <a:t>2. </a:t>
            </a:r>
            <a:r>
              <a:rPr lang="ko-KR" altLang="en-US" sz="1200" b="1" dirty="0" err="1"/>
              <a:t>공적분</a:t>
            </a:r>
            <a:r>
              <a:rPr lang="ko-KR" altLang="en-US" sz="1200" b="1" dirty="0"/>
              <a:t> 관계 성립 조건</a:t>
            </a:r>
            <a:endParaRPr lang="en-US" altLang="ko-KR" sz="1200" b="1" dirty="0"/>
          </a:p>
          <a:p>
            <a:pPr>
              <a:lnSpc>
                <a:spcPct val="150000"/>
              </a:lnSpc>
            </a:pPr>
            <a:endParaRPr lang="en-US" altLang="ko-KR" sz="1200" dirty="0">
              <a:solidFill>
                <a:srgbClr val="373A3C"/>
              </a:solidFill>
              <a:latin typeface="Nanum Gothic"/>
            </a:endParaRPr>
          </a:p>
          <a:p>
            <a:pPr>
              <a:lnSpc>
                <a:spcPct val="150000"/>
              </a:lnSpc>
            </a:pPr>
            <a:r>
              <a:rPr lang="ko-KR" altLang="en-US" sz="1200" dirty="0">
                <a:solidFill>
                  <a:srgbClr val="373A3C"/>
                </a:solidFill>
                <a:latin typeface="Nanum Gothic"/>
              </a:rPr>
              <a:t> 두 개 이상의 </a:t>
            </a:r>
            <a:r>
              <a:rPr lang="ko-KR" altLang="en-US" sz="1200" u="sng" dirty="0">
                <a:solidFill>
                  <a:srgbClr val="014C8C"/>
                </a:solidFill>
                <a:latin typeface="Nanum Gothic"/>
                <a:hlinkClick r:id="rId3"/>
              </a:rPr>
              <a:t>시계열</a:t>
            </a:r>
            <a:r>
              <a:rPr lang="en-US" altLang="ko-KR" sz="1200" dirty="0">
                <a:solidFill>
                  <a:srgbClr val="373A3C"/>
                </a:solidFill>
                <a:latin typeface="Nanum Gothic"/>
              </a:rPr>
              <a:t>(</a:t>
            </a:r>
            <a:r>
              <a:rPr lang="ko-KR" altLang="en-US" sz="1200" dirty="0">
                <a:solidFill>
                  <a:srgbClr val="373A3C"/>
                </a:solidFill>
                <a:latin typeface="Nanum Gothic"/>
              </a:rPr>
              <a:t>시간이 지남에 따라 변화하는 변수의 시간별 값을 기록한 자료</a:t>
            </a:r>
            <a:r>
              <a:rPr lang="en-US" altLang="ko-KR" sz="1200" dirty="0">
                <a:solidFill>
                  <a:srgbClr val="373A3C"/>
                </a:solidFill>
                <a:latin typeface="Nanum Gothic"/>
              </a:rPr>
              <a:t>)</a:t>
            </a:r>
            <a:r>
              <a:rPr lang="ko-KR" altLang="en-US" sz="1200" dirty="0">
                <a:solidFill>
                  <a:srgbClr val="373A3C"/>
                </a:solidFill>
                <a:latin typeface="Nanum Gothic"/>
              </a:rPr>
              <a:t>이 있을 때 </a:t>
            </a:r>
            <a:endParaRPr lang="en-US" altLang="ko-KR" sz="1200" dirty="0">
              <a:solidFill>
                <a:srgbClr val="373A3C"/>
              </a:solidFill>
              <a:latin typeface="Nanum Gothic"/>
            </a:endParaRPr>
          </a:p>
          <a:p>
            <a:pPr>
              <a:lnSpc>
                <a:spcPct val="150000"/>
              </a:lnSpc>
            </a:pPr>
            <a:r>
              <a:rPr lang="ko-KR" altLang="en-US" sz="1200" dirty="0">
                <a:solidFill>
                  <a:srgbClr val="373A3C"/>
                </a:solidFill>
                <a:latin typeface="Nanum Gothic"/>
              </a:rPr>
              <a:t>다음과 같은 성질이 성립해야 한다</a:t>
            </a:r>
            <a:r>
              <a:rPr lang="en-US" altLang="ko-KR" sz="1200" dirty="0">
                <a:solidFill>
                  <a:srgbClr val="373A3C"/>
                </a:solidFill>
                <a:latin typeface="Nanum Gothic"/>
              </a:rPr>
              <a:t>.</a:t>
            </a:r>
            <a:br>
              <a:rPr lang="ko-KR" altLang="en-US" sz="1200" dirty="0"/>
            </a:br>
            <a:br>
              <a:rPr lang="ko-KR" altLang="en-US" sz="1200" dirty="0"/>
            </a:br>
            <a:r>
              <a:rPr lang="en-US" altLang="ko-KR" sz="1200" dirty="0"/>
              <a:t>1)  </a:t>
            </a:r>
            <a:r>
              <a:rPr lang="ko-KR" altLang="en-US" sz="1200" dirty="0">
                <a:solidFill>
                  <a:srgbClr val="373A3C"/>
                </a:solidFill>
                <a:latin typeface="Nanum Gothic"/>
              </a:rPr>
              <a:t>각각의 시계열들이 모두 동일한  </a:t>
            </a:r>
            <a:r>
              <a:rPr lang="en-US" altLang="ko-KR" sz="1200" dirty="0">
                <a:solidFill>
                  <a:srgbClr val="373A3C"/>
                </a:solidFill>
                <a:latin typeface="Nanum Gothic"/>
              </a:rPr>
              <a:t>order of integration*</a:t>
            </a:r>
            <a:r>
              <a:rPr lang="ko-KR" altLang="en-US" sz="1200" dirty="0">
                <a:solidFill>
                  <a:srgbClr val="373A3C"/>
                </a:solidFill>
                <a:latin typeface="Nanum Gothic"/>
              </a:rPr>
              <a:t>을 가진다</a:t>
            </a:r>
            <a:r>
              <a:rPr lang="en-US" altLang="ko-KR" sz="1200" dirty="0">
                <a:solidFill>
                  <a:srgbClr val="373A3C"/>
                </a:solidFill>
                <a:latin typeface="Nanum Gothic"/>
              </a:rPr>
              <a:t>.</a:t>
            </a:r>
          </a:p>
          <a:p>
            <a:pPr>
              <a:lnSpc>
                <a:spcPct val="150000"/>
              </a:lnSpc>
            </a:pPr>
            <a:r>
              <a:rPr lang="en-US" altLang="ko-KR" sz="1200" dirty="0">
                <a:solidFill>
                  <a:srgbClr val="373A3C"/>
                </a:solidFill>
                <a:latin typeface="Nanum Gothic"/>
              </a:rPr>
              <a:t>2) </a:t>
            </a:r>
            <a:r>
              <a:rPr lang="ko-KR" altLang="en-US" sz="1200" dirty="0">
                <a:solidFill>
                  <a:srgbClr val="373A3C"/>
                </a:solidFill>
                <a:latin typeface="Nanum Gothic"/>
              </a:rPr>
              <a:t>시계열들의 </a:t>
            </a:r>
            <a:r>
              <a:rPr lang="ko-KR" altLang="en-US" sz="1200" dirty="0">
                <a:solidFill>
                  <a:srgbClr val="0275D8"/>
                </a:solidFill>
                <a:latin typeface="Nanum Gothic"/>
                <a:hlinkClick r:id="rId4"/>
              </a:rPr>
              <a:t>선형 결합</a:t>
            </a:r>
            <a:r>
              <a:rPr lang="ko-KR" altLang="en-US" sz="1200" dirty="0">
                <a:solidFill>
                  <a:srgbClr val="373A3C"/>
                </a:solidFill>
                <a:latin typeface="Nanum Gothic"/>
              </a:rPr>
              <a:t>으로 만들어진 새로운 시계열은 기존의 시계열들보다 더 낮은 </a:t>
            </a:r>
            <a:r>
              <a:rPr lang="en-US" altLang="ko-KR" sz="1200" dirty="0">
                <a:solidFill>
                  <a:srgbClr val="373A3C"/>
                </a:solidFill>
                <a:latin typeface="Nanum Gothic"/>
              </a:rPr>
              <a:t>order of integration</a:t>
            </a:r>
            <a:r>
              <a:rPr lang="ko-KR" altLang="en-US" sz="1200" dirty="0">
                <a:solidFill>
                  <a:srgbClr val="373A3C"/>
                </a:solidFill>
                <a:latin typeface="Nanum Gothic"/>
              </a:rPr>
              <a:t>을 가진다</a:t>
            </a:r>
            <a:r>
              <a:rPr lang="en-US" altLang="ko-KR" sz="1200" dirty="0">
                <a:solidFill>
                  <a:srgbClr val="373A3C"/>
                </a:solidFill>
                <a:latin typeface="Nanum Gothic"/>
              </a:rPr>
              <a:t>.</a:t>
            </a:r>
            <a:endParaRPr lang="ko-KR" altLang="en-US" dirty="0"/>
          </a:p>
        </p:txBody>
      </p:sp>
      <p:sp>
        <p:nvSpPr>
          <p:cNvPr id="3" name="직사각형 2">
            <a:extLst>
              <a:ext uri="{FF2B5EF4-FFF2-40B4-BE49-F238E27FC236}">
                <a16:creationId xmlns:a16="http://schemas.microsoft.com/office/drawing/2014/main" id="{581DF572-B3DD-49A1-9E82-A23C12A9546E}"/>
              </a:ext>
            </a:extLst>
          </p:cNvPr>
          <p:cNvSpPr/>
          <p:nvPr/>
        </p:nvSpPr>
        <p:spPr>
          <a:xfrm>
            <a:off x="1979712" y="264888"/>
            <a:ext cx="2404569" cy="369332"/>
          </a:xfrm>
          <a:prstGeom prst="rect">
            <a:avLst/>
          </a:prstGeom>
        </p:spPr>
        <p:txBody>
          <a:bodyPr wrap="none">
            <a:spAutoFit/>
          </a:bodyPr>
          <a:lstStyle/>
          <a:p>
            <a:r>
              <a:rPr lang="ko-KR" altLang="en-US" b="1" dirty="0" err="1">
                <a:solidFill>
                  <a:srgbClr val="373A3C"/>
                </a:solidFill>
                <a:latin typeface="Nanum Gothic"/>
              </a:rPr>
              <a:t>공적분</a:t>
            </a:r>
            <a:r>
              <a:rPr lang="ko-KR" altLang="en-US" b="1" dirty="0">
                <a:solidFill>
                  <a:srgbClr val="373A3C"/>
                </a:solidFill>
                <a:latin typeface="Nanum Gothic"/>
              </a:rPr>
              <a:t> </a:t>
            </a:r>
            <a:r>
              <a:rPr lang="en-US" altLang="ko-KR" b="1" dirty="0">
                <a:solidFill>
                  <a:srgbClr val="373A3C"/>
                </a:solidFill>
                <a:latin typeface="Nanum Gothic"/>
              </a:rPr>
              <a:t>(</a:t>
            </a:r>
            <a:r>
              <a:rPr lang="en-US" altLang="ko-KR" dirty="0">
                <a:solidFill>
                  <a:srgbClr val="373A3C"/>
                </a:solidFill>
                <a:latin typeface="Nanum Gothic"/>
              </a:rPr>
              <a:t>Cointegration)</a:t>
            </a:r>
            <a:r>
              <a:rPr lang="ko-KR" altLang="en-US" dirty="0"/>
              <a:t> </a:t>
            </a:r>
          </a:p>
        </p:txBody>
      </p:sp>
      <p:sp>
        <p:nvSpPr>
          <p:cNvPr id="7" name="직사각형 6">
            <a:extLst>
              <a:ext uri="{FF2B5EF4-FFF2-40B4-BE49-F238E27FC236}">
                <a16:creationId xmlns:a16="http://schemas.microsoft.com/office/drawing/2014/main" id="{F43A55E7-6C6A-412C-AE09-EEF963575DDF}"/>
              </a:ext>
            </a:extLst>
          </p:cNvPr>
          <p:cNvSpPr/>
          <p:nvPr/>
        </p:nvSpPr>
        <p:spPr>
          <a:xfrm>
            <a:off x="719572" y="4365104"/>
            <a:ext cx="7704856" cy="276999"/>
          </a:xfrm>
          <a:prstGeom prst="rect">
            <a:avLst/>
          </a:prstGeom>
        </p:spPr>
        <p:txBody>
          <a:bodyPr wrap="square">
            <a:spAutoFit/>
          </a:bodyPr>
          <a:lstStyle/>
          <a:p>
            <a:r>
              <a:rPr lang="en-US" altLang="ko-KR" sz="1200" dirty="0">
                <a:solidFill>
                  <a:srgbClr val="373A3C"/>
                </a:solidFill>
                <a:latin typeface="Nanum Gothic"/>
              </a:rPr>
              <a:t>*order of integration : </a:t>
            </a:r>
            <a:r>
              <a:rPr lang="ko-KR" altLang="en-US" sz="1200" dirty="0">
                <a:solidFill>
                  <a:srgbClr val="373A3C"/>
                </a:solidFill>
                <a:latin typeface="Nanum Gothic"/>
              </a:rPr>
              <a:t> 어떤 시계열이 정상적</a:t>
            </a:r>
            <a:r>
              <a:rPr lang="en-US" altLang="ko-KR" sz="1200" dirty="0">
                <a:solidFill>
                  <a:srgbClr val="373A3C"/>
                </a:solidFill>
                <a:latin typeface="Nanum Gothic"/>
              </a:rPr>
              <a:t>(stationary)</a:t>
            </a:r>
            <a:r>
              <a:rPr lang="ko-KR" altLang="en-US" sz="1200" dirty="0">
                <a:solidFill>
                  <a:srgbClr val="373A3C"/>
                </a:solidFill>
                <a:latin typeface="Nanum Gothic"/>
              </a:rPr>
              <a:t>이 되기 위해 필요한 차분</a:t>
            </a:r>
            <a:r>
              <a:rPr lang="en-US" altLang="ko-KR" sz="1200" dirty="0">
                <a:solidFill>
                  <a:srgbClr val="373A3C"/>
                </a:solidFill>
                <a:latin typeface="Nanum Gothic"/>
              </a:rPr>
              <a:t>(difference) </a:t>
            </a:r>
            <a:r>
              <a:rPr lang="ko-KR" altLang="en-US" sz="1200" dirty="0">
                <a:solidFill>
                  <a:srgbClr val="373A3C"/>
                </a:solidFill>
                <a:latin typeface="Nanum Gothic"/>
              </a:rPr>
              <a:t>횟수</a:t>
            </a:r>
            <a:endParaRPr lang="ko-KR" altLang="en-US" sz="1200" dirty="0"/>
          </a:p>
        </p:txBody>
      </p:sp>
    </p:spTree>
    <p:extLst>
      <p:ext uri="{BB962C8B-B14F-4D97-AF65-F5344CB8AC3E}">
        <p14:creationId xmlns:p14="http://schemas.microsoft.com/office/powerpoint/2010/main" val="2248002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493149B-6F33-4D73-A591-8C965A2EE60D}"/>
              </a:ext>
            </a:extLst>
          </p:cNvPr>
          <p:cNvSpPr/>
          <p:nvPr/>
        </p:nvSpPr>
        <p:spPr>
          <a:xfrm>
            <a:off x="395536" y="278071"/>
            <a:ext cx="6192688" cy="369332"/>
          </a:xfrm>
          <a:prstGeom prst="rect">
            <a:avLst/>
          </a:prstGeom>
        </p:spPr>
        <p:txBody>
          <a:bodyPr wrap="square">
            <a:spAutoFit/>
          </a:bodyPr>
          <a:lstStyle/>
          <a:p>
            <a:r>
              <a:rPr lang="en-US" altLang="ko-KR" b="1" dirty="0">
                <a:solidFill>
                  <a:srgbClr val="24292F"/>
                </a:solidFill>
                <a:latin typeface="+mj-lt"/>
              </a:rPr>
              <a:t>10 Bayesian ML: Dynamic Sharpe Ratios and Pairs Trading</a:t>
            </a:r>
            <a:endParaRPr lang="en-US" altLang="ko-KR" b="1" i="0" dirty="0">
              <a:solidFill>
                <a:srgbClr val="24292F"/>
              </a:solidFill>
              <a:effectLst/>
              <a:latin typeface="+mj-lt"/>
            </a:endParaRPr>
          </a:p>
        </p:txBody>
      </p:sp>
      <p:sp>
        <p:nvSpPr>
          <p:cNvPr id="3" name="직사각형 2">
            <a:extLst>
              <a:ext uri="{FF2B5EF4-FFF2-40B4-BE49-F238E27FC236}">
                <a16:creationId xmlns:a16="http://schemas.microsoft.com/office/drawing/2014/main" id="{DC350694-AAA1-40DD-B53A-BA45C0F81108}"/>
              </a:ext>
            </a:extLst>
          </p:cNvPr>
          <p:cNvSpPr/>
          <p:nvPr/>
        </p:nvSpPr>
        <p:spPr>
          <a:xfrm>
            <a:off x="467544" y="1268760"/>
            <a:ext cx="7875748" cy="2633413"/>
          </a:xfrm>
          <a:prstGeom prst="rect">
            <a:avLst/>
          </a:prstGeom>
        </p:spPr>
        <p:txBody>
          <a:bodyPr wrap="square">
            <a:spAutoFit/>
          </a:bodyPr>
          <a:lstStyle/>
          <a:p>
            <a:pPr marL="285750" indent="-285750">
              <a:lnSpc>
                <a:spcPct val="150000"/>
              </a:lnSpc>
              <a:buFont typeface="Wingdings" panose="05000000000000000000" pitchFamily="2" charset="2"/>
              <a:buChar char="§"/>
            </a:pPr>
            <a:r>
              <a:rPr lang="en-US" altLang="ko-KR" sz="1600" dirty="0">
                <a:solidFill>
                  <a:srgbClr val="24292F"/>
                </a:solidFill>
                <a:highlight>
                  <a:srgbClr val="00FFFF"/>
                </a:highlight>
                <a:latin typeface="+mj-lt"/>
              </a:rPr>
              <a:t>Bayesian statistics </a:t>
            </a:r>
            <a:r>
              <a:rPr lang="en-US" altLang="ko-KR" sz="1600" dirty="0">
                <a:solidFill>
                  <a:srgbClr val="24292F"/>
                </a:solidFill>
                <a:latin typeface="+mj-lt"/>
              </a:rPr>
              <a:t>allows us to </a:t>
            </a:r>
            <a:r>
              <a:rPr lang="en-US" altLang="ko-KR" sz="1600" dirty="0">
                <a:solidFill>
                  <a:srgbClr val="24292F"/>
                </a:solidFill>
                <a:highlight>
                  <a:srgbClr val="FFFF00"/>
                </a:highlight>
                <a:latin typeface="+mj-lt"/>
              </a:rPr>
              <a:t>quantify uncertainty </a:t>
            </a:r>
            <a:r>
              <a:rPr lang="en-US" altLang="ko-KR" sz="1600" dirty="0">
                <a:solidFill>
                  <a:srgbClr val="24292F"/>
                </a:solidFill>
                <a:latin typeface="+mj-lt"/>
              </a:rPr>
              <a:t>about future events and refine estimates in </a:t>
            </a:r>
            <a:r>
              <a:rPr lang="en-US" altLang="ko-KR" sz="1600" dirty="0">
                <a:solidFill>
                  <a:srgbClr val="24292F"/>
                </a:solidFill>
                <a:highlight>
                  <a:srgbClr val="FFFF00"/>
                </a:highlight>
                <a:latin typeface="+mj-lt"/>
              </a:rPr>
              <a:t>a principled way </a:t>
            </a:r>
            <a:r>
              <a:rPr lang="en-US" altLang="ko-KR" sz="1600" dirty="0">
                <a:solidFill>
                  <a:srgbClr val="24292F"/>
                </a:solidFill>
                <a:latin typeface="+mj-lt"/>
              </a:rPr>
              <a:t>as new information arrives. </a:t>
            </a:r>
          </a:p>
          <a:p>
            <a:pPr marL="285750" indent="-285750">
              <a:lnSpc>
                <a:spcPct val="150000"/>
              </a:lnSpc>
              <a:buFont typeface="Wingdings" panose="05000000000000000000" pitchFamily="2" charset="2"/>
              <a:buChar char="§"/>
            </a:pPr>
            <a:r>
              <a:rPr lang="en-US" altLang="ko-KR" sz="1600" dirty="0">
                <a:solidFill>
                  <a:srgbClr val="24292F"/>
                </a:solidFill>
                <a:latin typeface="+mj-lt"/>
              </a:rPr>
              <a:t>This dynamic approach adapts well to the evolving nature of financial markets. </a:t>
            </a:r>
          </a:p>
          <a:p>
            <a:pPr marL="285750" indent="-285750">
              <a:lnSpc>
                <a:spcPct val="150000"/>
              </a:lnSpc>
              <a:buFont typeface="Wingdings" panose="05000000000000000000" pitchFamily="2" charset="2"/>
              <a:buChar char="§"/>
            </a:pPr>
            <a:r>
              <a:rPr lang="en-US" altLang="ko-KR" sz="1600" dirty="0">
                <a:solidFill>
                  <a:srgbClr val="24292F"/>
                </a:solidFill>
                <a:highlight>
                  <a:srgbClr val="00FFFF"/>
                </a:highlight>
                <a:latin typeface="+mj-lt"/>
              </a:rPr>
              <a:t>Bayesian approaches to ML </a:t>
            </a:r>
            <a:r>
              <a:rPr lang="en-US" altLang="ko-KR" sz="1600" dirty="0">
                <a:solidFill>
                  <a:srgbClr val="24292F"/>
                </a:solidFill>
                <a:latin typeface="+mj-lt"/>
              </a:rPr>
              <a:t>enable </a:t>
            </a:r>
            <a:r>
              <a:rPr lang="en-US" altLang="ko-KR" sz="1600" dirty="0">
                <a:solidFill>
                  <a:srgbClr val="24292F"/>
                </a:solidFill>
                <a:highlight>
                  <a:srgbClr val="FFFF00"/>
                </a:highlight>
                <a:latin typeface="+mj-lt"/>
              </a:rPr>
              <a:t>new insights </a:t>
            </a:r>
            <a:r>
              <a:rPr lang="en-US" altLang="ko-KR" sz="1600" dirty="0">
                <a:solidFill>
                  <a:srgbClr val="24292F"/>
                </a:solidFill>
                <a:latin typeface="+mj-lt"/>
              </a:rPr>
              <a:t>into the uncertainty around statistical metrics, </a:t>
            </a:r>
            <a:r>
              <a:rPr lang="en-US" altLang="ko-KR" sz="1600" dirty="0">
                <a:solidFill>
                  <a:srgbClr val="24292F"/>
                </a:solidFill>
                <a:highlight>
                  <a:srgbClr val="FFFF00"/>
                </a:highlight>
                <a:latin typeface="+mj-lt"/>
              </a:rPr>
              <a:t>parameter estimates</a:t>
            </a:r>
            <a:r>
              <a:rPr lang="en-US" altLang="ko-KR" sz="1600" dirty="0">
                <a:solidFill>
                  <a:srgbClr val="24292F"/>
                </a:solidFill>
                <a:latin typeface="+mj-lt"/>
              </a:rPr>
              <a:t>, and </a:t>
            </a:r>
            <a:r>
              <a:rPr lang="en-US" altLang="ko-KR" sz="1600" dirty="0">
                <a:solidFill>
                  <a:srgbClr val="24292F"/>
                </a:solidFill>
                <a:highlight>
                  <a:srgbClr val="FFFF00"/>
                </a:highlight>
                <a:latin typeface="+mj-lt"/>
              </a:rPr>
              <a:t>predictions. </a:t>
            </a:r>
          </a:p>
          <a:p>
            <a:pPr marL="285750" indent="-285750">
              <a:lnSpc>
                <a:spcPct val="150000"/>
              </a:lnSpc>
              <a:buFont typeface="Wingdings" panose="05000000000000000000" pitchFamily="2" charset="2"/>
              <a:buChar char="§"/>
            </a:pPr>
            <a:r>
              <a:rPr lang="en-US" altLang="ko-KR" sz="1600" dirty="0">
                <a:solidFill>
                  <a:srgbClr val="24292F"/>
                </a:solidFill>
                <a:latin typeface="+mj-lt"/>
              </a:rPr>
              <a:t>The applications range from more granular risk management to </a:t>
            </a:r>
            <a:r>
              <a:rPr lang="en-US" altLang="ko-KR" sz="1600" dirty="0">
                <a:solidFill>
                  <a:srgbClr val="24292F"/>
                </a:solidFill>
                <a:highlight>
                  <a:srgbClr val="FFFF00"/>
                </a:highlight>
                <a:latin typeface="+mj-lt"/>
              </a:rPr>
              <a:t>dynamic updates of predictive models </a:t>
            </a:r>
            <a:r>
              <a:rPr lang="en-US" altLang="ko-KR" sz="1600" dirty="0">
                <a:solidFill>
                  <a:srgbClr val="24292F"/>
                </a:solidFill>
                <a:latin typeface="+mj-lt"/>
              </a:rPr>
              <a:t>that incorporate changes in the market environment.</a:t>
            </a:r>
            <a:endParaRPr lang="ko-KR" altLang="en-US" sz="1600" dirty="0">
              <a:latin typeface="+mj-lt"/>
            </a:endParaRPr>
          </a:p>
        </p:txBody>
      </p:sp>
      <p:sp>
        <p:nvSpPr>
          <p:cNvPr id="6" name="직사각형 5">
            <a:extLst>
              <a:ext uri="{FF2B5EF4-FFF2-40B4-BE49-F238E27FC236}">
                <a16:creationId xmlns:a16="http://schemas.microsoft.com/office/drawing/2014/main" id="{F715A0CD-E099-4A09-A7D7-E9071818A0D0}"/>
              </a:ext>
            </a:extLst>
          </p:cNvPr>
          <p:cNvSpPr/>
          <p:nvPr/>
        </p:nvSpPr>
        <p:spPr>
          <a:xfrm>
            <a:off x="899592" y="4471768"/>
            <a:ext cx="7344816" cy="1600438"/>
          </a:xfrm>
          <a:prstGeom prst="rect">
            <a:avLst/>
          </a:prstGeom>
          <a:ln>
            <a:solidFill>
              <a:srgbClr val="FF0000"/>
            </a:solidFill>
          </a:ln>
        </p:spPr>
        <p:txBody>
          <a:bodyPr wrap="square">
            <a:spAutoFit/>
          </a:bodyPr>
          <a:lstStyle/>
          <a:p>
            <a:r>
              <a:rPr lang="en-US" altLang="ko-KR" sz="1400" dirty="0">
                <a:solidFill>
                  <a:srgbClr val="24292F"/>
                </a:solidFill>
                <a:latin typeface="-apple-system"/>
              </a:rPr>
              <a:t>More specifically, this </a:t>
            </a:r>
            <a:r>
              <a:rPr lang="en-US" altLang="ko-KR" sz="1400" u="sng" dirty="0">
                <a:solidFill>
                  <a:srgbClr val="24292F"/>
                </a:solidFill>
                <a:latin typeface="-apple-system"/>
                <a:hlinkClick r:id="rId2"/>
              </a:rPr>
              <a:t>chapter</a:t>
            </a:r>
            <a:r>
              <a:rPr lang="en-US" altLang="ko-KR" sz="1400" dirty="0">
                <a:solidFill>
                  <a:srgbClr val="24292F"/>
                </a:solidFill>
                <a:latin typeface="-apple-system"/>
              </a:rPr>
              <a:t> covers:</a:t>
            </a:r>
          </a:p>
          <a:p>
            <a:pPr>
              <a:buFont typeface="Arial" panose="020B0604020202020204" pitchFamily="34" charset="0"/>
              <a:buChar char="•"/>
            </a:pPr>
            <a:r>
              <a:rPr lang="en-US" altLang="ko-KR" sz="1400" dirty="0">
                <a:solidFill>
                  <a:srgbClr val="24292F"/>
                </a:solidFill>
                <a:latin typeface="-apple-system"/>
              </a:rPr>
              <a:t>How </a:t>
            </a:r>
            <a:r>
              <a:rPr lang="en-US" altLang="ko-KR" sz="1400" dirty="0">
                <a:solidFill>
                  <a:srgbClr val="24292F"/>
                </a:solidFill>
                <a:highlight>
                  <a:srgbClr val="FFFF00"/>
                </a:highlight>
                <a:latin typeface="-apple-system"/>
              </a:rPr>
              <a:t>Bayesian statistics </a:t>
            </a:r>
            <a:r>
              <a:rPr lang="en-US" altLang="ko-KR" sz="1400" dirty="0">
                <a:solidFill>
                  <a:srgbClr val="24292F"/>
                </a:solidFill>
                <a:latin typeface="-apple-system"/>
              </a:rPr>
              <a:t>applies to </a:t>
            </a:r>
            <a:r>
              <a:rPr lang="en-US" altLang="ko-KR" sz="1400" dirty="0">
                <a:solidFill>
                  <a:srgbClr val="24292F"/>
                </a:solidFill>
                <a:highlight>
                  <a:srgbClr val="FFFF00"/>
                </a:highlight>
                <a:latin typeface="-apple-system"/>
              </a:rPr>
              <a:t>machine learning</a:t>
            </a:r>
          </a:p>
          <a:p>
            <a:pPr>
              <a:buFont typeface="Arial" panose="020B0604020202020204" pitchFamily="34" charset="0"/>
              <a:buChar char="•"/>
            </a:pPr>
            <a:r>
              <a:rPr lang="en-US" altLang="ko-KR" sz="1400" dirty="0">
                <a:solidFill>
                  <a:srgbClr val="24292F"/>
                </a:solidFill>
                <a:latin typeface="-apple-system"/>
              </a:rPr>
              <a:t>Probabilistic programming with </a:t>
            </a:r>
            <a:r>
              <a:rPr lang="en-US" altLang="ko-KR" sz="1400" dirty="0">
                <a:solidFill>
                  <a:srgbClr val="24292F"/>
                </a:solidFill>
                <a:highlight>
                  <a:srgbClr val="FFFF00"/>
                </a:highlight>
                <a:latin typeface="-apple-system"/>
              </a:rPr>
              <a:t>PyMC3</a:t>
            </a:r>
          </a:p>
          <a:p>
            <a:pPr>
              <a:buFont typeface="Arial" panose="020B0604020202020204" pitchFamily="34" charset="0"/>
              <a:buChar char="•"/>
            </a:pPr>
            <a:r>
              <a:rPr lang="en-US" altLang="ko-KR" sz="1400" dirty="0">
                <a:solidFill>
                  <a:srgbClr val="24292F"/>
                </a:solidFill>
                <a:latin typeface="-apple-system"/>
              </a:rPr>
              <a:t>Defining and training machine learning models using PyMC3</a:t>
            </a:r>
          </a:p>
          <a:p>
            <a:pPr>
              <a:buFont typeface="Arial" panose="020B0604020202020204" pitchFamily="34" charset="0"/>
              <a:buChar char="•"/>
            </a:pPr>
            <a:r>
              <a:rPr lang="en-US" altLang="ko-KR" sz="1400" dirty="0">
                <a:solidFill>
                  <a:srgbClr val="24292F"/>
                </a:solidFill>
                <a:latin typeface="-apple-system"/>
              </a:rPr>
              <a:t>How to run state-of-the-art sampling methods to conduct approximate inference</a:t>
            </a:r>
          </a:p>
          <a:p>
            <a:pPr>
              <a:buFont typeface="Arial" panose="020B0604020202020204" pitchFamily="34" charset="0"/>
              <a:buChar char="•"/>
            </a:pPr>
            <a:r>
              <a:rPr lang="en-US" altLang="ko-KR" sz="1400" dirty="0">
                <a:solidFill>
                  <a:srgbClr val="24292F"/>
                </a:solidFill>
                <a:latin typeface="-apple-system"/>
              </a:rPr>
              <a:t>Bayesian ML applications to compute dynamic </a:t>
            </a:r>
            <a:r>
              <a:rPr lang="en-US" altLang="ko-KR" sz="1400" dirty="0">
                <a:solidFill>
                  <a:srgbClr val="24292F"/>
                </a:solidFill>
                <a:highlight>
                  <a:srgbClr val="FFFF00"/>
                </a:highlight>
                <a:latin typeface="-apple-system"/>
              </a:rPr>
              <a:t>Sharpe ratios</a:t>
            </a:r>
            <a:r>
              <a:rPr lang="en-US" altLang="ko-KR" sz="1400" dirty="0">
                <a:solidFill>
                  <a:srgbClr val="24292F"/>
                </a:solidFill>
                <a:latin typeface="-apple-system"/>
              </a:rPr>
              <a:t>, dynamic </a:t>
            </a:r>
            <a:r>
              <a:rPr lang="en-US" altLang="ko-KR" sz="1400" dirty="0">
                <a:solidFill>
                  <a:srgbClr val="24292F"/>
                </a:solidFill>
                <a:highlight>
                  <a:srgbClr val="FFFF00"/>
                </a:highlight>
                <a:latin typeface="-apple-system"/>
              </a:rPr>
              <a:t>pairs trading hedge ratios</a:t>
            </a:r>
            <a:r>
              <a:rPr lang="en-US" altLang="ko-KR" sz="1400" dirty="0">
                <a:solidFill>
                  <a:srgbClr val="24292F"/>
                </a:solidFill>
                <a:latin typeface="-apple-system"/>
              </a:rPr>
              <a:t>, and </a:t>
            </a:r>
            <a:r>
              <a:rPr lang="en-US" altLang="ko-KR" sz="1400" dirty="0">
                <a:solidFill>
                  <a:srgbClr val="24292F"/>
                </a:solidFill>
                <a:highlight>
                  <a:srgbClr val="FFFF00"/>
                </a:highlight>
                <a:latin typeface="-apple-system"/>
              </a:rPr>
              <a:t>estimate stochastic volatility</a:t>
            </a:r>
            <a:endParaRPr lang="en-US" altLang="ko-KR" sz="1400" b="0" i="0" dirty="0">
              <a:solidFill>
                <a:srgbClr val="24292F"/>
              </a:solidFill>
              <a:effectLst/>
              <a:highlight>
                <a:srgbClr val="FFFF00"/>
              </a:highlight>
              <a:latin typeface="-apple-system"/>
            </a:endParaRPr>
          </a:p>
        </p:txBody>
      </p:sp>
    </p:spTree>
    <p:extLst>
      <p:ext uri="{BB962C8B-B14F-4D97-AF65-F5344CB8AC3E}">
        <p14:creationId xmlns:p14="http://schemas.microsoft.com/office/powerpoint/2010/main" val="2334544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657FF4E-6D9E-43A5-AEC0-3887AB1369A4}"/>
              </a:ext>
            </a:extLst>
          </p:cNvPr>
          <p:cNvSpPr/>
          <p:nvPr/>
        </p:nvSpPr>
        <p:spPr>
          <a:xfrm>
            <a:off x="538570" y="2399404"/>
            <a:ext cx="7719463" cy="1046440"/>
          </a:xfrm>
          <a:prstGeom prst="rect">
            <a:avLst/>
          </a:prstGeom>
          <a:ln>
            <a:solidFill>
              <a:schemeClr val="accent3">
                <a:lumMod val="75000"/>
              </a:schemeClr>
            </a:solidFill>
          </a:ln>
        </p:spPr>
        <p:txBody>
          <a:bodyPr wrap="square">
            <a:spAutoFit/>
          </a:bodyPr>
          <a:lstStyle/>
          <a:p>
            <a:r>
              <a:rPr lang="ko-KR" altLang="en-US" sz="1400" b="1" dirty="0" err="1">
                <a:solidFill>
                  <a:srgbClr val="4D5156"/>
                </a:solidFill>
                <a:latin typeface="Apple SD Gothic Neo"/>
              </a:rPr>
              <a:t>베이즈</a:t>
            </a:r>
            <a:r>
              <a:rPr lang="ko-KR" altLang="en-US" sz="1400" b="1" dirty="0">
                <a:solidFill>
                  <a:srgbClr val="4D5156"/>
                </a:solidFill>
                <a:latin typeface="Apple SD Gothic Neo"/>
              </a:rPr>
              <a:t> 추론</a:t>
            </a:r>
            <a:endParaRPr lang="en-US" altLang="ko-KR" sz="1400" b="1" dirty="0">
              <a:solidFill>
                <a:srgbClr val="4D5156"/>
              </a:solidFill>
              <a:latin typeface="Apple SD Gothic Neo"/>
            </a:endParaRPr>
          </a:p>
          <a:p>
            <a:pPr marL="171450" indent="-171450">
              <a:buFont typeface="Wingdings" panose="05000000000000000000" pitchFamily="2" charset="2"/>
              <a:buChar char="§"/>
            </a:pPr>
            <a:r>
              <a:rPr lang="ko-KR" altLang="en-US" sz="1200" dirty="0">
                <a:solidFill>
                  <a:srgbClr val="4D5156"/>
                </a:solidFill>
                <a:latin typeface="Apple SD Gothic Neo"/>
              </a:rPr>
              <a:t>통계적 추론의 한 방법으로</a:t>
            </a:r>
            <a:r>
              <a:rPr lang="en-US" altLang="ko-KR" sz="1200" dirty="0">
                <a:solidFill>
                  <a:srgbClr val="4D5156"/>
                </a:solidFill>
                <a:latin typeface="Apple SD Gothic Neo"/>
              </a:rPr>
              <a:t>, </a:t>
            </a:r>
            <a:r>
              <a:rPr lang="ko-KR" altLang="en-US" sz="1200" dirty="0">
                <a:solidFill>
                  <a:srgbClr val="4D5156"/>
                </a:solidFill>
                <a:latin typeface="Apple SD Gothic Neo"/>
              </a:rPr>
              <a:t>추론 대상의 사전 확률과 추가적인 정보를 통해 해당 대상의 사후 확률을 추론하는 방법</a:t>
            </a:r>
            <a:endParaRPr lang="en-US" altLang="ko-KR" sz="1200" dirty="0">
              <a:solidFill>
                <a:srgbClr val="4D5156"/>
              </a:solidFill>
              <a:latin typeface="Apple SD Gothic Neo"/>
            </a:endParaRPr>
          </a:p>
          <a:p>
            <a:pPr marL="171450" indent="-171450">
              <a:buFont typeface="Wingdings" panose="05000000000000000000" pitchFamily="2" charset="2"/>
              <a:buChar char="§"/>
            </a:pPr>
            <a:r>
              <a:rPr lang="en-US" altLang="ko-KR" sz="1200" dirty="0">
                <a:solidFill>
                  <a:srgbClr val="4D5156"/>
                </a:solidFill>
                <a:latin typeface="Apple SD Gothic Neo"/>
              </a:rPr>
              <a:t> </a:t>
            </a:r>
            <a:r>
              <a:rPr lang="ko-KR" altLang="en-US" sz="1200" dirty="0" err="1">
                <a:solidFill>
                  <a:srgbClr val="4D5156"/>
                </a:solidFill>
                <a:latin typeface="Apple SD Gothic Neo"/>
              </a:rPr>
              <a:t>베이즈</a:t>
            </a:r>
            <a:r>
              <a:rPr lang="ko-KR" altLang="en-US" sz="1200" dirty="0">
                <a:solidFill>
                  <a:srgbClr val="4D5156"/>
                </a:solidFill>
                <a:latin typeface="Apple SD Gothic Neo"/>
              </a:rPr>
              <a:t> 추론은 </a:t>
            </a:r>
            <a:r>
              <a:rPr lang="ko-KR" altLang="en-US" sz="1200" dirty="0" err="1">
                <a:solidFill>
                  <a:srgbClr val="4D5156"/>
                </a:solidFill>
                <a:latin typeface="Apple SD Gothic Neo"/>
              </a:rPr>
              <a:t>베이즈</a:t>
            </a:r>
            <a:r>
              <a:rPr lang="ko-KR" altLang="en-US" sz="1200" dirty="0">
                <a:solidFill>
                  <a:srgbClr val="4D5156"/>
                </a:solidFill>
                <a:latin typeface="Apple SD Gothic Neo"/>
              </a:rPr>
              <a:t> 확률론을 기반으로 하며</a:t>
            </a:r>
            <a:r>
              <a:rPr lang="en-US" altLang="ko-KR" sz="1200" dirty="0">
                <a:solidFill>
                  <a:srgbClr val="4D5156"/>
                </a:solidFill>
                <a:latin typeface="Apple SD Gothic Neo"/>
              </a:rPr>
              <a:t>, </a:t>
            </a:r>
            <a:r>
              <a:rPr lang="ko-KR" altLang="en-US" sz="1200" dirty="0">
                <a:solidFill>
                  <a:srgbClr val="4D5156"/>
                </a:solidFill>
                <a:latin typeface="Apple SD Gothic Neo"/>
              </a:rPr>
              <a:t>이는 추론하는 대상을 확률변수로 보아 그 변수의 확률분포를 추정하는 것을 의미</a:t>
            </a:r>
            <a:endParaRPr lang="ko-KR" altLang="en-US" sz="1200" dirty="0"/>
          </a:p>
        </p:txBody>
      </p:sp>
      <p:sp>
        <p:nvSpPr>
          <p:cNvPr id="3" name="직사각형 2">
            <a:extLst>
              <a:ext uri="{FF2B5EF4-FFF2-40B4-BE49-F238E27FC236}">
                <a16:creationId xmlns:a16="http://schemas.microsoft.com/office/drawing/2014/main" id="{A91BDDAD-C4F3-46A9-B83C-17395CAEC1F6}"/>
              </a:ext>
            </a:extLst>
          </p:cNvPr>
          <p:cNvSpPr/>
          <p:nvPr/>
        </p:nvSpPr>
        <p:spPr>
          <a:xfrm>
            <a:off x="4211960" y="305656"/>
            <a:ext cx="3573799" cy="369332"/>
          </a:xfrm>
          <a:prstGeom prst="rect">
            <a:avLst/>
          </a:prstGeom>
        </p:spPr>
        <p:txBody>
          <a:bodyPr wrap="none">
            <a:spAutoFit/>
          </a:bodyPr>
          <a:lstStyle/>
          <a:p>
            <a:r>
              <a:rPr lang="en-US" altLang="ko-KR" dirty="0">
                <a:solidFill>
                  <a:srgbClr val="202124"/>
                </a:solidFill>
                <a:latin typeface="Apple SD Gothic Neo"/>
              </a:rPr>
              <a:t>**</a:t>
            </a:r>
            <a:r>
              <a:rPr lang="ko-KR" altLang="en-US" dirty="0" err="1">
                <a:solidFill>
                  <a:srgbClr val="202124"/>
                </a:solidFill>
                <a:latin typeface="Apple SD Gothic Neo"/>
              </a:rPr>
              <a:t>베이즈</a:t>
            </a:r>
            <a:r>
              <a:rPr lang="ko-KR" altLang="en-US" dirty="0">
                <a:solidFill>
                  <a:srgbClr val="202124"/>
                </a:solidFill>
                <a:latin typeface="Apple SD Gothic Neo"/>
              </a:rPr>
              <a:t> 추론 </a:t>
            </a:r>
            <a:r>
              <a:rPr lang="en-US" altLang="ko-KR" dirty="0">
                <a:solidFill>
                  <a:srgbClr val="202124"/>
                </a:solidFill>
                <a:latin typeface="Apple SD Gothic Neo"/>
              </a:rPr>
              <a:t>(Bayesian inference)</a:t>
            </a:r>
            <a:endParaRPr lang="ko-KR" altLang="en-US" dirty="0"/>
          </a:p>
        </p:txBody>
      </p:sp>
      <p:sp>
        <p:nvSpPr>
          <p:cNvPr id="6" name="직사각형 5">
            <a:extLst>
              <a:ext uri="{FF2B5EF4-FFF2-40B4-BE49-F238E27FC236}">
                <a16:creationId xmlns:a16="http://schemas.microsoft.com/office/drawing/2014/main" id="{B279F2A2-6D4F-412D-B152-438E62952FB2}"/>
              </a:ext>
            </a:extLst>
          </p:cNvPr>
          <p:cNvSpPr/>
          <p:nvPr/>
        </p:nvSpPr>
        <p:spPr>
          <a:xfrm>
            <a:off x="538570" y="953655"/>
            <a:ext cx="7719463" cy="1415772"/>
          </a:xfrm>
          <a:prstGeom prst="rect">
            <a:avLst/>
          </a:prstGeom>
          <a:ln>
            <a:solidFill>
              <a:schemeClr val="accent3">
                <a:lumMod val="75000"/>
              </a:schemeClr>
            </a:solidFill>
          </a:ln>
        </p:spPr>
        <p:txBody>
          <a:bodyPr wrap="square">
            <a:spAutoFit/>
          </a:bodyPr>
          <a:lstStyle/>
          <a:p>
            <a:r>
              <a:rPr lang="ko-KR" altLang="en-US" sz="1400" b="1" dirty="0" err="1">
                <a:solidFill>
                  <a:srgbClr val="202122"/>
                </a:solidFill>
                <a:latin typeface="Arial" panose="020B0604020202020204" pitchFamily="34" charset="0"/>
              </a:rPr>
              <a:t>베이즈</a:t>
            </a:r>
            <a:r>
              <a:rPr lang="ko-KR" altLang="en-US" sz="1400" b="1" dirty="0">
                <a:solidFill>
                  <a:srgbClr val="202122"/>
                </a:solidFill>
                <a:latin typeface="Arial" panose="020B0604020202020204" pitchFamily="34" charset="0"/>
              </a:rPr>
              <a:t> 통계학</a:t>
            </a:r>
            <a:r>
              <a:rPr lang="en-US" altLang="ko-KR" sz="1400" dirty="0">
                <a:solidFill>
                  <a:srgbClr val="202122"/>
                </a:solidFill>
                <a:latin typeface="Arial" panose="020B0604020202020204" pitchFamily="34" charset="0"/>
              </a:rPr>
              <a:t>(Bayesian statistics)</a:t>
            </a:r>
          </a:p>
          <a:p>
            <a:pPr marL="285750" indent="-285750">
              <a:buFont typeface="Wingdings" panose="05000000000000000000" pitchFamily="2" charset="2"/>
              <a:buChar char="§"/>
            </a:pPr>
            <a:r>
              <a:rPr lang="ko-KR" altLang="en-US" sz="1200" dirty="0">
                <a:solidFill>
                  <a:srgbClr val="202122"/>
                </a:solidFill>
                <a:latin typeface="Arial" panose="020B0604020202020204" pitchFamily="34" charset="0"/>
              </a:rPr>
              <a:t>하나의 </a:t>
            </a:r>
            <a:r>
              <a:rPr lang="ko-KR" altLang="en-US" sz="1200" dirty="0">
                <a:solidFill>
                  <a:srgbClr val="0645AD"/>
                </a:solidFill>
                <a:latin typeface="Arial" panose="020B0604020202020204" pitchFamily="34" charset="0"/>
                <a:hlinkClick r:id="rId2" tooltip="사건"/>
              </a:rPr>
              <a:t>사건</a:t>
            </a:r>
            <a:r>
              <a:rPr lang="ko-KR" altLang="en-US" sz="1200" dirty="0">
                <a:solidFill>
                  <a:srgbClr val="202122"/>
                </a:solidFill>
                <a:latin typeface="Arial" panose="020B0604020202020204" pitchFamily="34" charset="0"/>
              </a:rPr>
              <a:t>에서의 </a:t>
            </a:r>
            <a:r>
              <a:rPr lang="ko-KR" altLang="en-US" sz="1200" i="1" dirty="0">
                <a:solidFill>
                  <a:srgbClr val="202122"/>
                </a:solidFill>
                <a:latin typeface="Arial" panose="020B0604020202020204" pitchFamily="34" charset="0"/>
              </a:rPr>
              <a:t>믿음의 정도</a:t>
            </a:r>
            <a:r>
              <a:rPr lang="ko-KR" altLang="en-US" sz="1200"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(degree of belief)</a:t>
            </a:r>
            <a:r>
              <a:rPr lang="ko-KR" altLang="en-US" sz="1200" dirty="0">
                <a:solidFill>
                  <a:srgbClr val="202122"/>
                </a:solidFill>
                <a:latin typeface="Arial" panose="020B0604020202020204" pitchFamily="34" charset="0"/>
              </a:rPr>
              <a:t>를 </a:t>
            </a:r>
            <a:r>
              <a:rPr lang="ko-KR" altLang="en-US" sz="1200" dirty="0">
                <a:solidFill>
                  <a:srgbClr val="0645AD"/>
                </a:solidFill>
                <a:latin typeface="Arial" panose="020B0604020202020204" pitchFamily="34" charset="0"/>
                <a:hlinkClick r:id="rId3" tooltip="확률"/>
              </a:rPr>
              <a:t>확률</a:t>
            </a:r>
            <a:r>
              <a:rPr lang="ko-KR" altLang="en-US" sz="1200" dirty="0">
                <a:solidFill>
                  <a:srgbClr val="202122"/>
                </a:solidFill>
                <a:latin typeface="Arial" panose="020B0604020202020204" pitchFamily="34" charset="0"/>
              </a:rPr>
              <a:t>로 나타내는 </a:t>
            </a:r>
            <a:r>
              <a:rPr lang="ko-KR" altLang="en-US" sz="1200" dirty="0" err="1">
                <a:solidFill>
                  <a:srgbClr val="0645AD"/>
                </a:solidFill>
                <a:latin typeface="Arial" panose="020B0604020202020204" pitchFamily="34" charset="0"/>
                <a:hlinkClick r:id="rId4" tooltip="베이즈 확률론"/>
              </a:rPr>
              <a:t>베이즈</a:t>
            </a:r>
            <a:r>
              <a:rPr lang="ko-KR" altLang="en-US" sz="1200" dirty="0">
                <a:solidFill>
                  <a:srgbClr val="0645AD"/>
                </a:solidFill>
                <a:latin typeface="Arial" panose="020B0604020202020204" pitchFamily="34" charset="0"/>
                <a:hlinkClick r:id="rId4" tooltip="베이즈 확률론"/>
              </a:rPr>
              <a:t> 확률론</a:t>
            </a:r>
            <a:r>
              <a:rPr lang="ko-KR" altLang="en-US" sz="1200" dirty="0">
                <a:solidFill>
                  <a:srgbClr val="202122"/>
                </a:solidFill>
                <a:latin typeface="Arial" panose="020B0604020202020204" pitchFamily="34" charset="0"/>
              </a:rPr>
              <a:t>에 기반한 통계학 이론</a:t>
            </a:r>
            <a:endParaRPr lang="en-US" altLang="ko-KR" sz="1200" dirty="0">
              <a:solidFill>
                <a:srgbClr val="202122"/>
              </a:solidFill>
              <a:latin typeface="Arial" panose="020B0604020202020204" pitchFamily="34" charset="0"/>
            </a:endParaRPr>
          </a:p>
          <a:p>
            <a:pPr marL="285750" indent="-285750">
              <a:buFont typeface="Wingdings" panose="05000000000000000000" pitchFamily="2" charset="2"/>
              <a:buChar char="§"/>
            </a:pPr>
            <a:r>
              <a:rPr lang="ko-KR" altLang="en-US" sz="1200" dirty="0">
                <a:solidFill>
                  <a:srgbClr val="202122"/>
                </a:solidFill>
                <a:latin typeface="Arial" panose="020B0604020202020204" pitchFamily="34" charset="0"/>
              </a:rPr>
              <a:t>믿음의 정도는 이전 실험에 대한 결과</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또는 그 사건에 대한 개인적 믿음 등</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그 사건에 대한 사전 지식에 기반할 수 있다</a:t>
            </a:r>
            <a:r>
              <a:rPr lang="en-US" altLang="ko-KR" sz="1200" dirty="0">
                <a:solidFill>
                  <a:srgbClr val="202122"/>
                </a:solidFill>
                <a:latin typeface="Arial" panose="020B0604020202020204" pitchFamily="34" charset="0"/>
              </a:rPr>
              <a:t>. </a:t>
            </a:r>
          </a:p>
          <a:p>
            <a:pPr marL="285750" indent="-285750">
              <a:buFont typeface="Wingdings" panose="05000000000000000000" pitchFamily="2" charset="2"/>
              <a:buChar char="§"/>
            </a:pPr>
            <a:r>
              <a:rPr lang="ko-KR" altLang="en-US" sz="1200" dirty="0"/>
              <a:t> 기존에 가지고 있었던 </a:t>
            </a:r>
            <a:r>
              <a:rPr lang="ko-KR" altLang="en-US" sz="1200" dirty="0">
                <a:highlight>
                  <a:srgbClr val="00FFFF"/>
                </a:highlight>
              </a:rPr>
              <a:t>어떠한 </a:t>
            </a:r>
            <a:r>
              <a:rPr lang="en-US" altLang="ko-KR" sz="1200" dirty="0">
                <a:highlight>
                  <a:srgbClr val="00FFFF"/>
                </a:highlight>
              </a:rPr>
              <a:t>'</a:t>
            </a:r>
            <a:r>
              <a:rPr lang="ko-KR" altLang="en-US" sz="1200" dirty="0">
                <a:highlight>
                  <a:srgbClr val="00FFFF"/>
                </a:highlight>
              </a:rPr>
              <a:t>선입견</a:t>
            </a:r>
            <a:r>
              <a:rPr lang="en-US" altLang="ko-KR" sz="1200" dirty="0">
                <a:highlight>
                  <a:srgbClr val="00FFFF"/>
                </a:highlight>
              </a:rPr>
              <a:t>'</a:t>
            </a:r>
            <a:r>
              <a:rPr lang="ko-KR" altLang="en-US" sz="1200" dirty="0">
                <a:highlight>
                  <a:srgbClr val="00FFFF"/>
                </a:highlight>
              </a:rPr>
              <a:t>의 개념을 수치화해서 계산에 </a:t>
            </a:r>
            <a:r>
              <a:rPr lang="ko-KR" altLang="en-US" sz="1200" dirty="0"/>
              <a:t>넣을 수 있다</a:t>
            </a:r>
            <a:r>
              <a:rPr lang="en-US" altLang="ko-KR" sz="1200" dirty="0"/>
              <a:t>.</a:t>
            </a:r>
            <a:r>
              <a:rPr lang="en-US" altLang="ko-KR" sz="1200" dirty="0">
                <a:sym typeface="Wingdings" panose="05000000000000000000" pitchFamily="2" charset="2"/>
              </a:rPr>
              <a:t></a:t>
            </a:r>
            <a:r>
              <a:rPr lang="en-US" altLang="ko-KR" sz="1200" dirty="0"/>
              <a:t> </a:t>
            </a:r>
            <a:r>
              <a:rPr lang="ko-KR" altLang="en-US" sz="1200" dirty="0"/>
              <a:t>이러한 사고방식을 바로 베이지안 통계학</a:t>
            </a:r>
            <a:r>
              <a:rPr lang="en-US" altLang="ko-KR" sz="1200" dirty="0">
                <a:sym typeface="Wingdings" panose="05000000000000000000" pitchFamily="2" charset="2"/>
              </a:rPr>
              <a:t></a:t>
            </a:r>
            <a:r>
              <a:rPr lang="en-US" altLang="ko-KR" sz="1200" dirty="0"/>
              <a:t> </a:t>
            </a:r>
            <a:r>
              <a:rPr lang="ko-KR" altLang="en-US" sz="1200" dirty="0"/>
              <a:t>다양한 </a:t>
            </a:r>
            <a:r>
              <a:rPr lang="ko-KR" altLang="en-US" sz="1200" dirty="0" err="1"/>
              <a:t>머신러닝</a:t>
            </a:r>
            <a:r>
              <a:rPr lang="ko-KR" altLang="en-US" sz="1200" dirty="0"/>
              <a:t> 알고리즘의 근간</a:t>
            </a:r>
            <a:endParaRPr lang="en-US" altLang="ko-KR" sz="1200" dirty="0"/>
          </a:p>
          <a:p>
            <a:pPr marL="285750" indent="-285750">
              <a:buFont typeface="Wingdings" panose="05000000000000000000" pitchFamily="2" charset="2"/>
              <a:buChar char="§"/>
            </a:pPr>
            <a:r>
              <a:rPr lang="ko-KR" altLang="en-US" sz="1200" dirty="0"/>
              <a:t>통계적 </a:t>
            </a:r>
            <a:r>
              <a:rPr lang="ko-KR" altLang="en-US" sz="1200" dirty="0" err="1"/>
              <a:t>머신러닝이란</a:t>
            </a:r>
            <a:r>
              <a:rPr lang="ko-KR" altLang="en-US" sz="1200" dirty="0"/>
              <a:t> 결국 이 베이지안 통계학의 원칙 하에서</a:t>
            </a:r>
            <a:r>
              <a:rPr lang="en-US" altLang="ko-KR" sz="1200" dirty="0"/>
              <a:t>, </a:t>
            </a:r>
            <a:r>
              <a:rPr lang="ko-KR" altLang="en-US" sz="1200" dirty="0"/>
              <a:t>선입견을 조금씩 수정하는 과정</a:t>
            </a:r>
            <a:endParaRPr lang="en-US" altLang="ko-KR" sz="1200" dirty="0">
              <a:solidFill>
                <a:srgbClr val="202122"/>
              </a:solidFill>
              <a:latin typeface="Arial" panose="020B0604020202020204" pitchFamily="34" charset="0"/>
            </a:endParaRPr>
          </a:p>
        </p:txBody>
      </p:sp>
      <p:sp>
        <p:nvSpPr>
          <p:cNvPr id="7" name="직사각형 6">
            <a:extLst>
              <a:ext uri="{FF2B5EF4-FFF2-40B4-BE49-F238E27FC236}">
                <a16:creationId xmlns:a16="http://schemas.microsoft.com/office/drawing/2014/main" id="{33F7444E-AB2E-4145-B1DD-5503A2DB9180}"/>
              </a:ext>
            </a:extLst>
          </p:cNvPr>
          <p:cNvSpPr/>
          <p:nvPr/>
        </p:nvSpPr>
        <p:spPr>
          <a:xfrm>
            <a:off x="539552" y="330527"/>
            <a:ext cx="3685624" cy="369332"/>
          </a:xfrm>
          <a:prstGeom prst="rect">
            <a:avLst/>
          </a:prstGeom>
        </p:spPr>
        <p:txBody>
          <a:bodyPr wrap="none">
            <a:spAutoFit/>
          </a:bodyPr>
          <a:lstStyle/>
          <a:p>
            <a:r>
              <a:rPr lang="ko-KR" altLang="en-US" b="1" dirty="0" err="1">
                <a:solidFill>
                  <a:srgbClr val="202122"/>
                </a:solidFill>
                <a:latin typeface="Arial" panose="020B0604020202020204" pitchFamily="34" charset="0"/>
              </a:rPr>
              <a:t>베이즈</a:t>
            </a:r>
            <a:r>
              <a:rPr lang="ko-KR" altLang="en-US" b="1" dirty="0">
                <a:solidFill>
                  <a:srgbClr val="202122"/>
                </a:solidFill>
                <a:latin typeface="Arial" panose="020B0604020202020204" pitchFamily="34" charset="0"/>
              </a:rPr>
              <a:t> 통계학</a:t>
            </a:r>
            <a:r>
              <a:rPr lang="en-US" altLang="ko-KR" dirty="0">
                <a:solidFill>
                  <a:srgbClr val="202122"/>
                </a:solidFill>
                <a:latin typeface="Arial" panose="020B0604020202020204" pitchFamily="34" charset="0"/>
              </a:rPr>
              <a:t>(Bayesian statistics)</a:t>
            </a:r>
            <a:endParaRPr lang="ko-KR" altLang="en-US" dirty="0"/>
          </a:p>
        </p:txBody>
      </p:sp>
      <p:sp>
        <p:nvSpPr>
          <p:cNvPr id="8" name="직사각형 7">
            <a:extLst>
              <a:ext uri="{FF2B5EF4-FFF2-40B4-BE49-F238E27FC236}">
                <a16:creationId xmlns:a16="http://schemas.microsoft.com/office/drawing/2014/main" id="{425BDBBB-FA7B-4159-A085-62CDEFF2AC5E}"/>
              </a:ext>
            </a:extLst>
          </p:cNvPr>
          <p:cNvSpPr/>
          <p:nvPr/>
        </p:nvSpPr>
        <p:spPr>
          <a:xfrm>
            <a:off x="467544" y="3589887"/>
            <a:ext cx="2488182" cy="307777"/>
          </a:xfrm>
          <a:prstGeom prst="rect">
            <a:avLst/>
          </a:prstGeom>
        </p:spPr>
        <p:txBody>
          <a:bodyPr wrap="none">
            <a:spAutoFit/>
          </a:bodyPr>
          <a:lstStyle/>
          <a:p>
            <a:r>
              <a:rPr lang="ko-KR" altLang="en-US" sz="1400" dirty="0" err="1">
                <a:solidFill>
                  <a:srgbClr val="121212"/>
                </a:solidFill>
                <a:highlight>
                  <a:srgbClr val="00FFFF"/>
                </a:highlight>
                <a:latin typeface="Helvetica Neue"/>
              </a:rPr>
              <a:t>베이즈</a:t>
            </a:r>
            <a:r>
              <a:rPr lang="ko-KR" altLang="en-US" sz="1400" dirty="0">
                <a:solidFill>
                  <a:srgbClr val="121212"/>
                </a:solidFill>
                <a:highlight>
                  <a:srgbClr val="00FFFF"/>
                </a:highlight>
                <a:latin typeface="Helvetica Neue"/>
              </a:rPr>
              <a:t> 정리</a:t>
            </a:r>
            <a:r>
              <a:rPr lang="en-US" altLang="ko-KR" sz="1400" dirty="0">
                <a:solidFill>
                  <a:srgbClr val="121212"/>
                </a:solidFill>
                <a:highlight>
                  <a:srgbClr val="00FFFF"/>
                </a:highlight>
                <a:latin typeface="Helvetica Neue"/>
              </a:rPr>
              <a:t>(Bayes' theorem)</a:t>
            </a:r>
            <a:endParaRPr lang="ko-KR" altLang="en-US" sz="1400" dirty="0">
              <a:highlight>
                <a:srgbClr val="00FFFF"/>
              </a:highlight>
            </a:endParaRPr>
          </a:p>
        </p:txBody>
      </p:sp>
      <p:pic>
        <p:nvPicPr>
          <p:cNvPr id="9" name="그림 8">
            <a:extLst>
              <a:ext uri="{FF2B5EF4-FFF2-40B4-BE49-F238E27FC236}">
                <a16:creationId xmlns:a16="http://schemas.microsoft.com/office/drawing/2014/main" id="{6F0D4150-FD60-4AD6-B465-94A82D48BCB4}"/>
              </a:ext>
            </a:extLst>
          </p:cNvPr>
          <p:cNvPicPr>
            <a:picLocks noChangeAspect="1"/>
          </p:cNvPicPr>
          <p:nvPr/>
        </p:nvPicPr>
        <p:blipFill>
          <a:blip r:embed="rId5"/>
          <a:stretch>
            <a:fillRect/>
          </a:stretch>
        </p:blipFill>
        <p:spPr>
          <a:xfrm>
            <a:off x="3212273" y="3604114"/>
            <a:ext cx="2372056" cy="519868"/>
          </a:xfrm>
          <a:prstGeom prst="rect">
            <a:avLst/>
          </a:prstGeom>
          <a:ln>
            <a:solidFill>
              <a:schemeClr val="accent3">
                <a:lumMod val="75000"/>
              </a:schemeClr>
            </a:solidFill>
          </a:ln>
        </p:spPr>
      </p:pic>
      <p:sp>
        <p:nvSpPr>
          <p:cNvPr id="10" name="직사각형 9">
            <a:extLst>
              <a:ext uri="{FF2B5EF4-FFF2-40B4-BE49-F238E27FC236}">
                <a16:creationId xmlns:a16="http://schemas.microsoft.com/office/drawing/2014/main" id="{FD164476-B74C-4DE0-AF23-46BB8FA87DC8}"/>
              </a:ext>
            </a:extLst>
          </p:cNvPr>
          <p:cNvSpPr/>
          <p:nvPr/>
        </p:nvSpPr>
        <p:spPr>
          <a:xfrm>
            <a:off x="645089" y="4148628"/>
            <a:ext cx="7728936" cy="1938992"/>
          </a:xfrm>
          <a:prstGeom prst="rect">
            <a:avLst/>
          </a:prstGeom>
        </p:spPr>
        <p:txBody>
          <a:bodyPr wrap="square">
            <a:spAutoFit/>
          </a:bodyPr>
          <a:lstStyle/>
          <a:p>
            <a:r>
              <a:rPr lang="en-US" altLang="ko-KR" sz="1200" dirty="0">
                <a:solidFill>
                  <a:srgbClr val="121212"/>
                </a:solidFill>
                <a:latin typeface="Helvetica Neue"/>
              </a:rPr>
              <a:t>B</a:t>
            </a:r>
            <a:r>
              <a:rPr lang="ko-KR" altLang="en-US" sz="1200" dirty="0">
                <a:solidFill>
                  <a:srgbClr val="121212"/>
                </a:solidFill>
                <a:latin typeface="Helvetica Neue"/>
              </a:rPr>
              <a:t>라는 사건이 일어난 상태에서 </a:t>
            </a:r>
            <a:r>
              <a:rPr lang="en-US" altLang="ko-KR" sz="1200" dirty="0">
                <a:solidFill>
                  <a:srgbClr val="121212"/>
                </a:solidFill>
                <a:latin typeface="Helvetica Neue"/>
              </a:rPr>
              <a:t>A</a:t>
            </a:r>
            <a:r>
              <a:rPr lang="ko-KR" altLang="en-US" sz="1200" dirty="0">
                <a:solidFill>
                  <a:srgbClr val="121212"/>
                </a:solidFill>
                <a:latin typeface="Helvetica Neue"/>
              </a:rPr>
              <a:t>가 발생할 확률을 계산하는 방법</a:t>
            </a:r>
            <a:endParaRPr lang="en-US" altLang="ko-KR" sz="1200" dirty="0">
              <a:solidFill>
                <a:srgbClr val="121212"/>
              </a:solidFill>
              <a:latin typeface="Helvetica Neue"/>
            </a:endParaRPr>
          </a:p>
          <a:p>
            <a:pPr marL="285750" indent="-285750">
              <a:buFont typeface="Wingdings" panose="05000000000000000000" pitchFamily="2" charset="2"/>
              <a:buChar char="à"/>
            </a:pPr>
            <a:r>
              <a:rPr lang="ko-KR" altLang="en-US" sz="1200" dirty="0" err="1">
                <a:solidFill>
                  <a:srgbClr val="121212"/>
                </a:solidFill>
                <a:latin typeface="Helvetica Neue"/>
              </a:rPr>
              <a:t>여기선</a:t>
            </a:r>
            <a:r>
              <a:rPr lang="ko-KR" altLang="en-US" sz="1200" dirty="0">
                <a:solidFill>
                  <a:srgbClr val="121212"/>
                </a:solidFill>
                <a:latin typeface="Helvetica Neue"/>
              </a:rPr>
              <a:t> 베이지안 통계적 추론을 하는데</a:t>
            </a:r>
            <a:r>
              <a:rPr lang="en-US" altLang="ko-KR" sz="1200" dirty="0">
                <a:solidFill>
                  <a:srgbClr val="121212"/>
                </a:solidFill>
                <a:latin typeface="Helvetica Neue"/>
              </a:rPr>
              <a:t>, </a:t>
            </a:r>
            <a:r>
              <a:rPr lang="ko-KR" altLang="en-US" sz="1200" dirty="0"/>
              <a:t>통계적 추론은 빈도 확률론자</a:t>
            </a:r>
            <a:r>
              <a:rPr lang="en-US" altLang="ko-KR" sz="1200" dirty="0"/>
              <a:t>(frequentist)</a:t>
            </a:r>
            <a:r>
              <a:rPr lang="ko-KR" altLang="en-US" sz="1200" dirty="0"/>
              <a:t>의 관점을 사용한다</a:t>
            </a:r>
            <a:r>
              <a:rPr lang="en-US" altLang="ko-KR" sz="1200" dirty="0"/>
              <a:t>. </a:t>
            </a:r>
          </a:p>
          <a:p>
            <a:r>
              <a:rPr lang="ko-KR" altLang="en-US" sz="1200" dirty="0"/>
              <a:t>이는 시행의 </a:t>
            </a:r>
            <a:r>
              <a:rPr lang="ko-KR" altLang="en-US" sz="1200" dirty="0">
                <a:highlight>
                  <a:srgbClr val="FFFF00"/>
                </a:highlight>
              </a:rPr>
              <a:t>결과를 보고</a:t>
            </a:r>
            <a:r>
              <a:rPr lang="en-US" altLang="ko-KR" sz="1200" dirty="0">
                <a:highlight>
                  <a:srgbClr val="FFFF00"/>
                </a:highlight>
              </a:rPr>
              <a:t>, </a:t>
            </a:r>
            <a:r>
              <a:rPr lang="ko-KR" altLang="en-US" sz="1200" dirty="0">
                <a:highlight>
                  <a:srgbClr val="FFFF00"/>
                </a:highlight>
              </a:rPr>
              <a:t>가장 그럴듯한 확률을 추정하는 방법이다</a:t>
            </a:r>
            <a:r>
              <a:rPr lang="en-US" altLang="ko-KR" sz="1200" dirty="0"/>
              <a:t>. </a:t>
            </a:r>
          </a:p>
          <a:p>
            <a:pPr marL="171450" indent="-171450">
              <a:buFont typeface="Wingdings" panose="05000000000000000000" pitchFamily="2" charset="2"/>
              <a:buChar char="à"/>
            </a:pPr>
            <a:r>
              <a:rPr lang="ko-KR" altLang="en-US" sz="1200" dirty="0">
                <a:sym typeface="Wingdings" panose="05000000000000000000" pitchFamily="2" charset="2"/>
              </a:rPr>
              <a:t>그러나 현실은 선입견을 갖고 추론</a:t>
            </a:r>
            <a:r>
              <a:rPr lang="en-US" altLang="ko-KR" sz="1200" dirty="0">
                <a:sym typeface="Wingdings" panose="05000000000000000000" pitchFamily="2" charset="2"/>
              </a:rPr>
              <a:t>( </a:t>
            </a:r>
            <a:r>
              <a:rPr lang="ko-KR" altLang="en-US" sz="1200" dirty="0">
                <a:sym typeface="Wingdings" panose="05000000000000000000" pitchFamily="2" charset="2"/>
              </a:rPr>
              <a:t>동전 앞면 나올 확률 </a:t>
            </a:r>
            <a:r>
              <a:rPr lang="en-US" altLang="ko-KR" sz="1200" dirty="0">
                <a:sym typeface="Wingdings" panose="05000000000000000000" pitchFamily="2" charset="2"/>
              </a:rPr>
              <a:t>½) </a:t>
            </a:r>
            <a:r>
              <a:rPr lang="ko-KR" altLang="en-US" sz="1200" dirty="0">
                <a:sym typeface="Wingdings" panose="05000000000000000000" pitchFamily="2" charset="2"/>
              </a:rPr>
              <a:t>하려 한다</a:t>
            </a:r>
            <a:r>
              <a:rPr lang="en-US" altLang="ko-KR" sz="1200" dirty="0">
                <a:sym typeface="Wingdings" panose="05000000000000000000" pitchFamily="2" charset="2"/>
              </a:rPr>
              <a:t>. </a:t>
            </a:r>
            <a:r>
              <a:rPr lang="ko-KR" altLang="en-US" sz="1200" dirty="0"/>
              <a:t>이러한 </a:t>
            </a:r>
            <a:r>
              <a:rPr lang="en-US" altLang="ko-KR" sz="1200" dirty="0"/>
              <a:t>'</a:t>
            </a:r>
            <a:r>
              <a:rPr lang="ko-KR" altLang="en-US" sz="1200" dirty="0"/>
              <a:t>선입견</a:t>
            </a:r>
            <a:r>
              <a:rPr lang="en-US" altLang="ko-KR" sz="1200" dirty="0"/>
              <a:t>'</a:t>
            </a:r>
            <a:r>
              <a:rPr lang="ko-KR" altLang="en-US" sz="1200" dirty="0"/>
              <a:t>을 수치화 해서 계산에 포함시키고자 하는게 베이지안 확률론자의 관점이 가지고 있는 기본 철학</a:t>
            </a:r>
            <a:endParaRPr lang="en-US" altLang="ko-KR" sz="1200" dirty="0"/>
          </a:p>
          <a:p>
            <a:pPr marL="171450" indent="-171450">
              <a:buFont typeface="Wingdings" panose="05000000000000000000" pitchFamily="2" charset="2"/>
              <a:buChar char="à"/>
            </a:pPr>
            <a:r>
              <a:rPr lang="ko-KR" altLang="en-US" sz="1200" i="1" dirty="0"/>
              <a:t>실제 시행 결과 가능도</a:t>
            </a:r>
            <a:r>
              <a:rPr lang="en-US" altLang="ko-KR" sz="1200" i="1" dirty="0"/>
              <a:t>(likelihood) </a:t>
            </a:r>
            <a:r>
              <a:rPr lang="ko-KR" altLang="en-US" sz="1200" i="1" dirty="0"/>
              <a:t>가장 높게 나올 경우를 추정하는 </a:t>
            </a:r>
            <a:r>
              <a:rPr lang="ko-KR" altLang="en-US" sz="1200" i="1" dirty="0">
                <a:highlight>
                  <a:srgbClr val="00FFFF"/>
                </a:highlight>
              </a:rPr>
              <a:t>최대 가능도 추정</a:t>
            </a:r>
            <a:r>
              <a:rPr lang="ko-KR" altLang="en-US" sz="1200" dirty="0">
                <a:highlight>
                  <a:srgbClr val="00FFFF"/>
                </a:highlight>
              </a:rPr>
              <a:t> </a:t>
            </a:r>
            <a:r>
              <a:rPr lang="en-US" altLang="ko-KR" sz="1200" dirty="0">
                <a:highlight>
                  <a:srgbClr val="00FFFF"/>
                </a:highlight>
              </a:rPr>
              <a:t>(</a:t>
            </a:r>
            <a:r>
              <a:rPr lang="ko-KR" altLang="en-US" sz="1200" dirty="0">
                <a:highlight>
                  <a:srgbClr val="00FFFF"/>
                </a:highlight>
              </a:rPr>
              <a:t> </a:t>
            </a:r>
            <a:r>
              <a:rPr lang="en-US" altLang="ko-KR" sz="1200" dirty="0">
                <a:highlight>
                  <a:srgbClr val="00FFFF"/>
                </a:highlight>
              </a:rPr>
              <a:t>maximum likelihood estimation:</a:t>
            </a:r>
            <a:r>
              <a:rPr lang="ko-KR" altLang="en-US" sz="1200" dirty="0">
                <a:highlight>
                  <a:srgbClr val="00FFFF"/>
                </a:highlight>
              </a:rPr>
              <a:t> </a:t>
            </a:r>
            <a:r>
              <a:rPr lang="en-US" altLang="ko-KR" sz="1200" dirty="0">
                <a:highlight>
                  <a:srgbClr val="00FFFF"/>
                </a:highlight>
              </a:rPr>
              <a:t>MLE)</a:t>
            </a:r>
            <a:r>
              <a:rPr lang="ko-KR" altLang="en-US" sz="1200" dirty="0"/>
              <a:t>와 선입견을 반영해서</a:t>
            </a:r>
            <a:r>
              <a:rPr lang="en-US" altLang="ko-KR" sz="1200" dirty="0"/>
              <a:t>(0.5)</a:t>
            </a:r>
            <a:r>
              <a:rPr lang="ko-KR" altLang="en-US" sz="1200" dirty="0"/>
              <a:t> 추정을 하는 과정을 </a:t>
            </a:r>
            <a:r>
              <a:rPr lang="ko-KR" altLang="en-US" sz="1200" i="1" dirty="0">
                <a:highlight>
                  <a:srgbClr val="00FFFF"/>
                </a:highlight>
              </a:rPr>
              <a:t>최대 사후 확률 추정</a:t>
            </a:r>
            <a:r>
              <a:rPr lang="en-US" altLang="ko-KR" sz="1200" dirty="0">
                <a:highlight>
                  <a:srgbClr val="00FFFF"/>
                </a:highlight>
              </a:rPr>
              <a:t>(maximum a posteriori) </a:t>
            </a:r>
            <a:r>
              <a:rPr lang="en-US" altLang="ko-KR" sz="1200" dirty="0"/>
              <a:t> </a:t>
            </a:r>
          </a:p>
          <a:p>
            <a:r>
              <a:rPr lang="en-US" altLang="ko-KR" sz="1200" dirty="0">
                <a:sym typeface="Wingdings" panose="05000000000000000000" pitchFamily="2" charset="2"/>
              </a:rPr>
              <a:t> </a:t>
            </a:r>
            <a:endParaRPr lang="en-US" altLang="ko-KR" sz="1200" dirty="0"/>
          </a:p>
          <a:p>
            <a:r>
              <a:rPr lang="en-US" altLang="ko-KR" sz="1200" dirty="0">
                <a:sym typeface="Wingdings" panose="05000000000000000000" pitchFamily="2" charset="2"/>
              </a:rPr>
              <a:t> </a:t>
            </a:r>
            <a:r>
              <a:rPr lang="ko-KR" altLang="en-US" sz="1200" dirty="0"/>
              <a:t>시행을 </a:t>
            </a:r>
            <a:r>
              <a:rPr lang="ko-KR" altLang="en-US" sz="1200" dirty="0" err="1"/>
              <a:t>여러번</a:t>
            </a:r>
            <a:r>
              <a:rPr lang="ko-KR" altLang="en-US" sz="1200" dirty="0"/>
              <a:t> 하면서 차츰 선입견을 업데이트 하는 과정을 베이지안 갱신</a:t>
            </a:r>
            <a:r>
              <a:rPr lang="en-US" altLang="ko-KR" sz="1200" dirty="0"/>
              <a:t>(Bayesian update)</a:t>
            </a:r>
            <a:r>
              <a:rPr lang="en-US" altLang="ko-KR" sz="1200" dirty="0">
                <a:sym typeface="Wingdings" panose="05000000000000000000" pitchFamily="2" charset="2"/>
              </a:rPr>
              <a:t></a:t>
            </a:r>
            <a:r>
              <a:rPr lang="en-US" altLang="ko-KR" sz="1200" dirty="0"/>
              <a:t> </a:t>
            </a:r>
            <a:r>
              <a:rPr lang="ko-KR" altLang="en-US" sz="1200" dirty="0"/>
              <a:t>통계적 </a:t>
            </a:r>
            <a:r>
              <a:rPr lang="ko-KR" altLang="en-US" sz="1200" dirty="0" err="1"/>
              <a:t>머신러닝에서의</a:t>
            </a:r>
            <a:r>
              <a:rPr lang="ko-KR" altLang="en-US" sz="1200" dirty="0"/>
              <a:t> </a:t>
            </a:r>
            <a:r>
              <a:rPr lang="en-US" altLang="ko-KR" sz="1200" dirty="0"/>
              <a:t>"</a:t>
            </a:r>
            <a:r>
              <a:rPr lang="ko-KR" altLang="en-US" sz="1200" dirty="0"/>
              <a:t>학습</a:t>
            </a:r>
            <a:r>
              <a:rPr lang="en-US" altLang="ko-KR" sz="1200" dirty="0"/>
              <a:t>"</a:t>
            </a:r>
            <a:endParaRPr lang="ko-KR" altLang="en-US" sz="1200" dirty="0"/>
          </a:p>
        </p:txBody>
      </p:sp>
      <p:sp>
        <p:nvSpPr>
          <p:cNvPr id="11" name="직사각형 10">
            <a:extLst>
              <a:ext uri="{FF2B5EF4-FFF2-40B4-BE49-F238E27FC236}">
                <a16:creationId xmlns:a16="http://schemas.microsoft.com/office/drawing/2014/main" id="{22B35CA4-3B2A-4F1C-91E0-2994E3289A88}"/>
              </a:ext>
            </a:extLst>
          </p:cNvPr>
          <p:cNvSpPr/>
          <p:nvPr/>
        </p:nvSpPr>
        <p:spPr>
          <a:xfrm>
            <a:off x="683568" y="6199846"/>
            <a:ext cx="8151728" cy="461665"/>
          </a:xfrm>
          <a:prstGeom prst="rect">
            <a:avLst/>
          </a:prstGeom>
        </p:spPr>
        <p:txBody>
          <a:bodyPr wrap="square">
            <a:spAutoFit/>
          </a:bodyPr>
          <a:lstStyle/>
          <a:p>
            <a:r>
              <a:rPr lang="en-US" altLang="ko-KR" sz="1200" dirty="0">
                <a:solidFill>
                  <a:srgbClr val="121212"/>
                </a:solidFill>
                <a:latin typeface="Helvetica Neue"/>
              </a:rPr>
              <a:t>Manning, Christopher D., and </a:t>
            </a:r>
            <a:r>
              <a:rPr lang="en-US" altLang="ko-KR" sz="1200" dirty="0" err="1">
                <a:solidFill>
                  <a:srgbClr val="121212"/>
                </a:solidFill>
                <a:latin typeface="Helvetica Neue"/>
              </a:rPr>
              <a:t>Hinrich</a:t>
            </a:r>
            <a:r>
              <a:rPr lang="en-US" altLang="ko-KR" sz="1200" dirty="0">
                <a:solidFill>
                  <a:srgbClr val="121212"/>
                </a:solidFill>
                <a:latin typeface="Helvetica Neue"/>
              </a:rPr>
              <a:t> </a:t>
            </a:r>
            <a:r>
              <a:rPr lang="en-US" altLang="ko-KR" sz="1200" dirty="0" err="1">
                <a:solidFill>
                  <a:srgbClr val="121212"/>
                </a:solidFill>
                <a:latin typeface="Helvetica Neue"/>
              </a:rPr>
              <a:t>Schütze</a:t>
            </a:r>
            <a:r>
              <a:rPr lang="en-US" altLang="ko-KR" sz="1200" dirty="0">
                <a:solidFill>
                  <a:srgbClr val="121212"/>
                </a:solidFill>
                <a:latin typeface="Helvetica Neue"/>
              </a:rPr>
              <a:t>. </a:t>
            </a:r>
            <a:r>
              <a:rPr lang="en-US" altLang="ko-KR" sz="1200" i="1" dirty="0">
                <a:solidFill>
                  <a:srgbClr val="121212"/>
                </a:solidFill>
                <a:latin typeface="Helvetica Neue"/>
              </a:rPr>
              <a:t>Foundations of statistical natural language processing</a:t>
            </a:r>
            <a:r>
              <a:rPr lang="en-US" altLang="ko-KR" sz="1200" dirty="0">
                <a:solidFill>
                  <a:srgbClr val="121212"/>
                </a:solidFill>
                <a:latin typeface="Helvetica Neue"/>
              </a:rPr>
              <a:t>. Vol. 999. Cambridge: MIT press, 1999.</a:t>
            </a:r>
            <a:endParaRPr lang="ko-KR" altLang="en-US" sz="1200" dirty="0"/>
          </a:p>
        </p:txBody>
      </p:sp>
    </p:spTree>
    <p:extLst>
      <p:ext uri="{BB962C8B-B14F-4D97-AF65-F5344CB8AC3E}">
        <p14:creationId xmlns:p14="http://schemas.microsoft.com/office/powerpoint/2010/main" val="2807842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7193B08-1365-41B2-B5EA-420A8A58DE41}"/>
              </a:ext>
            </a:extLst>
          </p:cNvPr>
          <p:cNvSpPr/>
          <p:nvPr/>
        </p:nvSpPr>
        <p:spPr>
          <a:xfrm>
            <a:off x="611560" y="1124744"/>
            <a:ext cx="7920880" cy="738664"/>
          </a:xfrm>
          <a:prstGeom prst="rect">
            <a:avLst/>
          </a:prstGeom>
        </p:spPr>
        <p:txBody>
          <a:bodyPr wrap="square">
            <a:spAutoFit/>
          </a:bodyPr>
          <a:lstStyle/>
          <a:p>
            <a:r>
              <a:rPr lang="en-US" altLang="ko-KR" sz="1400" b="1" dirty="0" err="1">
                <a:solidFill>
                  <a:srgbClr val="202122"/>
                </a:solidFill>
                <a:latin typeface="Arial" panose="020B0604020202020204" pitchFamily="34" charset="0"/>
              </a:rPr>
              <a:t>PyMC</a:t>
            </a:r>
            <a:r>
              <a:rPr lang="ko-KR" altLang="en-US" sz="1400" dirty="0">
                <a:solidFill>
                  <a:srgbClr val="202122"/>
                </a:solidFill>
                <a:latin typeface="Arial" panose="020B0604020202020204" pitchFamily="34" charset="0"/>
              </a:rPr>
              <a:t> </a:t>
            </a:r>
            <a:r>
              <a:rPr lang="en-US" altLang="ko-KR" sz="1400" dirty="0">
                <a:solidFill>
                  <a:srgbClr val="202122"/>
                </a:solidFill>
                <a:latin typeface="Arial" panose="020B0604020202020204" pitchFamily="34" charset="0"/>
              </a:rPr>
              <a:t>(</a:t>
            </a:r>
            <a:r>
              <a:rPr lang="ko-KR" altLang="en-US" sz="1400" dirty="0">
                <a:solidFill>
                  <a:srgbClr val="202122"/>
                </a:solidFill>
                <a:latin typeface="Arial" panose="020B0604020202020204" pitchFamily="34" charset="0"/>
              </a:rPr>
              <a:t>이전의 </a:t>
            </a:r>
            <a:r>
              <a:rPr lang="en-US" altLang="ko-KR" sz="1400" dirty="0">
                <a:solidFill>
                  <a:srgbClr val="202122"/>
                </a:solidFill>
                <a:latin typeface="Arial" panose="020B0604020202020204" pitchFamily="34" charset="0"/>
              </a:rPr>
              <a:t>PyMC3)</a:t>
            </a:r>
          </a:p>
          <a:p>
            <a:r>
              <a:rPr lang="ko-KR" altLang="en-US" sz="1400" dirty="0">
                <a:solidFill>
                  <a:srgbClr val="202122"/>
                </a:solidFill>
                <a:latin typeface="Arial" panose="020B0604020202020204" pitchFamily="34" charset="0"/>
              </a:rPr>
              <a:t> 고급 </a:t>
            </a:r>
            <a:r>
              <a:rPr lang="en-US" altLang="ko-KR" sz="1400" dirty="0">
                <a:solidFill>
                  <a:srgbClr val="202122"/>
                </a:solidFill>
                <a:latin typeface="Arial" panose="020B0604020202020204" pitchFamily="34" charset="0"/>
              </a:rPr>
              <a:t>Markov </a:t>
            </a:r>
            <a:r>
              <a:rPr lang="ko-KR" altLang="en-US" sz="1400" dirty="0">
                <a:solidFill>
                  <a:srgbClr val="202122"/>
                </a:solidFill>
                <a:latin typeface="Arial" panose="020B0604020202020204" pitchFamily="34" charset="0"/>
              </a:rPr>
              <a:t>체인 </a:t>
            </a:r>
            <a:r>
              <a:rPr lang="en-US" altLang="ko-KR" sz="1400" dirty="0">
                <a:solidFill>
                  <a:srgbClr val="202122"/>
                </a:solidFill>
                <a:latin typeface="Arial" panose="020B0604020202020204" pitchFamily="34" charset="0"/>
              </a:rPr>
              <a:t>Monte Carlo </a:t>
            </a:r>
            <a:r>
              <a:rPr lang="ko-KR" altLang="en-US" sz="1400" dirty="0">
                <a:solidFill>
                  <a:srgbClr val="202122"/>
                </a:solidFill>
                <a:latin typeface="Arial" panose="020B0604020202020204" pitchFamily="34" charset="0"/>
              </a:rPr>
              <a:t>및 </a:t>
            </a:r>
            <a:r>
              <a:rPr lang="en-US" altLang="ko-KR" sz="1400" dirty="0">
                <a:solidFill>
                  <a:srgbClr val="202122"/>
                </a:solidFill>
                <a:latin typeface="Arial" panose="020B0604020202020204" pitchFamily="34" charset="0"/>
              </a:rPr>
              <a:t>Variational Fitting </a:t>
            </a:r>
            <a:r>
              <a:rPr lang="ko-KR" altLang="en-US" sz="1400" dirty="0">
                <a:solidFill>
                  <a:srgbClr val="202122"/>
                </a:solidFill>
                <a:latin typeface="Arial" panose="020B0604020202020204" pitchFamily="34" charset="0"/>
              </a:rPr>
              <a:t>알고리즘에 중점을 둔 </a:t>
            </a:r>
            <a:r>
              <a:rPr lang="ko-KR" altLang="en-US" sz="1400" dirty="0">
                <a:solidFill>
                  <a:srgbClr val="202122"/>
                </a:solidFill>
                <a:highlight>
                  <a:srgbClr val="FFFF00"/>
                </a:highlight>
                <a:latin typeface="Arial" panose="020B0604020202020204" pitchFamily="34" charset="0"/>
              </a:rPr>
              <a:t>베이지안 통계 모델링 및 확률적 기계학습을 </a:t>
            </a:r>
            <a:r>
              <a:rPr lang="ko-KR" altLang="en-US" sz="1400" dirty="0">
                <a:solidFill>
                  <a:srgbClr val="202122"/>
                </a:solidFill>
                <a:latin typeface="Arial" panose="020B0604020202020204" pitchFamily="34" charset="0"/>
              </a:rPr>
              <a:t>위한 </a:t>
            </a:r>
            <a:r>
              <a:rPr lang="en-US" altLang="ko-KR" sz="1400" dirty="0">
                <a:solidFill>
                  <a:srgbClr val="0645AD"/>
                </a:solidFill>
                <a:latin typeface="Arial" panose="020B0604020202020204" pitchFamily="34" charset="0"/>
                <a:hlinkClick r:id="rId2" tooltip="파이썬(프로그래밍 언어)"/>
              </a:rPr>
              <a:t>Python</a:t>
            </a:r>
            <a:r>
              <a:rPr lang="ko-KR" altLang="en-US" sz="1400" dirty="0">
                <a:solidFill>
                  <a:srgbClr val="202122"/>
                </a:solidFill>
                <a:latin typeface="Arial" panose="020B0604020202020204" pitchFamily="34" charset="0"/>
              </a:rPr>
              <a:t> 패키지</a:t>
            </a:r>
            <a:endParaRPr lang="ko-KR" altLang="en-US" sz="1400" dirty="0"/>
          </a:p>
        </p:txBody>
      </p:sp>
      <p:sp>
        <p:nvSpPr>
          <p:cNvPr id="3" name="직사각형 2">
            <a:extLst>
              <a:ext uri="{FF2B5EF4-FFF2-40B4-BE49-F238E27FC236}">
                <a16:creationId xmlns:a16="http://schemas.microsoft.com/office/drawing/2014/main" id="{59A8CF1A-CAE6-43D5-817A-A88373CC93EE}"/>
              </a:ext>
            </a:extLst>
          </p:cNvPr>
          <p:cNvSpPr/>
          <p:nvPr/>
        </p:nvSpPr>
        <p:spPr>
          <a:xfrm>
            <a:off x="970124" y="288168"/>
            <a:ext cx="2557110" cy="369332"/>
          </a:xfrm>
          <a:prstGeom prst="rect">
            <a:avLst/>
          </a:prstGeom>
        </p:spPr>
        <p:txBody>
          <a:bodyPr wrap="none">
            <a:spAutoFit/>
          </a:bodyPr>
          <a:lstStyle/>
          <a:p>
            <a:r>
              <a:rPr lang="en-US" altLang="ko-KR" b="1" dirty="0" err="1">
                <a:solidFill>
                  <a:srgbClr val="202122"/>
                </a:solidFill>
                <a:latin typeface="+mj-lt"/>
              </a:rPr>
              <a:t>PyMC</a:t>
            </a:r>
            <a:r>
              <a:rPr lang="ko-KR" altLang="en-US" dirty="0">
                <a:solidFill>
                  <a:srgbClr val="202122"/>
                </a:solidFill>
                <a:latin typeface="+mj-lt"/>
              </a:rPr>
              <a:t> </a:t>
            </a:r>
            <a:r>
              <a:rPr lang="en-US" altLang="ko-KR" dirty="0">
                <a:solidFill>
                  <a:srgbClr val="202122"/>
                </a:solidFill>
                <a:latin typeface="+mj-lt"/>
              </a:rPr>
              <a:t>(</a:t>
            </a:r>
            <a:r>
              <a:rPr lang="ko-KR" altLang="en-US" dirty="0">
                <a:solidFill>
                  <a:srgbClr val="202122"/>
                </a:solidFill>
                <a:latin typeface="+mj-lt"/>
              </a:rPr>
              <a:t>이전의 </a:t>
            </a:r>
            <a:r>
              <a:rPr lang="en-US" altLang="ko-KR" dirty="0">
                <a:solidFill>
                  <a:srgbClr val="202122"/>
                </a:solidFill>
                <a:latin typeface="+mj-lt"/>
              </a:rPr>
              <a:t>PyMC3)</a:t>
            </a:r>
            <a:endParaRPr lang="ko-KR" altLang="en-US" dirty="0">
              <a:latin typeface="+mj-lt"/>
            </a:endParaRPr>
          </a:p>
        </p:txBody>
      </p:sp>
      <p:sp>
        <p:nvSpPr>
          <p:cNvPr id="6" name="직사각형 5">
            <a:extLst>
              <a:ext uri="{FF2B5EF4-FFF2-40B4-BE49-F238E27FC236}">
                <a16:creationId xmlns:a16="http://schemas.microsoft.com/office/drawing/2014/main" id="{D49D8D52-C165-4330-AE74-A40BB46B9E24}"/>
              </a:ext>
            </a:extLst>
          </p:cNvPr>
          <p:cNvSpPr/>
          <p:nvPr/>
        </p:nvSpPr>
        <p:spPr>
          <a:xfrm>
            <a:off x="630624" y="3807518"/>
            <a:ext cx="7632848" cy="2462213"/>
          </a:xfrm>
          <a:prstGeom prst="rect">
            <a:avLst/>
          </a:prstGeom>
        </p:spPr>
        <p:txBody>
          <a:bodyPr wrap="square">
            <a:spAutoFit/>
          </a:bodyPr>
          <a:lstStyle/>
          <a:p>
            <a:r>
              <a:rPr lang="en-US" altLang="ko-KR" sz="1400" dirty="0" err="1">
                <a:solidFill>
                  <a:srgbClr val="202122"/>
                </a:solidFill>
                <a:latin typeface="+mj-lt"/>
              </a:rPr>
              <a:t>PyMC</a:t>
            </a:r>
            <a:r>
              <a:rPr lang="en-US" altLang="ko-KR" sz="1400" dirty="0">
                <a:solidFill>
                  <a:srgbClr val="202122"/>
                </a:solidFill>
                <a:latin typeface="+mj-lt"/>
              </a:rPr>
              <a:t> implements non-gradient-based and gradient-based </a:t>
            </a:r>
            <a:r>
              <a:rPr lang="en-US" altLang="ko-KR" sz="1400" dirty="0">
                <a:solidFill>
                  <a:srgbClr val="0645AD"/>
                </a:solidFill>
                <a:latin typeface="+mj-lt"/>
                <a:hlinkClick r:id="rId3" tooltip="Markov chain Monte Carlo"/>
              </a:rPr>
              <a:t>Markov chain Monte Carlo</a:t>
            </a:r>
            <a:r>
              <a:rPr lang="en-US" altLang="ko-KR" sz="1400" dirty="0">
                <a:solidFill>
                  <a:srgbClr val="202122"/>
                </a:solidFill>
                <a:latin typeface="+mj-lt"/>
              </a:rPr>
              <a:t> (MCMC) algorithms for Bayesian inference and stochastic, gradient-based </a:t>
            </a:r>
            <a:r>
              <a:rPr lang="en-US" altLang="ko-KR" sz="1400" dirty="0">
                <a:solidFill>
                  <a:srgbClr val="0645AD"/>
                </a:solidFill>
                <a:latin typeface="+mj-lt"/>
                <a:hlinkClick r:id="rId4" tooltip="Variational Bayesian methods"/>
              </a:rPr>
              <a:t>variational Bayesian methods</a:t>
            </a:r>
            <a:r>
              <a:rPr lang="en-US" altLang="ko-KR" sz="1400" dirty="0">
                <a:solidFill>
                  <a:srgbClr val="202122"/>
                </a:solidFill>
                <a:latin typeface="+mj-lt"/>
              </a:rPr>
              <a:t> for approximate Bayesian inference.</a:t>
            </a:r>
          </a:p>
          <a:p>
            <a:pPr>
              <a:buFont typeface="Arial" panose="020B0604020202020204" pitchFamily="34" charset="0"/>
              <a:buChar char="•"/>
            </a:pPr>
            <a:r>
              <a:rPr lang="en-US" altLang="ko-KR" sz="1400" dirty="0">
                <a:solidFill>
                  <a:srgbClr val="202122"/>
                </a:solidFill>
                <a:latin typeface="+mj-lt"/>
              </a:rPr>
              <a:t>MCMC-based algorithms:</a:t>
            </a:r>
          </a:p>
          <a:p>
            <a:pPr marL="742950" lvl="1" indent="-285750">
              <a:buFont typeface="Arial" panose="020B0604020202020204" pitchFamily="34" charset="0"/>
              <a:buChar char="•"/>
            </a:pPr>
            <a:r>
              <a:rPr lang="en-US" altLang="ko-KR" sz="1400" dirty="0">
                <a:solidFill>
                  <a:srgbClr val="202122"/>
                </a:solidFill>
                <a:latin typeface="+mj-lt"/>
              </a:rPr>
              <a:t>No-U-Turn sampler</a:t>
            </a:r>
            <a:r>
              <a:rPr lang="en-US" altLang="ko-KR" sz="1400" baseline="30000" dirty="0">
                <a:solidFill>
                  <a:srgbClr val="0645AD"/>
                </a:solidFill>
                <a:latin typeface="+mj-lt"/>
                <a:hlinkClick r:id="rId5"/>
              </a:rPr>
              <a:t>[28]</a:t>
            </a:r>
            <a:r>
              <a:rPr lang="en-US" altLang="ko-KR" sz="1400" dirty="0">
                <a:solidFill>
                  <a:srgbClr val="202122"/>
                </a:solidFill>
                <a:latin typeface="+mj-lt"/>
              </a:rPr>
              <a:t> (NUTS), a variant of </a:t>
            </a:r>
            <a:r>
              <a:rPr lang="en-US" altLang="ko-KR" sz="1400" dirty="0">
                <a:solidFill>
                  <a:srgbClr val="0645AD"/>
                </a:solidFill>
                <a:latin typeface="+mj-lt"/>
                <a:hlinkClick r:id="rId6" tooltip="Hybrid Monte Carlo"/>
              </a:rPr>
              <a:t>Hamiltonian Monte Carlo</a:t>
            </a:r>
            <a:r>
              <a:rPr lang="en-US" altLang="ko-KR" sz="1400" dirty="0">
                <a:solidFill>
                  <a:srgbClr val="202122"/>
                </a:solidFill>
                <a:latin typeface="+mj-lt"/>
              </a:rPr>
              <a:t> and </a:t>
            </a:r>
            <a:r>
              <a:rPr lang="en-US" altLang="ko-KR" sz="1400" dirty="0" err="1">
                <a:solidFill>
                  <a:srgbClr val="202122"/>
                </a:solidFill>
                <a:latin typeface="+mj-lt"/>
              </a:rPr>
              <a:t>PyMC's</a:t>
            </a:r>
            <a:r>
              <a:rPr lang="en-US" altLang="ko-KR" sz="1400" dirty="0">
                <a:solidFill>
                  <a:srgbClr val="202122"/>
                </a:solidFill>
                <a:latin typeface="+mj-lt"/>
              </a:rPr>
              <a:t> default engine for continuous variables</a:t>
            </a:r>
          </a:p>
          <a:p>
            <a:pPr marL="742950" lvl="1" indent="-285750">
              <a:buFont typeface="Arial" panose="020B0604020202020204" pitchFamily="34" charset="0"/>
              <a:buChar char="•"/>
            </a:pPr>
            <a:r>
              <a:rPr lang="en-US" altLang="ko-KR" sz="1400" dirty="0">
                <a:solidFill>
                  <a:srgbClr val="0645AD"/>
                </a:solidFill>
                <a:latin typeface="+mj-lt"/>
                <a:hlinkClick r:id="rId7" tooltip="Metropolis–Hastings algorithm"/>
              </a:rPr>
              <a:t>Metropolis–Hastings</a:t>
            </a:r>
            <a:r>
              <a:rPr lang="en-US" altLang="ko-KR" sz="1400" dirty="0">
                <a:solidFill>
                  <a:srgbClr val="202122"/>
                </a:solidFill>
                <a:latin typeface="+mj-lt"/>
              </a:rPr>
              <a:t>, </a:t>
            </a:r>
            <a:r>
              <a:rPr lang="en-US" altLang="ko-KR" sz="1400" dirty="0" err="1">
                <a:solidFill>
                  <a:srgbClr val="202122"/>
                </a:solidFill>
                <a:latin typeface="+mj-lt"/>
              </a:rPr>
              <a:t>PyMC's</a:t>
            </a:r>
            <a:r>
              <a:rPr lang="en-US" altLang="ko-KR" sz="1400" dirty="0">
                <a:solidFill>
                  <a:srgbClr val="202122"/>
                </a:solidFill>
                <a:latin typeface="+mj-lt"/>
              </a:rPr>
              <a:t> default engine for discrete variables</a:t>
            </a:r>
          </a:p>
          <a:p>
            <a:pPr marL="742950" lvl="1" indent="-285750">
              <a:buFont typeface="Arial" panose="020B0604020202020204" pitchFamily="34" charset="0"/>
              <a:buChar char="•"/>
            </a:pPr>
            <a:r>
              <a:rPr lang="en-US" altLang="ko-KR" sz="1400" dirty="0">
                <a:solidFill>
                  <a:srgbClr val="202122"/>
                </a:solidFill>
                <a:latin typeface="+mj-lt"/>
              </a:rPr>
              <a:t>Sequential Monte Carlo for static posteriors</a:t>
            </a:r>
          </a:p>
          <a:p>
            <a:pPr marL="742950" lvl="1" indent="-285750">
              <a:buFont typeface="Arial" panose="020B0604020202020204" pitchFamily="34" charset="0"/>
              <a:buChar char="•"/>
            </a:pPr>
            <a:r>
              <a:rPr lang="en-US" altLang="ko-KR" sz="1400" dirty="0">
                <a:solidFill>
                  <a:srgbClr val="202122"/>
                </a:solidFill>
                <a:latin typeface="+mj-lt"/>
              </a:rPr>
              <a:t>Sequential Monte Carlo for </a:t>
            </a:r>
            <a:r>
              <a:rPr lang="en-US" altLang="ko-KR" sz="1400" dirty="0">
                <a:solidFill>
                  <a:srgbClr val="0645AD"/>
                </a:solidFill>
                <a:latin typeface="+mj-lt"/>
                <a:hlinkClick r:id="rId8" tooltip="Approximate Bayesian computation"/>
              </a:rPr>
              <a:t>Approximate Bayesian computation</a:t>
            </a:r>
            <a:endParaRPr lang="en-US" altLang="ko-KR" sz="1400" dirty="0">
              <a:solidFill>
                <a:srgbClr val="202122"/>
              </a:solidFill>
              <a:latin typeface="+mj-lt"/>
            </a:endParaRPr>
          </a:p>
          <a:p>
            <a:pPr>
              <a:buFont typeface="Arial" panose="020B0604020202020204" pitchFamily="34" charset="0"/>
              <a:buChar char="•"/>
            </a:pPr>
            <a:r>
              <a:rPr lang="en-US" altLang="ko-KR" sz="1400" dirty="0">
                <a:solidFill>
                  <a:srgbClr val="202122"/>
                </a:solidFill>
                <a:latin typeface="+mj-lt"/>
              </a:rPr>
              <a:t>Variational inference algorithms:</a:t>
            </a:r>
          </a:p>
          <a:p>
            <a:pPr marL="742950" lvl="1" indent="-285750">
              <a:buFont typeface="Arial" panose="020B0604020202020204" pitchFamily="34" charset="0"/>
              <a:buChar char="•"/>
            </a:pPr>
            <a:r>
              <a:rPr lang="en-US" altLang="ko-KR" sz="1400" dirty="0">
                <a:solidFill>
                  <a:srgbClr val="202122"/>
                </a:solidFill>
                <a:latin typeface="+mj-lt"/>
              </a:rPr>
              <a:t>Black-box Variational Inference</a:t>
            </a:r>
            <a:endParaRPr lang="en-US" altLang="ko-KR" sz="1400" b="0" i="0" dirty="0">
              <a:solidFill>
                <a:srgbClr val="202122"/>
              </a:solidFill>
              <a:effectLst/>
              <a:latin typeface="+mj-lt"/>
            </a:endParaRPr>
          </a:p>
        </p:txBody>
      </p:sp>
      <p:sp>
        <p:nvSpPr>
          <p:cNvPr id="7" name="직사각형 6">
            <a:extLst>
              <a:ext uri="{FF2B5EF4-FFF2-40B4-BE49-F238E27FC236}">
                <a16:creationId xmlns:a16="http://schemas.microsoft.com/office/drawing/2014/main" id="{177A2891-D173-4CC7-AEA7-111683F65B61}"/>
              </a:ext>
            </a:extLst>
          </p:cNvPr>
          <p:cNvSpPr/>
          <p:nvPr/>
        </p:nvSpPr>
        <p:spPr>
          <a:xfrm>
            <a:off x="586892" y="2032520"/>
            <a:ext cx="2698175" cy="369332"/>
          </a:xfrm>
          <a:prstGeom prst="rect">
            <a:avLst/>
          </a:prstGeom>
          <a:ln>
            <a:solidFill>
              <a:schemeClr val="accent3">
                <a:lumMod val="75000"/>
              </a:schemeClr>
            </a:solidFill>
          </a:ln>
        </p:spPr>
        <p:txBody>
          <a:bodyPr wrap="none">
            <a:spAutoFit/>
          </a:bodyPr>
          <a:lstStyle/>
          <a:p>
            <a:r>
              <a:rPr lang="en-US" altLang="ko-KR" dirty="0"/>
              <a:t>https://docs.pymc.io/en/v3/</a:t>
            </a:r>
            <a:endParaRPr lang="ko-KR" altLang="en-US" dirty="0"/>
          </a:p>
        </p:txBody>
      </p:sp>
      <p:sp>
        <p:nvSpPr>
          <p:cNvPr id="8" name="직사각형 7">
            <a:extLst>
              <a:ext uri="{FF2B5EF4-FFF2-40B4-BE49-F238E27FC236}">
                <a16:creationId xmlns:a16="http://schemas.microsoft.com/office/drawing/2014/main" id="{21C40B76-9B2A-46D1-86CC-A6E5E5498B1C}"/>
              </a:ext>
            </a:extLst>
          </p:cNvPr>
          <p:cNvSpPr/>
          <p:nvPr/>
        </p:nvSpPr>
        <p:spPr>
          <a:xfrm>
            <a:off x="4659144" y="280785"/>
            <a:ext cx="3888885" cy="369332"/>
          </a:xfrm>
          <a:prstGeom prst="rect">
            <a:avLst/>
          </a:prstGeom>
        </p:spPr>
        <p:txBody>
          <a:bodyPr wrap="none">
            <a:spAutoFit/>
          </a:bodyPr>
          <a:lstStyle/>
          <a:p>
            <a:pPr algn="ctr"/>
            <a:r>
              <a:rPr lang="en-US" altLang="ko-KR" b="1" dirty="0">
                <a:latin typeface="+mj-lt"/>
              </a:rPr>
              <a:t>Probabilistic Programming in Python</a:t>
            </a:r>
            <a:endParaRPr lang="en-US" altLang="ko-KR" b="1" i="0" dirty="0">
              <a:effectLst/>
              <a:latin typeface="+mj-lt"/>
            </a:endParaRPr>
          </a:p>
        </p:txBody>
      </p:sp>
      <p:sp>
        <p:nvSpPr>
          <p:cNvPr id="9" name="직사각형 8">
            <a:extLst>
              <a:ext uri="{FF2B5EF4-FFF2-40B4-BE49-F238E27FC236}">
                <a16:creationId xmlns:a16="http://schemas.microsoft.com/office/drawing/2014/main" id="{93F2C4DE-3317-4FFF-B1DE-AD73ED368A92}"/>
              </a:ext>
            </a:extLst>
          </p:cNvPr>
          <p:cNvSpPr/>
          <p:nvPr/>
        </p:nvSpPr>
        <p:spPr>
          <a:xfrm>
            <a:off x="720398" y="2597732"/>
            <a:ext cx="4572000" cy="1015663"/>
          </a:xfrm>
          <a:prstGeom prst="rect">
            <a:avLst/>
          </a:prstGeom>
        </p:spPr>
        <p:txBody>
          <a:bodyPr>
            <a:spAutoFit/>
          </a:bodyPr>
          <a:lstStyle/>
          <a:p>
            <a:r>
              <a:rPr lang="en-US" altLang="ko-KR" b="1" dirty="0">
                <a:latin typeface="+mj-lt"/>
              </a:rPr>
              <a:t>Installation</a:t>
            </a:r>
          </a:p>
          <a:p>
            <a:pPr marL="285750" indent="-285750">
              <a:buFont typeface="Wingdings" panose="05000000000000000000" pitchFamily="2" charset="2"/>
              <a:buChar char="§"/>
            </a:pPr>
            <a:r>
              <a:rPr lang="en-US" altLang="ko-KR" sz="1400" b="1" dirty="0">
                <a:solidFill>
                  <a:srgbClr val="4183C4"/>
                </a:solidFill>
                <a:latin typeface="+mj-lt"/>
                <a:hlinkClick r:id="rId9"/>
              </a:rPr>
              <a:t>Instructions for Linux</a:t>
            </a:r>
          </a:p>
          <a:p>
            <a:pPr marL="285750" indent="-285750">
              <a:buFont typeface="Wingdings" panose="05000000000000000000" pitchFamily="2" charset="2"/>
              <a:buChar char="§"/>
            </a:pPr>
            <a:r>
              <a:rPr lang="en-US" altLang="ko-KR" sz="1400" b="1" dirty="0">
                <a:solidFill>
                  <a:srgbClr val="4183C4"/>
                </a:solidFill>
                <a:latin typeface="+mj-lt"/>
                <a:hlinkClick r:id="rId10"/>
              </a:rPr>
              <a:t>Instructions for MacOS</a:t>
            </a:r>
          </a:p>
          <a:p>
            <a:pPr marL="285750" indent="-285750">
              <a:buFont typeface="Wingdings" panose="05000000000000000000" pitchFamily="2" charset="2"/>
              <a:buChar char="§"/>
            </a:pPr>
            <a:r>
              <a:rPr lang="en-US" altLang="ko-KR" sz="1400" b="1" dirty="0">
                <a:solidFill>
                  <a:srgbClr val="1E70BF"/>
                </a:solidFill>
                <a:latin typeface="+mj-lt"/>
                <a:hlinkClick r:id="rId11"/>
              </a:rPr>
              <a:t>Instructions for Windows</a:t>
            </a:r>
            <a:endParaRPr lang="en-US" altLang="ko-KR" sz="1400" b="1" i="0" u="none" strike="noStrike" dirty="0">
              <a:solidFill>
                <a:srgbClr val="1E70BF"/>
              </a:solidFill>
              <a:effectLst/>
              <a:latin typeface="+mj-lt"/>
              <a:hlinkClick r:id="rId11"/>
            </a:endParaRPr>
          </a:p>
        </p:txBody>
      </p:sp>
      <p:sp>
        <p:nvSpPr>
          <p:cNvPr id="10" name="직사각형 9">
            <a:extLst>
              <a:ext uri="{FF2B5EF4-FFF2-40B4-BE49-F238E27FC236}">
                <a16:creationId xmlns:a16="http://schemas.microsoft.com/office/drawing/2014/main" id="{72976EED-30EB-4453-B2E6-75DFC1DA78DA}"/>
              </a:ext>
            </a:extLst>
          </p:cNvPr>
          <p:cNvSpPr/>
          <p:nvPr/>
        </p:nvSpPr>
        <p:spPr>
          <a:xfrm>
            <a:off x="4530719" y="2263353"/>
            <a:ext cx="4145737" cy="276999"/>
          </a:xfrm>
          <a:prstGeom prst="rect">
            <a:avLst/>
          </a:prstGeom>
        </p:spPr>
        <p:txBody>
          <a:bodyPr wrap="square">
            <a:spAutoFit/>
          </a:bodyPr>
          <a:lstStyle/>
          <a:p>
            <a:r>
              <a:rPr lang="en-US" altLang="ko-KR" sz="1200" dirty="0">
                <a:solidFill>
                  <a:srgbClr val="555555"/>
                </a:solidFill>
                <a:latin typeface="Spoqa Han Sans"/>
              </a:rPr>
              <a:t>**</a:t>
            </a:r>
            <a:r>
              <a:rPr lang="ko-KR" altLang="en-US" sz="1200" dirty="0">
                <a:solidFill>
                  <a:srgbClr val="555555"/>
                </a:solidFill>
                <a:latin typeface="Spoqa Han Sans"/>
              </a:rPr>
              <a:t>주의</a:t>
            </a:r>
            <a:r>
              <a:rPr lang="en-US" altLang="ko-KR" sz="1200" dirty="0">
                <a:solidFill>
                  <a:srgbClr val="555555"/>
                </a:solidFill>
                <a:latin typeface="Spoqa Han Sans"/>
              </a:rPr>
              <a:t>: </a:t>
            </a:r>
            <a:r>
              <a:rPr lang="ko-KR" altLang="en-US" sz="1200" dirty="0">
                <a:solidFill>
                  <a:srgbClr val="555555"/>
                </a:solidFill>
                <a:latin typeface="Spoqa Han Sans"/>
              </a:rPr>
              <a:t> </a:t>
            </a:r>
            <a:r>
              <a:rPr lang="en-US" altLang="ko-KR" sz="1200" dirty="0">
                <a:solidFill>
                  <a:srgbClr val="555555"/>
                </a:solidFill>
                <a:latin typeface="Spoqa Han Sans"/>
              </a:rPr>
              <a:t>python3.6 </a:t>
            </a:r>
            <a:r>
              <a:rPr lang="ko-KR" altLang="en-US" sz="1200" dirty="0">
                <a:solidFill>
                  <a:srgbClr val="555555"/>
                </a:solidFill>
                <a:latin typeface="Spoqa Han Sans"/>
              </a:rPr>
              <a:t>보다 높은 버전에서는 에러 발생 가능성</a:t>
            </a:r>
            <a:r>
              <a:rPr lang="en-US" altLang="ko-KR" sz="1200" dirty="0">
                <a:solidFill>
                  <a:srgbClr val="555555"/>
                </a:solidFill>
                <a:latin typeface="Spoqa Han Sans"/>
              </a:rPr>
              <a:t> </a:t>
            </a:r>
            <a:endParaRPr lang="ko-KR" altLang="en-US" sz="1200" dirty="0"/>
          </a:p>
        </p:txBody>
      </p:sp>
    </p:spTree>
    <p:extLst>
      <p:ext uri="{BB962C8B-B14F-4D97-AF65-F5344CB8AC3E}">
        <p14:creationId xmlns:p14="http://schemas.microsoft.com/office/powerpoint/2010/main" val="155700042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Times New Roman"/>
        <a:ea typeface="맑은 고딕"/>
        <a:cs typeface=""/>
      </a:majorFont>
      <a:minorFont>
        <a:latin typeface="Times New Roman"/>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28742</TotalTime>
  <Words>17488</Words>
  <Application>Microsoft Office PowerPoint</Application>
  <PresentationFormat>화면 슬라이드 쇼(4:3)</PresentationFormat>
  <Paragraphs>1324</Paragraphs>
  <Slides>128</Slides>
  <Notes>0</Notes>
  <HiddenSlides>0</HiddenSlides>
  <MMClips>0</MMClips>
  <ScaleCrop>false</ScaleCrop>
  <HeadingPairs>
    <vt:vector size="8" baseType="variant">
      <vt:variant>
        <vt:lpstr>사용한 글꼴</vt:lpstr>
      </vt:variant>
      <vt:variant>
        <vt:i4>39</vt:i4>
      </vt:variant>
      <vt:variant>
        <vt:lpstr>테마</vt:lpstr>
      </vt:variant>
      <vt:variant>
        <vt:i4>1</vt:i4>
      </vt:variant>
      <vt:variant>
        <vt:lpstr>포함된 OLE 서버</vt:lpstr>
      </vt:variant>
      <vt:variant>
        <vt:i4>2</vt:i4>
      </vt:variant>
      <vt:variant>
        <vt:lpstr>슬라이드 제목</vt:lpstr>
      </vt:variant>
      <vt:variant>
        <vt:i4>128</vt:i4>
      </vt:variant>
    </vt:vector>
  </HeadingPairs>
  <TitlesOfParts>
    <vt:vector size="170" baseType="lpstr">
      <vt:lpstr>Amazon Ember</vt:lpstr>
      <vt:lpstr>Apple SD Gothic Neo</vt:lpstr>
      <vt:lpstr>AppleSDGothicNeo</vt:lpstr>
      <vt:lpstr>AppleSDGothicNeo-Regular</vt:lpstr>
      <vt:lpstr>-apple-system</vt:lpstr>
      <vt:lpstr>Avenir</vt:lpstr>
      <vt:lpstr>Cabin-semi-bold</vt:lpstr>
      <vt:lpstr>ChosunGothic</vt:lpstr>
      <vt:lpstr>Helvetica Neue</vt:lpstr>
      <vt:lpstr>inherit</vt:lpstr>
      <vt:lpstr>Linux Libertine</vt:lpstr>
      <vt:lpstr>MJXc-TeX-ams-R</vt:lpstr>
      <vt:lpstr>MJXc-TeX-main-B</vt:lpstr>
      <vt:lpstr>MJXc-TeX-main-R</vt:lpstr>
      <vt:lpstr>MJXc-TeX-math-I</vt:lpstr>
      <vt:lpstr>Nanum Gothic</vt:lpstr>
      <vt:lpstr>Nimbus Roman No9 L</vt:lpstr>
      <vt:lpstr>noto sans</vt:lpstr>
      <vt:lpstr>Noto Sans KR</vt:lpstr>
      <vt:lpstr>Open Sans</vt:lpstr>
      <vt:lpstr>PT Sans</vt:lpstr>
      <vt:lpstr>Roboto</vt:lpstr>
      <vt:lpstr>Roboto Mono</vt:lpstr>
      <vt:lpstr>se-nanumgothic</vt:lpstr>
      <vt:lpstr>se-nanumsquare</vt:lpstr>
      <vt:lpstr>SourceSansPro</vt:lpstr>
      <vt:lpstr>Spoqa Han Sans</vt:lpstr>
      <vt:lpstr>walsheim</vt:lpstr>
      <vt:lpstr>굴림</vt:lpstr>
      <vt:lpstr>NanumGothic</vt:lpstr>
      <vt:lpstr>돋움</vt:lpstr>
      <vt:lpstr>맑은 고딕</vt:lpstr>
      <vt:lpstr>한양신명조</vt:lpstr>
      <vt:lpstr>함초롬바탕</vt:lpstr>
      <vt:lpstr>Arial</vt:lpstr>
      <vt:lpstr>Georgia</vt:lpstr>
      <vt:lpstr>Source Sans Pro</vt:lpstr>
      <vt:lpstr>Times New Roman</vt:lpstr>
      <vt:lpstr>Wingdings</vt:lpstr>
      <vt:lpstr>Office 테마</vt:lpstr>
      <vt:lpstr>수식</vt:lpstr>
      <vt:lpstr>Equation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Timing  and  Capital Structure   Malcolm Baker  and  Jeffrey Wurgler (JF 2002)</dc:title>
  <dc:creator>Owner</dc:creator>
  <cp:lastModifiedBy>전윤범</cp:lastModifiedBy>
  <cp:revision>946</cp:revision>
  <dcterms:created xsi:type="dcterms:W3CDTF">2012-03-20T05:42:39Z</dcterms:created>
  <dcterms:modified xsi:type="dcterms:W3CDTF">2022-03-11T06:05:20Z</dcterms:modified>
</cp:coreProperties>
</file>